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92" r:id="rId6"/>
    <p:sldId id="289" r:id="rId7"/>
    <p:sldId id="281" r:id="rId8"/>
    <p:sldId id="282" r:id="rId9"/>
    <p:sldId id="284" r:id="rId10"/>
    <p:sldId id="285" r:id="rId11"/>
    <p:sldId id="287" r:id="rId12"/>
    <p:sldId id="286" r:id="rId13"/>
    <p:sldId id="288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73237" autoAdjust="0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EE4B-2D23-484A-8986-CA97FE98097E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59BBB-74E9-4ACE-852B-43040CD29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Facilitates</a:t>
            </a:r>
            <a:r>
              <a:rPr lang="en-US" baseline="0" dirty="0" smtClean="0"/>
              <a:t> classroom discussion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Each decision point is a bump in the road to success, students must consider</a:t>
            </a:r>
            <a:r>
              <a:rPr lang="en-US" baseline="0" dirty="0" smtClean="0"/>
              <a:t> what to do in difficult situations.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93486-D57E-41F1-9E9B-6AE9AC261F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Released to positive responses from many allergy sufferers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Erase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Unsatisfied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Often</a:t>
            </a:r>
            <a:r>
              <a:rPr lang="en-US" baseline="0" dirty="0" smtClean="0"/>
              <a:t> had trouble remembering to carry it with them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Decided to create an improved epinephrine auto-injector before entering into first year of undergraduate college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Better Product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Wanted a product that was smaller and easier to carry around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Goal was to make an epinephrine auto injector the size of a credit card or smartphone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Evan and Eric understood the problem from a patient’s perspective, wanted to create a device acceptable to patients like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</a:t>
            </a:r>
            <a:r>
              <a:rPr lang="en-US" baseline="0" dirty="0" smtClean="0"/>
              <a:t> of a decision point that would be presented to students at this point in the case.  The goal is to facilitate discussion among students and have them really </a:t>
            </a:r>
          </a:p>
          <a:p>
            <a:r>
              <a:rPr lang="en-US" baseline="0" dirty="0" smtClean="0"/>
              <a:t>Think about what it takes to be a successful entrepreneur.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1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2005, </a:t>
            </a:r>
            <a:r>
              <a:rPr lang="en-US" dirty="0" err="1" smtClean="0"/>
              <a:t>Intelliject</a:t>
            </a:r>
            <a:r>
              <a:rPr lang="en-US" dirty="0" smtClean="0"/>
              <a:t>, Inc. took its idea for an auto-injector to the Food and Drug Administration (FDA). The team thought that it would be regulated as a device.  </a:t>
            </a:r>
          </a:p>
          <a:p>
            <a:r>
              <a:rPr lang="en-US" dirty="0" smtClean="0"/>
              <a:t>Obtaining clearance for a new device with the FDA takes about 90 days and costs a few hundred thousand dollars.  </a:t>
            </a:r>
          </a:p>
          <a:p>
            <a:r>
              <a:rPr lang="en-US" dirty="0" smtClean="0"/>
              <a:t>Obtaining the required FDA approval for a new drug costs millions of dollars and takes years to accomplish, as multiple phases of testing must be done, including clinical trials.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3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improvement: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automated</a:t>
            </a:r>
            <a:r>
              <a:rPr lang="en-US" baseline="0" dirty="0" smtClean="0"/>
              <a:t> voice prompts similar to those used in the AED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Picture is the original device tested for FDA approval, as you’ll see many adjustments were made before taking the product to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Sanofi</a:t>
            </a:r>
            <a:r>
              <a:rPr lang="en-US" dirty="0" smtClean="0"/>
              <a:t> – Fourth largest</a:t>
            </a:r>
            <a:r>
              <a:rPr lang="en-US" baseline="0" dirty="0" smtClean="0"/>
              <a:t> pharmaceutical company in the world by prescription sales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size of pharmaceutical partner should </a:t>
            </a:r>
            <a:r>
              <a:rPr lang="en-US" dirty="0" err="1" smtClean="0"/>
              <a:t>Intelliject</a:t>
            </a:r>
            <a:r>
              <a:rPr lang="en-US" dirty="0" smtClean="0"/>
              <a:t> Inc. choose? What territories will it cover and what medicines should be targeted as a part of the deal? How will this decision affect the company’s future? What are the pros and cons of your selected option?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 Pharmaceuticals holds</a:t>
            </a:r>
            <a:r>
              <a:rPr lang="en-US" baseline="0" dirty="0" smtClean="0"/>
              <a:t> the patent for the </a:t>
            </a:r>
            <a:r>
              <a:rPr lang="en-US" baseline="0" dirty="0" err="1" smtClean="0"/>
              <a:t>EpiPen</a:t>
            </a:r>
            <a:endParaRPr lang="en-US" dirty="0" smtClean="0"/>
          </a:p>
          <a:p>
            <a:r>
              <a:rPr lang="en-US" dirty="0" smtClean="0"/>
              <a:t>Sued</a:t>
            </a:r>
            <a:r>
              <a:rPr lang="en-US" baseline="0" dirty="0" smtClean="0"/>
              <a:t> over possible patent infringement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Sanofi</a:t>
            </a:r>
            <a:r>
              <a:rPr lang="en-US" baseline="0" dirty="0" smtClean="0"/>
              <a:t> $ made </a:t>
            </a:r>
            <a:r>
              <a:rPr lang="en-US" baseline="0" dirty="0" err="1" smtClean="0"/>
              <a:t>Intelliject</a:t>
            </a:r>
            <a:r>
              <a:rPr lang="en-US" baseline="0" dirty="0" smtClean="0"/>
              <a:t> able to fight off suit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>
                <a:solidFill>
                  <a:srgbClr val="FF0000"/>
                </a:solidFill>
              </a:rPr>
              <a:t>*Considering removal of this slide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59BBB-74E9-4ACE-852B-43040CD29A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D3EFD8-7A14-4A8C-9003-1EFB5CF38857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C74FA9-BDC1-4F19-ABC4-9076CB92A3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From NCIIA E-Team To Lifesaving </a:t>
            </a:r>
            <a:r>
              <a:rPr lang="en-US" b="1" dirty="0" smtClean="0"/>
              <a:t>Device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Esther </a:t>
            </a:r>
            <a:r>
              <a:rPr lang="en-US" b="1" dirty="0" smtClean="0"/>
              <a:t>Klinger </a:t>
            </a:r>
            <a:endParaRPr lang="en-US" b="1" dirty="0"/>
          </a:p>
          <a:p>
            <a:r>
              <a:rPr lang="en-US" b="1" dirty="0" smtClean="0"/>
              <a:t>Michael </a:t>
            </a:r>
            <a:r>
              <a:rPr lang="en-US" b="1" dirty="0"/>
              <a:t>E. Gorman </a:t>
            </a:r>
            <a:endParaRPr lang="en-US" b="1" dirty="0" smtClean="0"/>
          </a:p>
          <a:p>
            <a:r>
              <a:rPr lang="en-US" b="1" dirty="0" smtClean="0"/>
              <a:t>Larry </a:t>
            </a:r>
            <a:r>
              <a:rPr lang="en-US" b="1" dirty="0"/>
              <a:t>G. Richards </a:t>
            </a:r>
            <a:endParaRPr lang="en-US" dirty="0"/>
          </a:p>
          <a:p>
            <a:r>
              <a:rPr lang="en-US" b="1" dirty="0"/>
              <a:t>University of Virginia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5-DSC_01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76" y="3332258"/>
            <a:ext cx="4359170" cy="34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Perseverance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052398"/>
            <a:ext cx="6031992" cy="167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Intelliject, Inc. didn’t give up</a:t>
            </a:r>
          </a:p>
          <a:p>
            <a:r>
              <a:rPr lang="en-US" dirty="0" smtClean="0"/>
              <a:t>Pursued FDA approval	</a:t>
            </a:r>
          </a:p>
          <a:p>
            <a:r>
              <a:rPr lang="en-US" dirty="0" smtClean="0"/>
              <a:t>Continued to improve the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495800" cy="47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Pharmaceutical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Intelliject, Inc. partnered with </a:t>
            </a:r>
            <a:r>
              <a:rPr lang="en-US" dirty="0" err="1" smtClean="0"/>
              <a:t>Sanofi</a:t>
            </a:r>
            <a:r>
              <a:rPr lang="en-US" dirty="0" smtClean="0"/>
              <a:t> in </a:t>
            </a:r>
            <a:r>
              <a:rPr lang="en-US" dirty="0" smtClean="0"/>
              <a:t>2009.</a:t>
            </a:r>
            <a:endParaRPr lang="en-US" dirty="0" smtClean="0"/>
          </a:p>
          <a:p>
            <a:r>
              <a:rPr lang="en-US" dirty="0" err="1" smtClean="0"/>
              <a:t>Sanofi</a:t>
            </a:r>
            <a:r>
              <a:rPr lang="en-US" dirty="0" smtClean="0"/>
              <a:t> originally paid $</a:t>
            </a:r>
            <a:r>
              <a:rPr lang="en-US" dirty="0" smtClean="0"/>
              <a:t>25 </a:t>
            </a:r>
            <a:r>
              <a:rPr lang="en-US" dirty="0" smtClean="0"/>
              <a:t>million plus royalties for </a:t>
            </a:r>
            <a:r>
              <a:rPr lang="en-US" dirty="0" smtClean="0"/>
              <a:t>rights.</a:t>
            </a:r>
            <a:endParaRPr lang="en-US" dirty="0" smtClean="0"/>
          </a:p>
          <a:p>
            <a:r>
              <a:rPr lang="en-US" dirty="0" err="1" smtClean="0"/>
              <a:t>Sanofi</a:t>
            </a:r>
            <a:r>
              <a:rPr lang="en-US" dirty="0" smtClean="0"/>
              <a:t> would market the product in the U.S and </a:t>
            </a:r>
            <a:r>
              <a:rPr lang="en-US" dirty="0" smtClean="0"/>
              <a:t>Canada.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13622" r="17587" b="8803"/>
          <a:stretch/>
        </p:blipFill>
        <p:spPr>
          <a:xfrm>
            <a:off x="5791201" y="4106427"/>
            <a:ext cx="3352800" cy="2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know you are succeeding if you get sued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Intelliject, Inc. was sued by King Pharmaceuticals in 2011</a:t>
            </a:r>
          </a:p>
          <a:p>
            <a:r>
              <a:rPr lang="en-US" dirty="0" smtClean="0"/>
              <a:t>Lawsuit served to delay FDA approval</a:t>
            </a:r>
          </a:p>
          <a:p>
            <a:r>
              <a:rPr lang="en-US" dirty="0" smtClean="0"/>
              <a:t>Slowed product to market</a:t>
            </a:r>
          </a:p>
          <a:p>
            <a:r>
              <a:rPr lang="en-US" dirty="0" smtClean="0"/>
              <a:t>Suit was settled in 2012 just before going to court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36814" r="15941" b="6531"/>
          <a:stretch/>
        </p:blipFill>
        <p:spPr>
          <a:xfrm>
            <a:off x="1059543" y="5032828"/>
            <a:ext cx="4049486" cy="126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48029" r="64286" b="9909"/>
          <a:stretch/>
        </p:blipFill>
        <p:spPr>
          <a:xfrm>
            <a:off x="6477000" y="4303486"/>
            <a:ext cx="1785257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 injector released in January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70513"/>
            <a:ext cx="4466179" cy="43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14766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Esther Klinger </a:t>
            </a:r>
            <a:endParaRPr lang="en-US" b="1" dirty="0" smtClean="0"/>
          </a:p>
          <a:p>
            <a:pPr lvl="1"/>
            <a:r>
              <a:rPr lang="en-US" dirty="0" smtClean="0"/>
              <a:t>Student of Mechanical Engineering</a:t>
            </a:r>
          </a:p>
          <a:p>
            <a:pPr lvl="1"/>
            <a:r>
              <a:rPr lang="en-US" dirty="0" smtClean="0"/>
              <a:t>eek3cf@virginia.edu</a:t>
            </a:r>
            <a:endParaRPr lang="en-US" dirty="0"/>
          </a:p>
          <a:p>
            <a:r>
              <a:rPr lang="en-US" b="1" dirty="0"/>
              <a:t>Michael E. Gorman </a:t>
            </a:r>
            <a:endParaRPr lang="en-US" b="1" dirty="0" smtClean="0"/>
          </a:p>
          <a:p>
            <a:pPr lvl="1"/>
            <a:r>
              <a:rPr lang="en-US" dirty="0"/>
              <a:t>Professor of Engineering &amp; </a:t>
            </a:r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meg3c@virginia.edu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3200" b="1" dirty="0"/>
              <a:t>Larry G. Richards </a:t>
            </a:r>
            <a:endParaRPr lang="en-US" sz="3200" b="1" dirty="0" smtClean="0"/>
          </a:p>
          <a:p>
            <a:pPr lvl="1">
              <a:buSzPct val="80000"/>
            </a:pPr>
            <a:r>
              <a:rPr lang="en-US" dirty="0"/>
              <a:t>Professor of </a:t>
            </a:r>
            <a:r>
              <a:rPr lang="en-US" dirty="0" smtClean="0"/>
              <a:t>Mechanical </a:t>
            </a:r>
            <a:r>
              <a:rPr lang="en-US" dirty="0"/>
              <a:t>&amp; </a:t>
            </a:r>
            <a:r>
              <a:rPr lang="en-US" dirty="0" smtClean="0"/>
              <a:t>Aerospace Engineering</a:t>
            </a:r>
            <a:endParaRPr lang="en-US" dirty="0"/>
          </a:p>
          <a:p>
            <a:pPr lvl="1">
              <a:buSzPct val="80000"/>
            </a:pPr>
            <a:r>
              <a:rPr lang="en-US" dirty="0" smtClean="0"/>
              <a:t>lgr@virginia.edu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/>
          <a:lstStyle/>
          <a:p>
            <a:r>
              <a:rPr lang="en-US" dirty="0" smtClean="0"/>
              <a:t>A Case Study of Intelliject,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498080" cy="4800600"/>
          </a:xfrm>
        </p:spPr>
        <p:txBody>
          <a:bodyPr/>
          <a:lstStyle/>
          <a:p>
            <a:r>
              <a:rPr lang="en-US" dirty="0" smtClean="0"/>
              <a:t>Presented as a story to students	</a:t>
            </a:r>
          </a:p>
          <a:p>
            <a:r>
              <a:rPr lang="en-US" dirty="0" smtClean="0"/>
              <a:t>Broken into decision points—examples below</a:t>
            </a:r>
          </a:p>
          <a:p>
            <a:r>
              <a:rPr lang="en-US" dirty="0" smtClean="0"/>
              <a:t>Helps students to understand the entrepreneurial process</a:t>
            </a:r>
          </a:p>
          <a:p>
            <a:r>
              <a:rPr lang="en-US" dirty="0" smtClean="0"/>
              <a:t>Evan Edwards says, “The bumps </a:t>
            </a:r>
            <a:r>
              <a:rPr lang="en-US" i="1" dirty="0"/>
              <a:t>are</a:t>
            </a:r>
            <a:r>
              <a:rPr lang="en-US" dirty="0"/>
              <a:t> the road”</a:t>
            </a:r>
          </a:p>
          <a:p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5" y="4049854"/>
            <a:ext cx="3933825" cy="2808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5194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http://www.nytimes.com/2013/02/02/business/auvi-q-challenges-epipen-with-a-new-shape-and-size.html?_r=0</a:t>
            </a:r>
          </a:p>
        </p:txBody>
      </p:sp>
    </p:spTree>
    <p:extLst>
      <p:ext uri="{BB962C8B-B14F-4D97-AF65-F5344CB8AC3E}">
        <p14:creationId xmlns:p14="http://schemas.microsoft.com/office/powerpoint/2010/main" val="861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the story of Evan and Eric Edwards</a:t>
            </a:r>
          </a:p>
          <a:p>
            <a:r>
              <a:rPr lang="en-US" dirty="0" smtClean="0"/>
              <a:t>From idea genesis to creation of the </a:t>
            </a:r>
            <a:r>
              <a:rPr lang="en-US" dirty="0" err="1" smtClean="0"/>
              <a:t>Auvi</a:t>
            </a:r>
            <a:r>
              <a:rPr lang="en-US" dirty="0" smtClean="0"/>
              <a:t>-Q™</a:t>
            </a:r>
          </a:p>
          <a:p>
            <a:r>
              <a:rPr lang="en-US" dirty="0" smtClean="0"/>
              <a:t>Foundation and growth of Intelliject, Inc.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3933825" cy="2808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51944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http://www.nytimes.com/2013/02/02/business/auvi-q-challenges-epipen-with-a-new-shape-and-size.html?_r=0</a:t>
            </a:r>
          </a:p>
        </p:txBody>
      </p:sp>
    </p:spTree>
    <p:extLst>
      <p:ext uri="{BB962C8B-B14F-4D97-AF65-F5344CB8AC3E}">
        <p14:creationId xmlns:p14="http://schemas.microsoft.com/office/powerpoint/2010/main" val="41708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Evan and Eric Edwards grew up with many severe allergies</a:t>
            </a:r>
          </a:p>
          <a:p>
            <a:r>
              <a:rPr lang="en-US" dirty="0" smtClean="0"/>
              <a:t>Were unsatisfied with the </a:t>
            </a:r>
            <a:r>
              <a:rPr lang="en-US" dirty="0" err="1" smtClean="0"/>
              <a:t>EpiPen</a:t>
            </a:r>
            <a:r>
              <a:rPr lang="en-US" dirty="0" smtClean="0"/>
              <a:t>®</a:t>
            </a:r>
          </a:p>
          <a:p>
            <a:r>
              <a:rPr lang="en-US" dirty="0" smtClean="0"/>
              <a:t>Decided to create a better product in 1998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43" y="3809439"/>
            <a:ext cx="6248400" cy="2972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566356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http://www.epipen.com/About-EpiPen/Overview</a:t>
            </a:r>
          </a:p>
        </p:txBody>
      </p:sp>
    </p:spTree>
    <p:extLst>
      <p:ext uri="{BB962C8B-B14F-4D97-AF65-F5344CB8AC3E}">
        <p14:creationId xmlns:p14="http://schemas.microsoft.com/office/powerpoint/2010/main" val="1877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Student and an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Evan met Professors Gorman and Richards during his second year at the University of Virginia in an NSF/NCIIA supported Invention and Design class</a:t>
            </a:r>
          </a:p>
          <a:p>
            <a:r>
              <a:rPr lang="en-US" dirty="0" smtClean="0"/>
              <a:t>The professors encouraged Evan to apply for and E-team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Point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pursue a revolutionary invention while still in school? How do you manage this on top of other commitments? What </a:t>
            </a:r>
            <a:r>
              <a:rPr lang="en-US" dirty="0"/>
              <a:t>entrepreneurial support is available at your university?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an E-team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for and earned an NCIIA E-team grant while undergraduates, 2000</a:t>
            </a:r>
          </a:p>
          <a:p>
            <a:r>
              <a:rPr lang="en-US" dirty="0" smtClean="0"/>
              <a:t>Began developing their product, applying for patents, and forming a company</a:t>
            </a:r>
          </a:p>
          <a:p>
            <a:r>
              <a:rPr lang="en-US" dirty="0"/>
              <a:t>E-team presents at NCIIA March Madness for the Mind </a:t>
            </a:r>
            <a:r>
              <a:rPr lang="en-US" dirty="0" smtClean="0"/>
              <a:t>2002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04" y="4841422"/>
            <a:ext cx="5092796" cy="20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3400" y="6642556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http://nciia.org/</a:t>
            </a:r>
          </a:p>
        </p:txBody>
      </p:sp>
    </p:spTree>
    <p:extLst>
      <p:ext uri="{BB962C8B-B14F-4D97-AF65-F5344CB8AC3E}">
        <p14:creationId xmlns:p14="http://schemas.microsoft.com/office/powerpoint/2010/main" val="41272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Growth of Intelliject,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Intelliject Inc. started as a family business in 2001</a:t>
            </a:r>
          </a:p>
          <a:p>
            <a:r>
              <a:rPr lang="en-US" dirty="0" smtClean="0"/>
              <a:t>Moved to Virginia Biotechnology Research Park in Richmond, VA where they participated in an incubator program</a:t>
            </a:r>
          </a:p>
          <a:p>
            <a:r>
              <a:rPr lang="en-US" dirty="0" smtClean="0"/>
              <a:t>Began searching for venture funding, 2004</a:t>
            </a:r>
            <a:endParaRPr lang="en-US" dirty="0"/>
          </a:p>
        </p:txBody>
      </p:sp>
      <p:pic>
        <p:nvPicPr>
          <p:cNvPr id="2050" name="Picture 2" descr="http://s3.amazonaws.com/crunchbase_prod_assets/assets/images/resized/0006/8241/68241v3-max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6082"/>
            <a:ext cx="3489415" cy="19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0207" y="593583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http://s3.amazonaws.com/crunchbase_prod_assets/assets/images/resized/0006/8241/68241v3-max-250x250.jpg</a:t>
            </a:r>
          </a:p>
        </p:txBody>
      </p:sp>
    </p:spTree>
    <p:extLst>
      <p:ext uri="{BB962C8B-B14F-4D97-AF65-F5344CB8AC3E}">
        <p14:creationId xmlns:p14="http://schemas.microsoft.com/office/powerpoint/2010/main" val="2719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approval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Went to the FDA in 2005</a:t>
            </a:r>
          </a:p>
          <a:p>
            <a:r>
              <a:rPr lang="en-US" dirty="0" smtClean="0"/>
              <a:t>Product was considered a drug, not a device, by the FDA</a:t>
            </a:r>
          </a:p>
          <a:p>
            <a:r>
              <a:rPr lang="en-US" dirty="0" smtClean="0"/>
              <a:t>The approval process was more costly and time-consuming than anticipated</a:t>
            </a:r>
          </a:p>
          <a:p>
            <a:r>
              <a:rPr lang="en-US" dirty="0" smtClean="0"/>
              <a:t>Device approval takes about 90 days and costs about $100,000</a:t>
            </a:r>
          </a:p>
          <a:p>
            <a:r>
              <a:rPr lang="en-US" dirty="0" smtClean="0"/>
              <a:t>Drug approval takes years and costs millions</a:t>
            </a:r>
          </a:p>
          <a:p>
            <a:pPr marL="82296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</TotalTime>
  <Words>811</Words>
  <Application>Microsoft Office PowerPoint</Application>
  <PresentationFormat>On-screen Show (4:3)</PresentationFormat>
  <Paragraphs>107</Paragraphs>
  <Slides>15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From NCIIA E-Team To Lifesaving Device</vt:lpstr>
      <vt:lpstr>A Case Study of Intelliject, Inc.</vt:lpstr>
      <vt:lpstr>The Case</vt:lpstr>
      <vt:lpstr>Genesis </vt:lpstr>
      <vt:lpstr>A Student and an Entrepreneur</vt:lpstr>
      <vt:lpstr>Decision Point Example</vt:lpstr>
      <vt:lpstr>Creation of an E-team </vt:lpstr>
      <vt:lpstr>The Growth of Intelliject, Inc.</vt:lpstr>
      <vt:lpstr>FDA approval </vt:lpstr>
      <vt:lpstr>Perseverance </vt:lpstr>
      <vt:lpstr>A Pharmaceutical Partner</vt:lpstr>
      <vt:lpstr>You know you are succeeding if you get sued</vt:lpstr>
      <vt:lpstr>Product Release</vt:lpstr>
      <vt:lpstr>Questions?</vt:lpstr>
      <vt:lpstr>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NCIIA E-Team To Lifesaving Device</dc:title>
  <dc:creator>Esther Klinger</dc:creator>
  <cp:lastModifiedBy>Esther Klinger</cp:lastModifiedBy>
  <cp:revision>46</cp:revision>
  <dcterms:created xsi:type="dcterms:W3CDTF">2014-03-04T03:48:51Z</dcterms:created>
  <dcterms:modified xsi:type="dcterms:W3CDTF">2014-04-07T20:45:17Z</dcterms:modified>
</cp:coreProperties>
</file>