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8" r:id="rId2"/>
    <p:sldMasterId id="2147483762" r:id="rId3"/>
    <p:sldMasterId id="2147483775" r:id="rId4"/>
    <p:sldMasterId id="2147483788" r:id="rId5"/>
  </p:sldMasterIdLst>
  <p:notesMasterIdLst>
    <p:notesMasterId r:id="rId36"/>
  </p:notesMasterIdLst>
  <p:handoutMasterIdLst>
    <p:handoutMasterId r:id="rId37"/>
  </p:handoutMasterIdLst>
  <p:sldIdLst>
    <p:sldId id="403" r:id="rId6"/>
    <p:sldId id="378" r:id="rId7"/>
    <p:sldId id="406" r:id="rId8"/>
    <p:sldId id="407" r:id="rId9"/>
    <p:sldId id="424" r:id="rId10"/>
    <p:sldId id="398" r:id="rId11"/>
    <p:sldId id="399" r:id="rId12"/>
    <p:sldId id="401" r:id="rId13"/>
    <p:sldId id="402" r:id="rId14"/>
    <p:sldId id="405" r:id="rId15"/>
    <p:sldId id="423" r:id="rId16"/>
    <p:sldId id="410" r:id="rId17"/>
    <p:sldId id="411" r:id="rId18"/>
    <p:sldId id="412" r:id="rId19"/>
    <p:sldId id="414" r:id="rId20"/>
    <p:sldId id="425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13" r:id="rId29"/>
    <p:sldId id="408" r:id="rId30"/>
    <p:sldId id="409" r:id="rId31"/>
    <p:sldId id="395" r:id="rId32"/>
    <p:sldId id="396" r:id="rId33"/>
    <p:sldId id="426" r:id="rId34"/>
    <p:sldId id="422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FF"/>
    <a:srgbClr val="BBCCDF"/>
    <a:srgbClr val="5FA0FF"/>
    <a:srgbClr val="E1EFFF"/>
    <a:srgbClr val="ECEAC2"/>
    <a:srgbClr val="FFFFCC"/>
    <a:srgbClr val="000000"/>
    <a:srgbClr val="C3E0F3"/>
    <a:srgbClr val="54A4DD"/>
    <a:srgbClr val="E3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5" autoAdjust="0"/>
    <p:restoredTop sz="76977" autoAdjust="0"/>
  </p:normalViewPr>
  <p:slideViewPr>
    <p:cSldViewPr snapToGrid="0">
      <p:cViewPr>
        <p:scale>
          <a:sx n="100" d="100"/>
          <a:sy n="100" d="100"/>
        </p:scale>
        <p:origin x="-632" y="216"/>
      </p:cViewPr>
      <p:guideLst>
        <p:guide orient="horz" pos="423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52" y="-1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are these Ideas?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Non Profit</c:v>
                </c:pt>
                <c:pt idx="1">
                  <c:v>Tech/Scalable</c:v>
                </c:pt>
                <c:pt idx="2">
                  <c:v>Local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</cdr:x>
      <cdr:y>0.02631</cdr:y>
    </cdr:from>
    <cdr:to>
      <cdr:x>0.98148</cdr:x>
      <cdr:y>0.51456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72200" y="119062"/>
          <a:ext cx="1905000" cy="220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70C0"/>
              </a:solidFill>
            </a:rPr>
            <a:t>Non Profit Ideas:</a:t>
          </a:r>
        </a:p>
        <a:p xmlns:a="http://schemas.openxmlformats.org/drawingml/2006/main">
          <a:r>
            <a:rPr lang="en-US" sz="1600" dirty="0" smtClean="0"/>
            <a:t>Juvenile justice; college preparedness, clothing for poor children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0.74074</cdr:x>
      <cdr:y>0.43774</cdr:y>
    </cdr:from>
    <cdr:to>
      <cdr:x>1</cdr:x>
      <cdr:y>0.99334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6000" y="1981200"/>
          <a:ext cx="2133600" cy="2514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70C0"/>
              </a:solidFill>
            </a:rPr>
            <a:t>Tech/Scalable Ideas:</a:t>
          </a:r>
        </a:p>
        <a:p xmlns:a="http://schemas.openxmlformats.org/drawingml/2006/main">
          <a:r>
            <a:rPr lang="en-US" sz="1600" dirty="0" smtClean="0"/>
            <a:t>Networking software; classroom/homework software; presentation software; computer insert for running shoes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2" tIns="45813" rIns="91622" bIns="45813" numCol="1" anchor="t" anchorCtr="0" compatLnSpc="1">
            <a:prstTxWarp prst="textNoShape">
              <a:avLst/>
            </a:prstTxWarp>
          </a:bodyPr>
          <a:lstStyle>
            <a:lvl1pPr algn="l" defTabSz="915894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2" tIns="45813" rIns="91622" bIns="45813" numCol="1" anchor="t" anchorCtr="0" compatLnSpc="1">
            <a:prstTxWarp prst="textNoShape">
              <a:avLst/>
            </a:prstTxWarp>
          </a:bodyPr>
          <a:lstStyle>
            <a:lvl1pPr algn="r" defTabSz="915894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2" tIns="45813" rIns="91622" bIns="45813" numCol="1" anchor="b" anchorCtr="0" compatLnSpc="1">
            <a:prstTxWarp prst="textNoShape">
              <a:avLst/>
            </a:prstTxWarp>
          </a:bodyPr>
          <a:lstStyle>
            <a:lvl1pPr algn="l" defTabSz="915894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4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2" tIns="45813" rIns="91622" bIns="45813" numCol="1" anchor="b" anchorCtr="0" compatLnSpc="1">
            <a:prstTxWarp prst="textNoShape">
              <a:avLst/>
            </a:prstTxWarp>
          </a:bodyPr>
          <a:lstStyle>
            <a:lvl1pPr algn="r" defTabSz="915894" eaLnBrk="1" hangingPunct="1">
              <a:defRPr sz="1200"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24A9C5C0-EDDC-4935-9FAD-F5CD0DCF3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6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2" tIns="45813" rIns="91622" bIns="45813" numCol="1" anchor="t" anchorCtr="0" compatLnSpc="1">
            <a:prstTxWarp prst="textNoShape">
              <a:avLst/>
            </a:prstTxWarp>
          </a:bodyPr>
          <a:lstStyle>
            <a:lvl1pPr algn="l" defTabSz="915894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2" tIns="45813" rIns="91622" bIns="45813" numCol="1" anchor="t" anchorCtr="0" compatLnSpc="1">
            <a:prstTxWarp prst="textNoShape">
              <a:avLst/>
            </a:prstTxWarp>
          </a:bodyPr>
          <a:lstStyle>
            <a:lvl1pPr algn="r" defTabSz="915894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700088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9" y="4418013"/>
            <a:ext cx="56102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2" tIns="45813" rIns="91622" bIns="45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2" tIns="45813" rIns="91622" bIns="45813" numCol="1" anchor="b" anchorCtr="0" compatLnSpc="1">
            <a:prstTxWarp prst="textNoShape">
              <a:avLst/>
            </a:prstTxWarp>
          </a:bodyPr>
          <a:lstStyle>
            <a:lvl1pPr algn="l" defTabSz="915894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4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22" tIns="45813" rIns="91622" bIns="45813" numCol="1" anchor="b" anchorCtr="0" compatLnSpc="1">
            <a:prstTxWarp prst="textNoShape">
              <a:avLst/>
            </a:prstTxWarp>
          </a:bodyPr>
          <a:lstStyle>
            <a:lvl1pPr algn="r" defTabSz="915894" eaLnBrk="1" hangingPunct="1">
              <a:defRPr sz="1200"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E1D68F04-ED47-49F1-B7E8-E6EE8825B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CB268-FACF-42D0-8989-BA03C4CF0F39}" type="slidenum">
              <a:rPr lang="en-US" smtClean="0">
                <a:ea typeface="Osaka"/>
                <a:cs typeface="Osaka"/>
              </a:rPr>
              <a:pPr/>
              <a:t>2</a:t>
            </a:fld>
            <a:endParaRPr lang="en-US" dirty="0" smtClean="0">
              <a:ea typeface="Osaka"/>
              <a:cs typeface="Osaka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5713" y="0"/>
            <a:ext cx="1728787" cy="129698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40" y="1752600"/>
            <a:ext cx="5799137" cy="7321550"/>
          </a:xfrm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aseline="0" dirty="0" smtClean="0">
                <a:latin typeface="Times New Roman" pitchFamily="18" charset="0"/>
                <a:ea typeface="ＭＳ Ｐゴシック"/>
                <a:cs typeface="ＭＳ Ｐゴシック"/>
              </a:rPr>
              <a:t>Thank you all for coming today.</a:t>
            </a:r>
          </a:p>
          <a:p>
            <a:pPr eaLnBrk="1" hangingPunct="1">
              <a:buFontTx/>
              <a:buChar char="•"/>
            </a:pPr>
            <a:endParaRPr lang="en-US" sz="2000" baseline="0" dirty="0" smtClean="0">
              <a:latin typeface="Times New Roman" pitchFamily="18" charset="0"/>
              <a:ea typeface="ＭＳ Ｐゴシック"/>
              <a:cs typeface="ＭＳ Ｐゴシック"/>
            </a:endParaRPr>
          </a:p>
          <a:p>
            <a:pPr eaLnBrk="1" hangingPunct="1">
              <a:buFontTx/>
              <a:buNone/>
            </a:pPr>
            <a:r>
              <a:rPr lang="en-US" sz="2000" baseline="0" dirty="0" smtClean="0">
                <a:latin typeface="Times New Roman" pitchFamily="18" charset="0"/>
                <a:ea typeface="ＭＳ Ｐゴシック"/>
                <a:cs typeface="ＭＳ Ｐゴシック"/>
              </a:rPr>
              <a:t>This is an exciting time for all of us on this campus.</a:t>
            </a:r>
          </a:p>
          <a:p>
            <a:pPr lvl="0"/>
            <a:endParaRPr lang="en-US" sz="2000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ＭＳ Ｐゴシック" charset="-128"/>
            </a:endParaRPr>
          </a:p>
          <a:p>
            <a:pPr lvl="0"/>
            <a:r>
              <a: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 have spent the last 5 years repositioning the University so that our students, our faculty and staff,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our community see us as a true public enterprise committed to taking an entrepreneurial approach to innovation in all aspects of our University.</a:t>
            </a:r>
          </a:p>
          <a:p>
            <a:r>
              <a: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pPr eaLnBrk="1" hangingPunct="1">
              <a:buFontTx/>
              <a:buNone/>
            </a:pPr>
            <a:r>
              <a:rPr lang="en-US" sz="2000" baseline="0" dirty="0" smtClean="0">
                <a:latin typeface="Times New Roman" pitchFamily="18" charset="0"/>
                <a:ea typeface="ＭＳ Ｐゴシック"/>
                <a:cs typeface="ＭＳ Ｐゴシック"/>
              </a:rPr>
              <a:t>I am looking forward to hearing your questions and comments.  But first, I wanted to give you a little update on where we are today, and how far we have come.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Reside within 10 miles of city centers</a:t>
            </a:r>
          </a:p>
          <a:p>
            <a:pPr lvl="1"/>
            <a:r>
              <a:rPr lang="en-US" dirty="0" smtClean="0"/>
              <a:t>Some with decent understanding of business concepts</a:t>
            </a:r>
          </a:p>
          <a:p>
            <a:pPr lvl="1"/>
            <a:r>
              <a:rPr lang="en-US" dirty="0" smtClean="0"/>
              <a:t>Others have no networks, little exposure to startups</a:t>
            </a:r>
          </a:p>
          <a:p>
            <a:pPr lvl="1"/>
            <a:r>
              <a:rPr lang="en-US" dirty="0" smtClean="0"/>
              <a:t>From all walks of life (including recent immigrants)</a:t>
            </a:r>
          </a:p>
          <a:p>
            <a:pPr lvl="1"/>
            <a:r>
              <a:rPr lang="en-US" dirty="0" smtClean="0"/>
              <a:t>Many face challenges (poverty, single parent)</a:t>
            </a:r>
          </a:p>
          <a:p>
            <a:pPr lvl="1"/>
            <a:r>
              <a:rPr lang="en-US" dirty="0" smtClean="0"/>
              <a:t>Lacking role models at home or school</a:t>
            </a:r>
          </a:p>
          <a:p>
            <a:pPr lvl="1"/>
            <a:r>
              <a:rPr lang="en-US" dirty="0" smtClean="0"/>
              <a:t>Naïve (little concept of customer/business)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4F5A-1045-408B-ADC9-EBA1C2EEC66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30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5610"/>
            <a:ext cx="9220200" cy="1982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536" y="6548474"/>
            <a:ext cx="33777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solidFill>
                  <a:srgbClr val="003E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</a:t>
            </a:r>
            <a:r>
              <a:rPr lang="en-US" sz="800" b="1" i="1" baseline="0" dirty="0" smtClean="0">
                <a:solidFill>
                  <a:srgbClr val="003E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with Purpose</a:t>
            </a:r>
            <a:endParaRPr lang="en-US" sz="800" b="1" i="1" dirty="0">
              <a:solidFill>
                <a:srgbClr val="003E8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04900" y="1752600"/>
            <a:ext cx="6934200" cy="3352800"/>
          </a:xfrm>
          <a:prstGeom prst="roundRect">
            <a:avLst>
              <a:gd name="adj" fmla="val 6764"/>
            </a:avLst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81201"/>
            <a:ext cx="6553200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500" b="0" kern="1200" dirty="0">
                <a:solidFill>
                  <a:srgbClr val="BFD72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logo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5904" y="6071616"/>
            <a:ext cx="57260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4953000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668962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5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The Merrimack Valley's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The Merrimack Valley's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  <a:prstGeom prst="rect">
            <a:avLst/>
          </a:prstGeom>
        </p:spPr>
        <p:txBody>
          <a:bodyPr/>
          <a:lstStyle>
            <a:lvl1pPr marL="342860" indent="-342860">
              <a:buFontTx/>
              <a:buBlip>
                <a:blip r:embed="rId4"/>
              </a:buBlip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863" indent="-285717">
              <a:buClr>
                <a:srgbClr val="24B0E3"/>
              </a:buClr>
              <a:buFont typeface="Arial" pitchFamily="34" charset="0"/>
              <a:buChar char="•"/>
              <a:defRPr sz="2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867" indent="-228573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06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3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867525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  <a:prstGeom prst="rect">
            <a:avLst/>
          </a:prstGeom>
        </p:spPr>
        <p:txBody>
          <a:bodyPr/>
          <a:lstStyle>
            <a:lvl1pPr marL="342860" indent="-342860">
              <a:buFontTx/>
              <a:buBlip>
                <a:blip r:embed="rId4"/>
              </a:buBlip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863" indent="-285717">
              <a:buClr>
                <a:srgbClr val="24B0E3"/>
              </a:buClr>
              <a:buFont typeface="Arial" pitchFamily="34" charset="0"/>
              <a:buChar char="•"/>
              <a:defRPr sz="2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867" indent="-228573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06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3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8976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  <a:prstGeom prst="rect">
            <a:avLst/>
          </a:prstGeom>
        </p:spPr>
        <p:txBody>
          <a:bodyPr/>
          <a:lstStyle>
            <a:lvl1pPr marL="342860" indent="-342860">
              <a:buFontTx/>
              <a:buBlip>
                <a:blip r:embed="rId4"/>
              </a:buBlip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863" indent="-285717">
              <a:buClr>
                <a:srgbClr val="24B0E3"/>
              </a:buClr>
              <a:buFont typeface="Arial" pitchFamily="34" charset="0"/>
              <a:buChar char="•"/>
              <a:defRPr sz="2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867" indent="-228573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06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3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578314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  <a:prstGeom prst="rect">
            <a:avLst/>
          </a:prstGeom>
        </p:spPr>
        <p:txBody>
          <a:bodyPr/>
          <a:lstStyle>
            <a:lvl1pPr marL="342860" indent="-342860">
              <a:buFontTx/>
              <a:buBlip>
                <a:blip r:embed="rId4"/>
              </a:buBlip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863" indent="-285717">
              <a:buClr>
                <a:srgbClr val="24B0E3"/>
              </a:buClr>
              <a:buFont typeface="Arial" pitchFamily="34" charset="0"/>
              <a:buChar char="•"/>
              <a:defRPr sz="2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867" indent="-228573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06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3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68136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85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817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49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5610"/>
            <a:ext cx="9220200" cy="1982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536" y="6549228"/>
            <a:ext cx="33777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solidFill>
                  <a:srgbClr val="003E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</a:t>
            </a:r>
            <a:r>
              <a:rPr lang="en-US" sz="800" b="1" i="1" baseline="0" dirty="0" smtClean="0">
                <a:solidFill>
                  <a:srgbClr val="003E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with Purpose</a:t>
            </a:r>
            <a:endParaRPr lang="en-US" sz="800" b="1" i="1" dirty="0">
              <a:solidFill>
                <a:srgbClr val="003E8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04900" y="1752600"/>
            <a:ext cx="6934200" cy="3352800"/>
          </a:xfrm>
          <a:prstGeom prst="roundRect">
            <a:avLst>
              <a:gd name="adj" fmla="val 6764"/>
            </a:avLst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81201"/>
            <a:ext cx="6553200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500" b="0" kern="1200" dirty="0">
                <a:solidFill>
                  <a:srgbClr val="BFD72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logo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2752" y="5907024"/>
            <a:ext cx="685170" cy="820611"/>
          </a:xfrm>
          <a:prstGeom prst="rect">
            <a:avLst/>
          </a:prstGeom>
          <a:noFill/>
        </p:spPr>
      </p:pic>
      <p:pic>
        <p:nvPicPr>
          <p:cNvPr id="11" name="Picture 10" descr="logo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0" y="5902919"/>
            <a:ext cx="685170" cy="8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xit" presetSubtype="4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4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656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563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230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688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83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1820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985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Lucida Sans Unicode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4413E4-5D59-4C69-B615-B0CB7A2D23BD}" type="datetime1">
              <a:rPr lang="en-US" smtClean="0">
                <a:latin typeface="Lucida Sans Unicode"/>
              </a:rPr>
              <a:pPr/>
              <a:t>3/22/14</a:t>
            </a:fld>
            <a:endParaRPr lang="en-US">
              <a:latin typeface="Lucida Sans Unicode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>
                <a:solidFill>
                  <a:srgbClr val="2DA2BF">
                    <a:tint val="20000"/>
                  </a:srgbClr>
                </a:solidFill>
                <a:latin typeface="Lucida Sans Unicode"/>
              </a:rPr>
              <a:t>Confidential</a:t>
            </a:r>
            <a:endParaRPr lang="en-US">
              <a:solidFill>
                <a:srgbClr val="2DA2BF">
                  <a:tint val="20000"/>
                </a:srgbClr>
              </a:solidFill>
              <a:latin typeface="Lucida Sans Unicode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BED71F-18EC-4046-8A3E-5964086B6A6C}" type="slidenum">
              <a:rPr lang="en-US" smtClean="0">
                <a:latin typeface="Lucida Sans Unicode"/>
              </a:rPr>
              <a:pPr/>
              <a:t>‹#›</a:t>
            </a:fld>
            <a:endParaRPr lang="en-US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746760" cy="365125"/>
          </a:xfrm>
        </p:spPr>
        <p:txBody>
          <a:bodyPr/>
          <a:lstStyle>
            <a:extLst/>
          </a:lstStyle>
          <a:p>
            <a:r>
              <a:rPr lang="en-US" dirty="0" smtClean="0">
                <a:solidFill>
                  <a:prstClr val="black"/>
                </a:solidFill>
                <a:latin typeface="Lucida Sans Unicode"/>
              </a:rPr>
              <a:t>Page </a:t>
            </a:r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merrimack_valley_sandbox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00" y="6004560"/>
            <a:ext cx="1066800" cy="853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260"/>
            <a:ext cx="8229600" cy="5171142"/>
          </a:xfrm>
          <a:prstGeom prst="rect">
            <a:avLst/>
          </a:prstGeom>
        </p:spPr>
        <p:txBody>
          <a:bodyPr/>
          <a:lstStyle>
            <a:lvl1pPr marL="342860" indent="-342860">
              <a:buFontTx/>
              <a:buBlip>
                <a:blip r:embed="rId4"/>
              </a:buBlip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863" indent="-285717">
              <a:buClr>
                <a:srgbClr val="24B0E3"/>
              </a:buClr>
              <a:buFont typeface="Arial" pitchFamily="34" charset="0"/>
              <a:buChar char="•"/>
              <a:defRPr sz="2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867" indent="-228573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DB6-2973-4EBD-A519-F25AA4761402}" type="datetime1">
              <a:rPr lang="en-US" smtClean="0">
                <a:solidFill>
                  <a:prstClr val="white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  <a:latin typeface="Lucida Sans Unicode"/>
              </a:rPr>
              <a:t>Confidential</a:t>
            </a: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8AC25-6334-47E8-B262-FE10FCDEF5AB}" type="datetime1">
              <a:rPr lang="en-US" smtClean="0">
                <a:solidFill>
                  <a:prstClr val="white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  <a:latin typeface="Lucida Sans Unicode"/>
              </a:rPr>
              <a:t>Confidential</a:t>
            </a: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61F4A-7680-4849-94C2-E4DFDC95FED1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4892A-75BD-47C5-8F16-BE980F8F420E}" type="datetime1">
              <a:rPr lang="en-US" smtClean="0">
                <a:solidFill>
                  <a:prstClr val="white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  <a:latin typeface="Lucida Sans Unicode"/>
              </a:rPr>
              <a:t>Confidential</a:t>
            </a: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6A688-DD78-4D89-B7AA-CBA63B2E4C31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05E25E-869A-4C86-9D87-EFD1CAEC4360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DA4652-045B-4FA9-AA0E-C13BBA3CA3F4}" type="datetime1">
              <a:rPr lang="en-US" smtClean="0">
                <a:solidFill>
                  <a:prstClr val="white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>
                <a:solidFill>
                  <a:prstClr val="white"/>
                </a:solidFill>
                <a:latin typeface="Lucida Sans Unicode"/>
              </a:rPr>
              <a:t>Confidential</a:t>
            </a: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BED71F-18EC-4046-8A3E-5964086B6A6C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BE9E1-155E-414C-8BA8-55C0DDFF2C38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0E962-A7E1-4A14-8BED-E1FC6CFE9394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0ED6-8802-4B81-A6C7-43171B86AA12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895600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611562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5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Lucida Sans Unicode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4413E4-5D59-4C69-B615-B0CB7A2D23BD}" type="datetime1">
              <a:rPr lang="en-US" smtClean="0">
                <a:latin typeface="Lucida Sans Unicode"/>
              </a:rPr>
              <a:pPr/>
              <a:t>3/22/14</a:t>
            </a:fld>
            <a:endParaRPr lang="en-US">
              <a:latin typeface="Lucida Sans Unicode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>
                <a:solidFill>
                  <a:srgbClr val="2DA2BF">
                    <a:tint val="20000"/>
                  </a:srgbClr>
                </a:solidFill>
                <a:latin typeface="Lucida Sans Unicode"/>
              </a:rPr>
              <a:t>Confidential</a:t>
            </a:r>
            <a:endParaRPr lang="en-US">
              <a:solidFill>
                <a:srgbClr val="2DA2BF">
                  <a:tint val="20000"/>
                </a:srgbClr>
              </a:solidFill>
              <a:latin typeface="Lucida Sans Unicode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BED71F-18EC-4046-8A3E-5964086B6A6C}" type="slidenum">
              <a:rPr lang="en-US" smtClean="0">
                <a:latin typeface="Lucida Sans Unicode"/>
              </a:rPr>
              <a:pPr/>
              <a:t>‹#›</a:t>
            </a:fld>
            <a:endParaRPr lang="en-US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746760" cy="365125"/>
          </a:xfrm>
        </p:spPr>
        <p:txBody>
          <a:bodyPr/>
          <a:lstStyle>
            <a:extLst/>
          </a:lstStyle>
          <a:p>
            <a:r>
              <a:rPr lang="en-US" dirty="0" smtClean="0">
                <a:solidFill>
                  <a:prstClr val="black"/>
                </a:solidFill>
                <a:latin typeface="Lucida Sans Unicode"/>
              </a:rPr>
              <a:t>Page </a:t>
            </a:r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merrimack_valley_sandbox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00" y="6004560"/>
            <a:ext cx="1066800" cy="853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DB6-2973-4EBD-A519-F25AA4761402}" type="datetime1">
              <a:rPr lang="en-US" smtClean="0">
                <a:solidFill>
                  <a:prstClr val="white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  <a:latin typeface="Lucida Sans Unicode"/>
              </a:rPr>
              <a:t>Confidential</a:t>
            </a: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8AC25-6334-47E8-B262-FE10FCDEF5AB}" type="datetime1">
              <a:rPr lang="en-US" smtClean="0">
                <a:solidFill>
                  <a:prstClr val="white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  <a:latin typeface="Lucida Sans Unicode"/>
              </a:rPr>
              <a:t>Confidential</a:t>
            </a: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61F4A-7680-4849-94C2-E4DFDC95FED1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4892A-75BD-47C5-8F16-BE980F8F420E}" type="datetime1">
              <a:rPr lang="en-US" smtClean="0">
                <a:solidFill>
                  <a:prstClr val="white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  <a:latin typeface="Lucida Sans Unicode"/>
              </a:rPr>
              <a:t>Confidential</a:t>
            </a: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6A688-DD78-4D89-B7AA-CBA63B2E4C31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05E25E-869A-4C86-9D87-EFD1CAEC4360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DA4652-045B-4FA9-AA0E-C13BBA3CA3F4}" type="datetime1">
              <a:rPr lang="en-US" smtClean="0">
                <a:solidFill>
                  <a:prstClr val="white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>
                <a:solidFill>
                  <a:prstClr val="white"/>
                </a:solidFill>
                <a:latin typeface="Lucida Sans Unicode"/>
              </a:rPr>
              <a:t>Confidential</a:t>
            </a: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BED71F-18EC-4046-8A3E-5964086B6A6C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BE9E1-155E-414C-8BA8-55C0DDFF2C38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5029199"/>
          </a:xfrm>
          <a:prstGeom prst="rect">
            <a:avLst/>
          </a:prstGeom>
        </p:spPr>
        <p:txBody>
          <a:bodyPr/>
          <a:lstStyle>
            <a:lvl1pPr>
              <a:defRPr lang="en-US" sz="25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en-US" sz="2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en-US" sz="2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en-US"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lvl="2"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lvl="3"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lvl="4"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5029199"/>
          </a:xfrm>
          <a:prstGeom prst="rect">
            <a:avLst/>
          </a:prstGeom>
        </p:spPr>
        <p:txBody>
          <a:bodyPr/>
          <a:lstStyle>
            <a:lvl1pPr>
              <a:defRPr lang="en-US" sz="25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en-US" sz="2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en-US" sz="2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en-US"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lvl="2"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lvl="3"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lvl="4"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06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5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0E962-A7E1-4A14-8BED-E1FC6CFE9394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0ED6-8802-4B81-A6C7-43171B86AA12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852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817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495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656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5634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230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6884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8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5029199"/>
          </a:xfrm>
          <a:prstGeom prst="rect">
            <a:avLst/>
          </a:prstGeom>
        </p:spPr>
        <p:txBody>
          <a:bodyPr/>
          <a:lstStyle>
            <a:lvl1pPr>
              <a:defRPr lang="en-US" sz="25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en-US" sz="2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en-US" sz="2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en-US"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lvl="2"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lvl="3"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lvl="4"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5029199"/>
          </a:xfrm>
          <a:prstGeom prst="rect">
            <a:avLst/>
          </a:prstGeom>
        </p:spPr>
        <p:txBody>
          <a:bodyPr/>
          <a:lstStyle>
            <a:lvl1pPr>
              <a:defRPr lang="en-US" sz="25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en-US" sz="2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en-US" sz="2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en-US"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lvl="2"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lvl="3"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lvl="4"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06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5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7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18204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98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06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5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The Merrimack Valley's University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14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14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UML\Powerpoint Redesign\images\logo_small_saf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5374" y="6070031"/>
            <a:ext cx="573405" cy="6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5800" y="5901068"/>
            <a:ext cx="685170" cy="82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7" r:id="rId14"/>
    <p:sldLayoutId id="2147483760" r:id="rId15"/>
    <p:sldLayoutId id="2147483761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21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FB763D-C70F-4500-A112-8B9430CACA95}" type="datetime1">
              <a:rPr lang="en-US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3/22/14</a:t>
            </a:fld>
            <a:endParaRPr lang="en-US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675BA-EFE5-4510-8A65-8B5EA234B423}" type="slidenum">
              <a:rPr lang="en-US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FB763D-C70F-4500-A112-8B9430CACA95}" type="datetime1">
              <a:rPr lang="en-US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3/22/14</a:t>
            </a:fld>
            <a:endParaRPr lang="en-US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675BA-EFE5-4510-8A65-8B5EA234B423}" type="slidenum">
              <a:rPr lang="en-US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9333B9B-F3F8-AD40-BB71-E20A76EB5D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BCA473-1ECA-6743-9841-B5CF1B8DA5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21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continuinged.uml.edu/deshpande" TargetMode="Externa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3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continuinged.uml.edu/deshpande" TargetMode="External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53415" cy="1992923"/>
          </a:xfrm>
          <a:solidFill>
            <a:srgbClr val="1D53A4"/>
          </a:solidFill>
        </p:spPr>
        <p:txBody>
          <a:bodyPr>
            <a:normAutofit/>
          </a:bodyPr>
          <a:lstStyle/>
          <a:p>
            <a:pPr marL="390525" algn="l"/>
            <a:r>
              <a:rPr lang="en-US" sz="31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3100" baseline="30000" dirty="0" smtClean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lang="en-US" sz="3100" dirty="0" smtClean="0">
                <a:solidFill>
                  <a:srgbClr val="FFFFFF"/>
                </a:solidFill>
                <a:latin typeface="Arial"/>
                <a:cs typeface="Arial"/>
              </a:rPr>
              <a:t> Annual Deshpande Symposium on </a:t>
            </a:r>
            <a:br>
              <a:rPr lang="en-US" sz="31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Innovation &amp; Entrepreneurship </a:t>
            </a:r>
            <a:b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in Higher Education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56" y="1383328"/>
            <a:ext cx="3906130" cy="1195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" y="5698378"/>
            <a:ext cx="9101976" cy="115517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7662" y="2262555"/>
            <a:ext cx="8686800" cy="33967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1D53A4"/>
                </a:solidFill>
              </a:rPr>
              <a:t>Panel Presentation Tracks</a:t>
            </a:r>
          </a:p>
          <a:p>
            <a:r>
              <a:rPr lang="en-US" sz="2800" dirty="0" smtClean="0">
                <a:solidFill>
                  <a:srgbClr val="1D53A4"/>
                </a:solidFill>
              </a:rPr>
              <a:t>Entrepreneurship in the Curriculum</a:t>
            </a:r>
          </a:p>
          <a:p>
            <a:r>
              <a:rPr lang="en-US" sz="2800" dirty="0" smtClean="0">
                <a:solidFill>
                  <a:srgbClr val="1D53A4"/>
                </a:solidFill>
              </a:rPr>
              <a:t>University Commercialization  &amp; Startups</a:t>
            </a:r>
          </a:p>
          <a:p>
            <a:r>
              <a:rPr lang="en-US" sz="2800" dirty="0" smtClean="0">
                <a:solidFill>
                  <a:srgbClr val="1D53A4"/>
                </a:solidFill>
              </a:rPr>
              <a:t>Developing Entrepreneurial University Cultures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D53A4"/>
                </a:solidFill>
              </a:rPr>
              <a:t>National Speakers &amp; Colleagues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D53A4"/>
                </a:solidFill>
              </a:rPr>
              <a:t>Optional Boston-Cambridge Innovation Tour</a:t>
            </a:r>
            <a:br>
              <a:rPr lang="en-US" sz="2800" dirty="0" smtClean="0">
                <a:solidFill>
                  <a:srgbClr val="1D53A4"/>
                </a:solidFill>
              </a:rPr>
            </a:br>
            <a:endParaRPr lang="en-US" sz="2800" dirty="0" smtClean="0">
              <a:solidFill>
                <a:srgbClr val="1D53A4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1D53A4"/>
                </a:solidFill>
              </a:rPr>
              <a:t>Visit </a:t>
            </a:r>
            <a:r>
              <a:rPr lang="en-US" sz="2800" dirty="0" smtClean="0">
                <a:solidFill>
                  <a:srgbClr val="1D53A4"/>
                </a:solidFill>
                <a:hlinkClick r:id="rId4"/>
              </a:rPr>
              <a:t>http://continuinged.uml.edu/deshpande</a:t>
            </a:r>
            <a:endParaRPr lang="en-US" sz="2800" dirty="0" smtClean="0">
              <a:solidFill>
                <a:srgbClr val="1D53A4"/>
              </a:solidFill>
            </a:endParaRPr>
          </a:p>
          <a:p>
            <a:pPr marL="0" indent="0">
              <a:buNone/>
            </a:pPr>
            <a:r>
              <a:rPr lang="en-US" sz="2800" smtClean="0">
                <a:solidFill>
                  <a:srgbClr val="1D53A4"/>
                </a:solidFill>
              </a:rPr>
              <a:t>See  </a:t>
            </a:r>
            <a:r>
              <a:rPr lang="en-US" sz="2800" dirty="0" smtClean="0">
                <a:solidFill>
                  <a:srgbClr val="1D53A4"/>
                </a:solidFill>
              </a:rPr>
              <a:t>Steve Tello or Phil </a:t>
            </a:r>
            <a:r>
              <a:rPr lang="en-US" sz="2800" dirty="0" err="1" smtClean="0">
                <a:solidFill>
                  <a:srgbClr val="1D53A4"/>
                </a:solidFill>
              </a:rPr>
              <a:t>Weilerstein</a:t>
            </a:r>
            <a:endParaRPr lang="en-US" sz="2800" dirty="0" smtClean="0">
              <a:solidFill>
                <a:srgbClr val="1D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4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UMass Lowell Innovation Ecosystem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954246"/>
              </p:ext>
            </p:extLst>
          </p:nvPr>
        </p:nvGraphicFramePr>
        <p:xfrm>
          <a:off x="88900" y="1164063"/>
          <a:ext cx="8928100" cy="2087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00"/>
                <a:gridCol w="2463976"/>
                <a:gridCol w="3266452"/>
                <a:gridCol w="2375072"/>
              </a:tblGrid>
              <a:tr h="629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ACADEMIC</a:t>
                      </a:r>
                      <a:r>
                        <a:rPr lang="en-US" sz="1600" baseline="0" dirty="0" smtClean="0"/>
                        <a:t> PROGRAMS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STUDENT ACTIVITIES &amp;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ECOSYSTEM</a:t>
                      </a:r>
                      <a:endParaRPr lang="en-US" sz="1600" dirty="0"/>
                    </a:p>
                  </a:txBody>
                  <a:tcPr/>
                </a:tc>
              </a:tr>
              <a:tr h="14579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</a:t>
                      </a:r>
                      <a:r>
                        <a:rPr lang="en-US" sz="1600" baseline="0" dirty="0" smtClean="0"/>
                        <a:t> - 2011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Entrepreneurship</a:t>
                      </a:r>
                      <a:b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BSBA, MS ITE</a:t>
                      </a:r>
                    </a:p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SLICE - Engineering</a:t>
                      </a:r>
                    </a:p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 Comp. Science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MV Sandbox</a:t>
                      </a:r>
                      <a:r>
                        <a:rPr lang="en-US" baseline="0" dirty="0" smtClean="0"/>
                        <a:t>-Campus Catalyst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MLSC Internship Challenge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M2D2 Incubator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UML Licensing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Faculty Seed Grants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460853"/>
              </p:ext>
            </p:extLst>
          </p:nvPr>
        </p:nvGraphicFramePr>
        <p:xfrm>
          <a:off x="88900" y="1164063"/>
          <a:ext cx="8928100" cy="385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00"/>
                <a:gridCol w="2463976"/>
                <a:gridCol w="3266452"/>
                <a:gridCol w="2375072"/>
              </a:tblGrid>
              <a:tr h="629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ACADEMIC</a:t>
                      </a:r>
                      <a:r>
                        <a:rPr lang="en-US" sz="1600" baseline="0" dirty="0" smtClean="0"/>
                        <a:t> PROGRAMS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STUDENT ACTIVITIES &amp;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ECOSYSTEM</a:t>
                      </a:r>
                      <a:endParaRPr lang="en-US" sz="1600" dirty="0"/>
                    </a:p>
                  </a:txBody>
                  <a:tcPr/>
                </a:tc>
              </a:tr>
              <a:tr h="12166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</a:t>
                      </a:r>
                      <a:r>
                        <a:rPr lang="en-US" sz="1600" baseline="0" dirty="0" smtClean="0"/>
                        <a:t> - 2011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Entrepreneurship</a:t>
                      </a:r>
                      <a:b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BSBA, MS ITE</a:t>
                      </a:r>
                    </a:p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SLICE - Engineering</a:t>
                      </a:r>
                    </a:p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 Comp. Science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MV Sandbox</a:t>
                      </a:r>
                      <a:r>
                        <a:rPr lang="en-US" baseline="0" dirty="0" smtClean="0"/>
                        <a:t>-Campus Catalyst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MLSC Internship Challenge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M2D2 Incubator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UML Licensing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Faculty Seed Grants</a:t>
                      </a:r>
                    </a:p>
                  </a:txBody>
                  <a:tcPr/>
                </a:tc>
              </a:tr>
              <a:tr h="1589409"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 smtClean="0"/>
                        <a:t>2012</a:t>
                      </a:r>
                      <a:r>
                        <a:rPr lang="en-US" sz="1600" baseline="0" dirty="0" smtClean="0"/>
                        <a:t> - 2014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DifferenceMakers</a:t>
                      </a:r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Freshmen Seminars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Fellows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 Coops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800" b="1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DifferenceMakers</a:t>
                      </a:r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Move-In Weekend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Arel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Moodie</a:t>
                      </a:r>
                      <a:r>
                        <a:rPr lang="en-US" baseline="0" dirty="0" smtClean="0"/>
                        <a:t>, Climate Change</a:t>
                      </a: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Freshmen Convocation Pitch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$3000</a:t>
                      </a:r>
                      <a:r>
                        <a:rPr lang="en-US" baseline="0" dirty="0" smtClean="0"/>
                        <a:t> student awarded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Living Learning Community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$25K DM </a:t>
                      </a:r>
                      <a:r>
                        <a:rPr lang="en-US" baseline="0" dirty="0" err="1" smtClean="0"/>
                        <a:t>IdeaChallenge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 Central opens</a:t>
                      </a:r>
                      <a:endParaRPr lang="en-US" baseline="0" dirty="0" smtClean="0"/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Sandbox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600" baseline="0" dirty="0" smtClean="0"/>
                        <a:t>Accelerator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NERVE Center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Deshpande Symposium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208271"/>
              </p:ext>
            </p:extLst>
          </p:nvPr>
        </p:nvGraphicFramePr>
        <p:xfrm>
          <a:off x="76200" y="1176763"/>
          <a:ext cx="8928100" cy="559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00"/>
                <a:gridCol w="2463976"/>
                <a:gridCol w="3266452"/>
                <a:gridCol w="2375072"/>
              </a:tblGrid>
              <a:tr h="629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ACADEMIC</a:t>
                      </a:r>
                      <a:r>
                        <a:rPr lang="en-US" sz="1600" baseline="0" dirty="0" smtClean="0"/>
                        <a:t> PROGRAMS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STUDENT ACTIVITIES &amp;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ECOSYSTEM</a:t>
                      </a:r>
                      <a:endParaRPr lang="en-US" sz="1600" dirty="0"/>
                    </a:p>
                  </a:txBody>
                  <a:tcPr/>
                </a:tc>
              </a:tr>
              <a:tr h="12166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</a:t>
                      </a:r>
                      <a:r>
                        <a:rPr lang="en-US" sz="1600" baseline="0" dirty="0" smtClean="0"/>
                        <a:t> - 2011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Entrepreneurship</a:t>
                      </a:r>
                      <a:b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BSBA, MS ITE</a:t>
                      </a:r>
                    </a:p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SLICE - Engineering</a:t>
                      </a:r>
                    </a:p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 Comp. Science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MV Sandbox</a:t>
                      </a:r>
                      <a:r>
                        <a:rPr lang="en-US" baseline="0" dirty="0" smtClean="0"/>
                        <a:t>-Campus Catalyst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MLSC Internship Challenge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M2D2 Incubator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UML Licensing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Faculty Seed Grants</a:t>
                      </a:r>
                    </a:p>
                  </a:txBody>
                  <a:tcPr/>
                </a:tc>
              </a:tr>
              <a:tr h="1589409"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 smtClean="0"/>
                        <a:t>2012</a:t>
                      </a:r>
                      <a:r>
                        <a:rPr lang="en-US" sz="1600" baseline="0" dirty="0" smtClean="0"/>
                        <a:t> - 2014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DifferenceMakers</a:t>
                      </a:r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Freshmen Seminars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Fellows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 Coops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800" b="1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DifferenceMakers</a:t>
                      </a:r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Move-In Weekend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Arel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Moodie</a:t>
                      </a:r>
                      <a:r>
                        <a:rPr lang="en-US" baseline="0" dirty="0" smtClean="0"/>
                        <a:t>, Climate Change</a:t>
                      </a: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Freshmen Convocation Pitch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$3000</a:t>
                      </a:r>
                      <a:r>
                        <a:rPr lang="en-US" baseline="0" dirty="0" smtClean="0"/>
                        <a:t> student awarded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Living Learning Community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$25K DM Idea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 Central opens</a:t>
                      </a:r>
                      <a:endParaRPr lang="en-US" baseline="0" dirty="0" smtClean="0"/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Sandbox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600" baseline="0" dirty="0" smtClean="0"/>
                        <a:t>Accelerator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NERVE Center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Deshpande Symposium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</a:tr>
              <a:tr h="1589409"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 smtClean="0"/>
                        <a:t>2014 - 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Pathways to Innovation</a:t>
                      </a:r>
                    </a:p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Entre. In Capstones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&amp; Bus. Faculty</a:t>
                      </a:r>
                    </a:p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Biomed. Eng. UG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EIR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0" baseline="0" dirty="0" smtClean="0"/>
                        <a:t>Epicenter Univ. </a:t>
                      </a:r>
                      <a:r>
                        <a:rPr lang="en-US" b="0" baseline="0" dirty="0" err="1" smtClean="0"/>
                        <a:t>Innov</a:t>
                      </a:r>
                      <a:r>
                        <a:rPr lang="en-US" b="0" baseline="0" dirty="0" smtClean="0"/>
                        <a:t>. Fellows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 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Certificate introduced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$35K DM Idea Challenge</a:t>
                      </a:r>
                      <a:endParaRPr lang="en-US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 branding of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&amp; Entre.</a:t>
                      </a: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UML </a:t>
                      </a:r>
                      <a:r>
                        <a:rPr lang="en-US" sz="18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MakerSpace</a:t>
                      </a:r>
                      <a:endParaRPr lang="en-US" sz="1800" b="1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 Hub 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Lowell (22K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5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2171700"/>
            <a:ext cx="1435100" cy="1905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Dean Joseph Hartman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Engineering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Francis College of Engineering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400300"/>
            <a:ext cx="1905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012320"/>
            <a:ext cx="2679700" cy="1750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01" y="4044950"/>
            <a:ext cx="2413000" cy="1809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8960" y="3835400"/>
            <a:ext cx="1833739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000" y="4432300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Innovation Concepts </a:t>
            </a:r>
            <a:r>
              <a:rPr lang="en-US" dirty="0" smtClean="0"/>
              <a:t>into </a:t>
            </a:r>
            <a:r>
              <a:rPr lang="en-US" dirty="0" smtClean="0"/>
              <a:t>Classe</a:t>
            </a:r>
            <a:r>
              <a:rPr lang="en-US" dirty="0"/>
              <a:t>s</a:t>
            </a:r>
            <a:endParaRPr lang="en-US" dirty="0" smtClean="0"/>
          </a:p>
          <a:p>
            <a:pPr lvl="1"/>
            <a:r>
              <a:rPr lang="en-US" dirty="0" smtClean="0"/>
              <a:t>Currently occurs in Service </a:t>
            </a:r>
            <a:r>
              <a:rPr lang="en-US" dirty="0" smtClean="0"/>
              <a:t>Learning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“Simple” Questions to Add to </a:t>
            </a:r>
            <a:r>
              <a:rPr lang="en-US" dirty="0" err="1" smtClean="0"/>
              <a:t>Homeworks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Is your solution marketable?</a:t>
            </a:r>
          </a:p>
          <a:p>
            <a:pPr lvl="1"/>
            <a:r>
              <a:rPr lang="en-US" dirty="0" smtClean="0"/>
              <a:t>Who would buy your answers/design?</a:t>
            </a:r>
          </a:p>
          <a:p>
            <a:pPr lvl="1"/>
            <a:r>
              <a:rPr lang="en-US" dirty="0" smtClean="0"/>
              <a:t>Can you “make” your solution?</a:t>
            </a:r>
          </a:p>
          <a:p>
            <a:pPr lvl="1"/>
            <a:endParaRPr lang="en-US" dirty="0"/>
          </a:p>
          <a:p>
            <a:r>
              <a:rPr lang="en-US" dirty="0" smtClean="0"/>
              <a:t>Add Innovation Component to Projects</a:t>
            </a:r>
          </a:p>
          <a:p>
            <a:pPr lvl="1"/>
            <a:r>
              <a:rPr lang="en-US" dirty="0" smtClean="0"/>
              <a:t>Research competing solutions</a:t>
            </a:r>
          </a:p>
          <a:p>
            <a:pPr lvl="1"/>
            <a:r>
              <a:rPr lang="en-US" dirty="0" smtClean="0"/>
              <a:t>Determine market validity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Engineering: 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Multi-Disciplinary Capstone Design</a:t>
            </a:r>
          </a:p>
          <a:p>
            <a:pPr lvl="1"/>
            <a:r>
              <a:rPr lang="en-US" dirty="0" smtClean="0"/>
              <a:t>Engineering and Business Students</a:t>
            </a:r>
          </a:p>
          <a:p>
            <a:pPr lvl="1"/>
            <a:r>
              <a:rPr lang="en-US" dirty="0" smtClean="0"/>
              <a:t>Infuse Innovation into Process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Traditional Capstone: Design a Solution</a:t>
            </a:r>
          </a:p>
          <a:p>
            <a:pPr lvl="1"/>
            <a:r>
              <a:rPr lang="en-US" dirty="0" smtClean="0"/>
              <a:t>Solution Meets Design Specifications</a:t>
            </a:r>
          </a:p>
          <a:p>
            <a:pPr lvl="1"/>
            <a:r>
              <a:rPr lang="en-US" dirty="0" smtClean="0"/>
              <a:t>Faculty Member and Proposer (Industry) Evaluate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New Capstone: Will Design Sell?</a:t>
            </a:r>
          </a:p>
          <a:p>
            <a:pPr lvl="1"/>
            <a:r>
              <a:rPr lang="en-US" dirty="0" smtClean="0"/>
              <a:t>Include Innovation Questions into Design Process</a:t>
            </a:r>
          </a:p>
          <a:p>
            <a:pPr lvl="1"/>
            <a:r>
              <a:rPr lang="en-US" dirty="0" smtClean="0"/>
              <a:t>Two Stages: Proposal then Prototype</a:t>
            </a:r>
          </a:p>
          <a:p>
            <a:pPr lvl="1"/>
            <a:r>
              <a:rPr lang="en-US" dirty="0" smtClean="0"/>
              <a:t>VC Panel (Sandbox) Judge Proposals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Opportunities for Innovation Expo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Engineering: 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00" y="5295900"/>
            <a:ext cx="1905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an Innovation Academy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Want Faculty to be Innovators</a:t>
            </a:r>
          </a:p>
          <a:p>
            <a:pPr lvl="1"/>
            <a:r>
              <a:rPr lang="en-US" dirty="0" smtClean="0"/>
              <a:t>Not Just a Student Endeavors</a:t>
            </a:r>
          </a:p>
          <a:p>
            <a:pPr lvl="1"/>
            <a:r>
              <a:rPr lang="en-US" dirty="0" smtClean="0"/>
              <a:t>Faculty Innovators lead to more Student Innovators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Understanding Value of Innovation </a:t>
            </a:r>
          </a:p>
          <a:p>
            <a:pPr lvl="1"/>
            <a:r>
              <a:rPr lang="en-US" dirty="0" smtClean="0"/>
              <a:t>Education on Innovation Process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to Assets (seed funding, labs, etc.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Credit for Innovation (patents = papers, etc.)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Engineering: Large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Merrimack Valley Sandbox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“Entrepreneurship for All” </a:t>
            </a: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Tom O’Donnell – Sandbox Leadership Team</a:t>
            </a:r>
            <a:endParaRPr lang="en-US" dirty="0"/>
          </a:p>
        </p:txBody>
      </p:sp>
      <p:pic>
        <p:nvPicPr>
          <p:cNvPr id="4" name="Picture 3" descr="merrimack_valley_sandbox_edit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1423654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Lowell:  100k population</a:t>
            </a:r>
          </a:p>
          <a:p>
            <a:pPr lvl="1"/>
            <a:r>
              <a:rPr lang="en-US" dirty="0" smtClean="0"/>
              <a:t>8.6% unemployment rate (7.9% US)</a:t>
            </a:r>
          </a:p>
          <a:p>
            <a:pPr lvl="1"/>
            <a:r>
              <a:rPr lang="en-US" dirty="0" smtClean="0"/>
              <a:t>18% poverty rate (MA rate: 11%)</a:t>
            </a:r>
          </a:p>
          <a:p>
            <a:pPr lvl="1"/>
            <a:r>
              <a:rPr lang="en-US" dirty="0" smtClean="0"/>
              <a:t>42% of households do not speak English at home</a:t>
            </a:r>
          </a:p>
          <a:p>
            <a:pPr lvl="1"/>
            <a:r>
              <a:rPr lang="en-US" dirty="0" smtClean="0"/>
              <a:t>A real melting pot</a:t>
            </a:r>
          </a:p>
          <a:p>
            <a:r>
              <a:rPr lang="en-US" dirty="0" smtClean="0"/>
              <a:t>Lawrence: 75k population</a:t>
            </a:r>
          </a:p>
          <a:p>
            <a:pPr lvl="1"/>
            <a:r>
              <a:rPr lang="en-US" dirty="0" smtClean="0"/>
              <a:t>15% unemployment rate</a:t>
            </a:r>
          </a:p>
          <a:p>
            <a:pPr lvl="1"/>
            <a:r>
              <a:rPr lang="en-US" dirty="0" smtClean="0"/>
              <a:t>29% poverty rate</a:t>
            </a:r>
          </a:p>
          <a:p>
            <a:pPr lvl="1"/>
            <a:r>
              <a:rPr lang="en-US" dirty="0" smtClean="0"/>
              <a:t>50% dropout rate from high school</a:t>
            </a:r>
          </a:p>
          <a:p>
            <a:pPr lvl="1"/>
            <a:r>
              <a:rPr lang="en-US" dirty="0" smtClean="0"/>
              <a:t>75% do not speak English</a:t>
            </a:r>
          </a:p>
          <a:p>
            <a:pPr lvl="1"/>
            <a:r>
              <a:rPr lang="en-US" dirty="0" smtClean="0"/>
              <a:t>Primarily Hispanic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Lowell/Lawrence:  Immigrant Gateway Cities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810000" y="6492875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746760" cy="365125"/>
          </a:xfrm>
        </p:spPr>
        <p:txBody>
          <a:bodyPr/>
          <a:lstStyle/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7" y="1600200"/>
            <a:ext cx="8458200" cy="463569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Entrepreneurial Spirit </a:t>
            </a:r>
            <a:r>
              <a:rPr lang="en-US" dirty="0" smtClean="0"/>
              <a:t>is alive and well:</a:t>
            </a:r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600+ adults submitted ideas to Sandbox over past 18 months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44 graduates of 3 accelerator programs, 20% acceptance rate, 70% of ventures still going after 1 year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120+ mentors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30 partner institutions (non profits, cities, banks, universities/colleges)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Merrimack Valley:  State of Entrepreneurship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these Entrepreneurs?</a:t>
            </a:r>
            <a:endParaRPr lang="en-US" dirty="0"/>
          </a:p>
        </p:txBody>
      </p:sp>
      <p:pic>
        <p:nvPicPr>
          <p:cNvPr id="1028" name="Picture 4" descr="Summer Accelerator Class of 2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447800"/>
            <a:ext cx="6534150" cy="38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41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1</a:t>
            </a:r>
            <a:r>
              <a:rPr lang="en-US" sz="1800" baseline="30000" dirty="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st</a:t>
            </a:r>
            <a:r>
              <a:rPr lang="en-US" sz="1800" dirty="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 time immigrants, landscaper, florist, suburban residents, college students, a lawyer, a teacher, an engineer…</a:t>
            </a:r>
            <a:endParaRPr lang="en-US" sz="1800" dirty="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248400" y="6492240"/>
            <a:ext cx="1103472" cy="365760"/>
          </a:xfrm>
        </p:spPr>
        <p:txBody>
          <a:bodyPr/>
          <a:lstStyle/>
          <a:p>
            <a:fld id="{915FE5E0-09F9-42A4-A449-97588BE6313A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810000" y="6492875"/>
            <a:ext cx="2350681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746760" cy="365125"/>
          </a:xfrm>
        </p:spPr>
        <p:txBody>
          <a:bodyPr/>
          <a:lstStyle/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18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75871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their Ideas?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1981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70C0"/>
                </a:solidFill>
                <a:latin typeface="Lucida Sans Unicode"/>
                <a:ea typeface="+mn-ea"/>
                <a:cs typeface="+mn-cs"/>
              </a:rPr>
              <a:t>Local Ideas: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Baker, Day care/training center; florist; printmaker; citizenship training; leather medallions; dyed yarn </a:t>
            </a:r>
            <a:endParaRPr lang="en-US" sz="1600" dirty="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302" y="1584297"/>
            <a:ext cx="7041915" cy="1447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Engaging Community &amp; Campus to Support an </a:t>
            </a:r>
            <a:br>
              <a:rPr lang="en-US" sz="2800" dirty="0" smtClean="0"/>
            </a:br>
            <a:r>
              <a:rPr lang="en-US" sz="2800" dirty="0" smtClean="0"/>
              <a:t>Entrepreneurial Ecosystem</a:t>
            </a:r>
            <a:endParaRPr lang="en-US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795867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80000"/>
              </a:lnSpc>
              <a:tabLst>
                <a:tab pos="6057900" algn="r"/>
              </a:tabLst>
              <a:defRPr/>
            </a:pPr>
            <a:r>
              <a:rPr lang="en-US" sz="2000" i="1" dirty="0" smtClean="0"/>
              <a:t>Steven Tello 	Assoc. Vice Chancellor, UMass Lowell</a:t>
            </a:r>
          </a:p>
          <a:p>
            <a:pPr algn="just" eaLnBrk="1" hangingPunct="1">
              <a:lnSpc>
                <a:spcPct val="80000"/>
              </a:lnSpc>
              <a:tabLst>
                <a:tab pos="6057900" algn="r"/>
              </a:tabLst>
              <a:defRPr/>
            </a:pPr>
            <a:r>
              <a:rPr lang="en-US" sz="2000" i="1" dirty="0" smtClean="0"/>
              <a:t>Joseph Hartman	 Dean, Francis College of Engineering</a:t>
            </a:r>
          </a:p>
          <a:p>
            <a:pPr algn="just" eaLnBrk="1" hangingPunct="1">
              <a:lnSpc>
                <a:spcPct val="80000"/>
              </a:lnSpc>
              <a:tabLst>
                <a:tab pos="6121400" algn="r"/>
              </a:tabLst>
              <a:defRPr/>
            </a:pPr>
            <a:r>
              <a:rPr lang="en-US" sz="2000" i="1" dirty="0" smtClean="0"/>
              <a:t>Tom O’Donnell	 MV Sandbox Leadership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4088" y="640322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DifferenceMaker_type_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1865"/>
            <a:ext cx="2136378" cy="496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700" y="6289889"/>
            <a:ext cx="1230766" cy="580811"/>
          </a:xfrm>
          <a:prstGeom prst="rect">
            <a:avLst/>
          </a:prstGeom>
        </p:spPr>
      </p:pic>
      <p:pic>
        <p:nvPicPr>
          <p:cNvPr id="8" name="Picture 7" descr="merrimack_valley_sandbox_edit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6573" y="5867400"/>
            <a:ext cx="925375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Sandbox Entrepreneur Case Studies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990600"/>
            <a:ext cx="54863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DEF5FA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Lucida Sans Unicode"/>
              </a:rPr>
              <a:t>99 Degrees Custom</a:t>
            </a:r>
          </a:p>
          <a:p>
            <a:pPr marL="282575" indent="-282575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Lucida Sans Unicode"/>
              </a:rPr>
              <a:t>“Me-Commerce” Custom textile manufacturing</a:t>
            </a:r>
          </a:p>
          <a:p>
            <a:pPr marL="282575" indent="-282575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Lucida Sans Unicode"/>
              </a:rPr>
              <a:t>Break 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the cycle of poverty through employment, access to training and education, and benefits that </a:t>
            </a:r>
            <a:r>
              <a:rPr lang="en-US" sz="2000" dirty="0" smtClean="0">
                <a:solidFill>
                  <a:prstClr val="black"/>
                </a:solidFill>
                <a:latin typeface="Lucida Sans Unicode"/>
              </a:rPr>
              <a:t>empower.</a:t>
            </a:r>
          </a:p>
          <a:p>
            <a:pPr marL="282575" indent="-282575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Lucida Sans Unicode"/>
              </a:rPr>
              <a:t>Bridge 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between the local workforce and </a:t>
            </a:r>
            <a:r>
              <a:rPr lang="en-US" sz="2000" dirty="0" smtClean="0">
                <a:solidFill>
                  <a:prstClr val="black"/>
                </a:solidFill>
                <a:latin typeface="Lucida Sans Unicode"/>
              </a:rPr>
              <a:t>high-paying manufacturing careers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4114800"/>
            <a:ext cx="4495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Lucida Sans Unicode"/>
                <a:ea typeface="+mn-ea"/>
                <a:cs typeface="+mn-cs"/>
              </a:rPr>
              <a:t>Little Leaders</a:t>
            </a: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 Daycare provider in Lawrence</a:t>
            </a: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 Training for parents to run their own daycare centers</a:t>
            </a: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Tremendous need for child care providers in Lawrence</a:t>
            </a:r>
            <a:endParaRPr lang="en-US" sz="2000" dirty="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pic>
        <p:nvPicPr>
          <p:cNvPr id="13315" name="Picture 3" descr="C:\Users\David.NA-X200\AppData\Local\Microsoft\Windows\Temporary Internet Files\Content.Outlook\NTHEPTGS\Lesl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3425996" cy="2438400"/>
          </a:xfrm>
          <a:prstGeom prst="rect">
            <a:avLst/>
          </a:prstGeom>
          <a:noFill/>
        </p:spPr>
      </p:pic>
      <p:pic>
        <p:nvPicPr>
          <p:cNvPr id="13317" name="Picture 5" descr="http://merrimackvalleysandbox.org/wp-content/uploads/2013/08/bren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838200"/>
            <a:ext cx="2123457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526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School and College level program</a:t>
            </a:r>
          </a:p>
          <a:p>
            <a:r>
              <a:rPr lang="en-US" dirty="0" smtClean="0"/>
              <a:t>Students receive basic training and ~$300 to pursue idea</a:t>
            </a:r>
          </a:p>
          <a:p>
            <a:r>
              <a:rPr lang="en-US" dirty="0" smtClean="0"/>
              <a:t>Growing involvement from partners:</a:t>
            </a:r>
          </a:p>
          <a:p>
            <a:pPr lvl="1">
              <a:buFontTx/>
              <a:buChar char="-"/>
            </a:pPr>
            <a:r>
              <a:rPr lang="en-US" dirty="0" smtClean="0"/>
              <a:t>UML “DifferenceMaker” program, faculty/admin involvement</a:t>
            </a:r>
          </a:p>
          <a:p>
            <a:pPr lvl="1">
              <a:buFontTx/>
              <a:buChar char="-"/>
            </a:pPr>
            <a:r>
              <a:rPr lang="en-US" dirty="0" smtClean="0"/>
              <a:t>MCC Entrepreneurship professor &amp; EIR hired</a:t>
            </a:r>
          </a:p>
          <a:p>
            <a:pPr lvl="1">
              <a:buFontTx/>
              <a:buChar char="-"/>
            </a:pPr>
            <a:r>
              <a:rPr lang="en-US" dirty="0" smtClean="0"/>
              <a:t>High School clubs focused on entrepreneurial activity</a:t>
            </a:r>
          </a:p>
          <a:p>
            <a:pPr lvl="1">
              <a:buFontTx/>
              <a:buChar char="-"/>
            </a:pPr>
            <a:r>
              <a:rPr lang="en-US" dirty="0" smtClean="0"/>
              <a:t>After school programs devoting resources to teaching entrepreneurship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Sandbox Programs –Students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21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248400" y="6492240"/>
            <a:ext cx="1103472" cy="365760"/>
          </a:xfrm>
          <a:prstGeom prst="rect">
            <a:avLst/>
          </a:prstGeom>
        </p:spPr>
        <p:txBody>
          <a:bodyPr/>
          <a:lstStyle/>
          <a:p>
            <a:fld id="{FF90F7EF-AB2F-409A-B97E-06B7CABC203B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810000" y="6492875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715000" cy="259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Pitch Contests:  </a:t>
            </a:r>
          </a:p>
          <a:p>
            <a:pPr lvl="1"/>
            <a:r>
              <a:rPr lang="en-US" dirty="0" smtClean="0"/>
              <a:t>8 Presenters (from 40+ applicants)</a:t>
            </a:r>
          </a:p>
          <a:p>
            <a:pPr lvl="1"/>
            <a:r>
              <a:rPr lang="en-US" dirty="0" smtClean="0"/>
              <a:t>English and Spanish</a:t>
            </a:r>
          </a:p>
          <a:p>
            <a:pPr lvl="1"/>
            <a:r>
              <a:rPr lang="en-US" dirty="0" smtClean="0"/>
              <a:t>100+ attendees</a:t>
            </a:r>
          </a:p>
          <a:p>
            <a:pPr lvl="1"/>
            <a:r>
              <a:rPr lang="en-US" dirty="0" smtClean="0"/>
              <a:t>Prize money/excitement!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Sandbox Awareness Programs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1"/>
          <a:stretch/>
        </p:blipFill>
        <p:spPr>
          <a:xfrm>
            <a:off x="4772025" y="1524000"/>
            <a:ext cx="4125645" cy="198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95837" y="4191000"/>
            <a:ext cx="43719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0070C0"/>
                </a:solidFill>
                <a:latin typeface="Lucida Sans Unicode"/>
                <a:ea typeface="+mn-ea"/>
                <a:cs typeface="+mn-cs"/>
              </a:rPr>
              <a:t>Other Programs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Meetups</a:t>
            </a:r>
            <a:r>
              <a:rPr lang="en-US" sz="23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 every Tuesday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Workshops, panels, mixers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56484"/>
            <a:ext cx="3200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Twice/year (Dec-Feb, and June-Aug)</a:t>
            </a:r>
          </a:p>
          <a:p>
            <a:pPr lvl="2"/>
            <a:r>
              <a:rPr lang="en-US" dirty="0" smtClean="0"/>
              <a:t>15-20 Accepted (30% chance of getting in)</a:t>
            </a:r>
          </a:p>
          <a:p>
            <a:pPr lvl="2"/>
            <a:r>
              <a:rPr lang="en-US" dirty="0" smtClean="0"/>
              <a:t>12 week program, meet 2x/week</a:t>
            </a:r>
          </a:p>
          <a:p>
            <a:pPr lvl="2"/>
            <a:r>
              <a:rPr lang="en-US" dirty="0" smtClean="0"/>
              <a:t>Lowell and Lawrence locations</a:t>
            </a:r>
          </a:p>
          <a:p>
            <a:pPr lvl="2"/>
            <a:r>
              <a:rPr lang="en-US" dirty="0" smtClean="0"/>
              <a:t>2-3 mentors per team – mix of business/non profit executives</a:t>
            </a:r>
          </a:p>
          <a:p>
            <a:pPr lvl="2"/>
            <a:r>
              <a:rPr lang="en-US" dirty="0" smtClean="0"/>
              <a:t>Started with basics, taught by experts:</a:t>
            </a:r>
          </a:p>
          <a:p>
            <a:pPr lvl="3"/>
            <a:r>
              <a:rPr lang="en-US" dirty="0" smtClean="0"/>
              <a:t>Customer/market (Business Model Canvas)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ccounting, legal, marketing</a:t>
            </a:r>
          </a:p>
          <a:p>
            <a:pPr lvl="3"/>
            <a:r>
              <a:rPr lang="en-US" dirty="0" smtClean="0"/>
              <a:t>Entrepreneurs to share wisdom/experience</a:t>
            </a:r>
          </a:p>
          <a:p>
            <a:pPr lvl="2"/>
            <a:r>
              <a:rPr lang="en-US" dirty="0" smtClean="0"/>
              <a:t>3 Goals set for end of program</a:t>
            </a:r>
          </a:p>
          <a:p>
            <a:pPr lvl="2"/>
            <a:r>
              <a:rPr lang="en-US" dirty="0" smtClean="0"/>
              <a:t>End of program:  $30k contest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the Most Promising: Accelerator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D71F-18EC-4046-8A3E-5964086B6A6C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23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248400" y="6492240"/>
            <a:ext cx="1103472" cy="365760"/>
          </a:xfrm>
        </p:spPr>
        <p:txBody>
          <a:bodyPr/>
          <a:lstStyle/>
          <a:p>
            <a:fld id="{1BFB4A0C-9C30-45A9-ADEC-265668BDCB58}" type="datetime1">
              <a:rPr lang="en-US" smtClean="0">
                <a:solidFill>
                  <a:prstClr val="black"/>
                </a:solidFill>
                <a:latin typeface="Lucida Sans Unicode"/>
              </a:rPr>
              <a:pPr/>
              <a:t>3/22/14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810000" y="6492875"/>
            <a:ext cx="2350681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Lucida Sans Unicode"/>
              </a:rPr>
              <a:t>Confidential</a:t>
            </a: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3060"/>
            <a:ext cx="8686800" cy="5171142"/>
          </a:xfrm>
        </p:spPr>
        <p:txBody>
          <a:bodyPr/>
          <a:lstStyle/>
          <a:p>
            <a:r>
              <a:rPr lang="en-US" dirty="0"/>
              <a:t>Sandbox </a:t>
            </a:r>
            <a:r>
              <a:rPr lang="en-US" dirty="0" smtClean="0"/>
              <a:t>“Entrepreneurship for All” promotes small business development in Gateway Cities.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Attracting statewide interest in model, luring Boston-Cambridge entrepreneurs &amp; mentors to Lowell &amp; Lawrence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Promoting sustainable non-profit business models</a:t>
            </a:r>
          </a:p>
          <a:p>
            <a:endParaRPr lang="en-US" dirty="0"/>
          </a:p>
          <a:p>
            <a:r>
              <a:rPr lang="en-US" dirty="0" smtClean="0"/>
              <a:t>Broader University Commitment to Entrepreneurship &amp; Economic Development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8422" y="1085323"/>
            <a:ext cx="4275675" cy="379097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2014 Idea Challenge</a:t>
            </a:r>
          </a:p>
          <a:p>
            <a:pPr lvl="1">
              <a:buFont typeface="Arial"/>
              <a:buChar char="•"/>
            </a:pPr>
            <a:r>
              <a:rPr lang="en-US" sz="1700" dirty="0" smtClean="0"/>
              <a:t>70 </a:t>
            </a:r>
            <a:r>
              <a:rPr lang="en-US" sz="1500" dirty="0" smtClean="0"/>
              <a:t>applications,</a:t>
            </a:r>
            <a:r>
              <a:rPr lang="en-US" sz="1700" dirty="0" smtClean="0"/>
              <a:t> 160 </a:t>
            </a:r>
            <a:r>
              <a:rPr lang="en-US" sz="1500" dirty="0" smtClean="0"/>
              <a:t>Students</a:t>
            </a:r>
            <a:br>
              <a:rPr lang="en-US" sz="1500" dirty="0" smtClean="0"/>
            </a:br>
            <a:r>
              <a:rPr lang="en-US" sz="1700" dirty="0" smtClean="0"/>
              <a:t>DifferenceMaker Central, 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 smtClean="0"/>
              <a:t>Faculty Fellows, 25 Alumni</a:t>
            </a:r>
            <a:br>
              <a:rPr lang="en-US" sz="1700" dirty="0" smtClean="0"/>
            </a:br>
            <a:endParaRPr lang="en-US" sz="17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2013 Idea Challenge</a:t>
            </a:r>
          </a:p>
          <a:p>
            <a:pPr lvl="1"/>
            <a:r>
              <a:rPr lang="en-US" sz="1700" b="1" dirty="0" smtClean="0"/>
              <a:t>Non-Spec</a:t>
            </a:r>
            <a:r>
              <a:rPr lang="en-US" sz="1700" dirty="0" smtClean="0"/>
              <a:t> -  raised $20K, </a:t>
            </a:r>
            <a:br>
              <a:rPr lang="en-US" sz="1700" dirty="0" smtClean="0"/>
            </a:br>
            <a:r>
              <a:rPr lang="en-US" sz="1700" dirty="0" smtClean="0"/>
              <a:t>won 3 national comp. </a:t>
            </a:r>
          </a:p>
          <a:p>
            <a:pPr lvl="1"/>
            <a:r>
              <a:rPr lang="en-US" sz="1700" b="1" dirty="0" err="1" smtClean="0"/>
              <a:t>GrabABite</a:t>
            </a:r>
            <a:r>
              <a:rPr lang="en-US" sz="1700" b="1" dirty="0" smtClean="0"/>
              <a:t> </a:t>
            </a:r>
            <a:r>
              <a:rPr lang="en-US" sz="1700" dirty="0" smtClean="0"/>
              <a:t>– raised $11K, merged with </a:t>
            </a:r>
            <a:r>
              <a:rPr lang="en-US" sz="1700" dirty="0" err="1" smtClean="0"/>
              <a:t>ClickWaiter</a:t>
            </a:r>
            <a:endParaRPr lang="en-US" sz="1700" dirty="0" smtClean="0"/>
          </a:p>
          <a:p>
            <a:pPr lvl="1"/>
            <a:r>
              <a:rPr lang="en-US" sz="1700" b="1" dirty="0" smtClean="0"/>
              <a:t>Power Trike, Robot Arm </a:t>
            </a:r>
            <a:br>
              <a:rPr lang="en-US" sz="1700" b="1" dirty="0" smtClean="0"/>
            </a:br>
            <a:r>
              <a:rPr lang="en-US" sz="1700" dirty="0" smtClean="0"/>
              <a:t>joined Sandbox Accelerator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DifferenceMaker™</a:t>
            </a:r>
            <a:r>
              <a:rPr lang="en-US" dirty="0" smtClean="0"/>
              <a:t> Impact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23089"/>
              </p:ext>
            </p:extLst>
          </p:nvPr>
        </p:nvGraphicFramePr>
        <p:xfrm>
          <a:off x="161425" y="1179685"/>
          <a:ext cx="5185275" cy="3718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4851400" imgH="3251200" progId="Excel.Sheet.12">
                  <p:embed/>
                </p:oleObj>
              </mc:Choice>
              <mc:Fallback>
                <p:oleObj name="Worksheet" r:id="rId3" imgW="4851400" imgH="325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425" y="1179685"/>
                        <a:ext cx="5185275" cy="3718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DSC_003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67" y="5270500"/>
            <a:ext cx="1701622" cy="1139102"/>
          </a:xfrm>
          <a:prstGeom prst="rect">
            <a:avLst/>
          </a:prstGeom>
        </p:spPr>
      </p:pic>
      <p:pic>
        <p:nvPicPr>
          <p:cNvPr id="9" name="Picture 8" descr="DSC_003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392" y="5249275"/>
            <a:ext cx="1840159" cy="1231842"/>
          </a:xfrm>
          <a:prstGeom prst="rect">
            <a:avLst/>
          </a:prstGeom>
        </p:spPr>
      </p:pic>
      <p:pic>
        <p:nvPicPr>
          <p:cNvPr id="10" name="Picture 9" descr="DSC_008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318" y="5271448"/>
            <a:ext cx="1790848" cy="11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7677" y="1067213"/>
            <a:ext cx="8761925" cy="487679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M2D2</a:t>
            </a:r>
          </a:p>
          <a:p>
            <a:pPr lvl="1"/>
            <a:r>
              <a:rPr lang="en-US" sz="1800" dirty="0" smtClean="0"/>
              <a:t>March </a:t>
            </a:r>
            <a:r>
              <a:rPr lang="en-US" sz="1800" dirty="0"/>
              <a:t>26 </a:t>
            </a:r>
            <a:r>
              <a:rPr lang="en-US" sz="1800" dirty="0" smtClean="0"/>
              <a:t>NVC Finals </a:t>
            </a:r>
            <a:br>
              <a:rPr lang="en-US" sz="1800" dirty="0" smtClean="0"/>
            </a:br>
            <a:r>
              <a:rPr lang="en-US" sz="1800" dirty="0" smtClean="0"/>
              <a:t>15 </a:t>
            </a:r>
            <a:r>
              <a:rPr lang="en-US" sz="1800" dirty="0"/>
              <a:t>national </a:t>
            </a:r>
            <a:r>
              <a:rPr lang="en-US" sz="1800" dirty="0" smtClean="0"/>
              <a:t>startups</a:t>
            </a:r>
            <a:endParaRPr lang="en-US" sz="1800" dirty="0"/>
          </a:p>
          <a:p>
            <a:pPr lvl="1"/>
            <a:r>
              <a:rPr lang="en-US" sz="1800" dirty="0" smtClean="0"/>
              <a:t>$4M MLSC support </a:t>
            </a:r>
            <a:br>
              <a:rPr lang="en-US" sz="1800" dirty="0" smtClean="0"/>
            </a:br>
            <a:r>
              <a:rPr lang="en-US" sz="1800" dirty="0" smtClean="0"/>
              <a:t>11K </a:t>
            </a:r>
            <a:r>
              <a:rPr lang="en-US" sz="1800" dirty="0" err="1" smtClean="0"/>
              <a:t>sq</a:t>
            </a:r>
            <a:r>
              <a:rPr lang="en-US" sz="1800" dirty="0" smtClean="0"/>
              <a:t> </a:t>
            </a:r>
            <a:r>
              <a:rPr lang="en-US" sz="1800" dirty="0" err="1" smtClean="0"/>
              <a:t>ft</a:t>
            </a:r>
            <a:r>
              <a:rPr lang="en-US" sz="1800" dirty="0" smtClean="0"/>
              <a:t>  expansion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2300" dirty="0" smtClean="0"/>
              <a:t>Innovation Hub</a:t>
            </a:r>
          </a:p>
          <a:p>
            <a:pPr lvl="1"/>
            <a:r>
              <a:rPr lang="en-US" sz="1800" dirty="0" smtClean="0"/>
              <a:t>$1M EOHED support</a:t>
            </a:r>
            <a:br>
              <a:rPr lang="en-US" sz="1800" dirty="0" smtClean="0"/>
            </a:br>
            <a:r>
              <a:rPr lang="en-US" sz="1800" dirty="0" smtClean="0"/>
              <a:t>11K </a:t>
            </a:r>
            <a:r>
              <a:rPr lang="en-US" sz="1800" dirty="0" err="1" smtClean="0"/>
              <a:t>sq</a:t>
            </a:r>
            <a:r>
              <a:rPr lang="en-US" sz="1800" dirty="0" smtClean="0"/>
              <a:t> </a:t>
            </a:r>
            <a:r>
              <a:rPr lang="en-US" sz="1800" dirty="0" err="1" smtClean="0"/>
              <a:t>ft</a:t>
            </a:r>
            <a:r>
              <a:rPr lang="en-US" sz="1800" dirty="0" smtClean="0"/>
              <a:t> tech incubator</a:t>
            </a:r>
          </a:p>
          <a:p>
            <a:pPr lvl="1"/>
            <a:r>
              <a:rPr lang="en-US" sz="1800" dirty="0" smtClean="0"/>
              <a:t>Adv. Materials,  IT, Biotech</a:t>
            </a:r>
          </a:p>
          <a:p>
            <a:pPr lvl="1"/>
            <a:r>
              <a:rPr lang="en-US" sz="1800" dirty="0" smtClean="0"/>
              <a:t>Downtown location,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Spin-outs,-ins, Corporate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6472" cy="639762"/>
          </a:xfrm>
        </p:spPr>
        <p:txBody>
          <a:bodyPr/>
          <a:lstStyle/>
          <a:p>
            <a:r>
              <a:rPr lang="en-US" dirty="0" smtClean="0"/>
              <a:t>Economic Development Impact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574598"/>
              </p:ext>
            </p:extLst>
          </p:nvPr>
        </p:nvGraphicFramePr>
        <p:xfrm>
          <a:off x="496145" y="1202381"/>
          <a:ext cx="4114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3" imgW="4114800" imgH="3568700" progId="Excel.Sheet.12">
                  <p:embed/>
                </p:oleObj>
              </mc:Choice>
              <mc:Fallback>
                <p:oleObj name="Worksheet" r:id="rId3" imgW="4114800" imgH="356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145" y="1202381"/>
                        <a:ext cx="4114800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92283" y="5300503"/>
            <a:ext cx="871344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 dirty="0" smtClean="0">
                <a:solidFill>
                  <a:schemeClr val="bg1"/>
                </a:solidFill>
              </a:rPr>
              <a:t>2020 Strategic </a:t>
            </a:r>
            <a:r>
              <a:rPr lang="en-US" sz="2300" dirty="0">
                <a:solidFill>
                  <a:schemeClr val="bg1"/>
                </a:solidFill>
              </a:rPr>
              <a:t>Planning Committee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Eco. Dev. Metrics for Report Card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APLU CICEP   Innovation &amp; Economic Prosperity Designation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7321"/>
            <a:ext cx="8229600" cy="5399679"/>
          </a:xfrm>
        </p:spPr>
        <p:txBody>
          <a:bodyPr/>
          <a:lstStyle/>
          <a:p>
            <a:r>
              <a:rPr lang="en-US" dirty="0" smtClean="0"/>
              <a:t>Participation beyond Business &amp; Engineering</a:t>
            </a:r>
          </a:p>
          <a:p>
            <a:pPr lvl="1"/>
            <a:r>
              <a:rPr lang="en-US" dirty="0" smtClean="0"/>
              <a:t>Not all disciplines embrace Entrepreneurship</a:t>
            </a:r>
          </a:p>
          <a:p>
            <a:pPr lvl="1"/>
            <a:r>
              <a:rPr lang="en-US" smtClean="0"/>
              <a:t>Must connect </a:t>
            </a:r>
            <a:r>
              <a:rPr lang="en-US" dirty="0" smtClean="0"/>
              <a:t>with the Social Mission</a:t>
            </a:r>
          </a:p>
          <a:p>
            <a:r>
              <a:rPr lang="en-US" dirty="0" smtClean="0"/>
              <a:t>Top-level support important, but Bottom-up pressure is critical</a:t>
            </a:r>
          </a:p>
          <a:p>
            <a:r>
              <a:rPr lang="en-US" dirty="0" smtClean="0"/>
              <a:t>Space – as effort grows, more space needed</a:t>
            </a:r>
          </a:p>
          <a:p>
            <a:r>
              <a:rPr lang="en-US" dirty="0"/>
              <a:t>Funding is available</a:t>
            </a:r>
          </a:p>
          <a:p>
            <a:pPr lvl="1"/>
            <a:r>
              <a:rPr lang="en-US" dirty="0"/>
              <a:t>Seed with grant or institutional funds</a:t>
            </a:r>
          </a:p>
          <a:p>
            <a:pPr lvl="1"/>
            <a:r>
              <a:rPr lang="en-US" dirty="0"/>
              <a:t>Effort attracts alumni support</a:t>
            </a:r>
          </a:p>
          <a:p>
            <a:r>
              <a:rPr lang="en-US" dirty="0" smtClean="0"/>
              <a:t>Building the Team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Rewards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7321"/>
            <a:ext cx="8686800" cy="5399679"/>
          </a:xfrm>
        </p:spPr>
        <p:txBody>
          <a:bodyPr/>
          <a:lstStyle/>
          <a:p>
            <a:r>
              <a:rPr lang="en-US" dirty="0" smtClean="0"/>
              <a:t>Students &amp; Faculty are engaged</a:t>
            </a:r>
          </a:p>
          <a:p>
            <a:pPr lvl="1"/>
            <a:r>
              <a:rPr lang="en-US" dirty="0" smtClean="0"/>
              <a:t>Introduced 1600 Freshman in Orientation and Intro. sessions</a:t>
            </a:r>
          </a:p>
          <a:p>
            <a:pPr lvl="1"/>
            <a:r>
              <a:rPr lang="en-US" dirty="0" smtClean="0"/>
              <a:t>Engaged 45 student teams, 125 students in </a:t>
            </a:r>
            <a:r>
              <a:rPr lang="en-US" dirty="0" err="1" smtClean="0"/>
              <a:t>IdeaChallenge</a:t>
            </a:r>
            <a:endParaRPr lang="en-US" dirty="0" smtClean="0"/>
          </a:p>
          <a:p>
            <a:pPr lvl="1"/>
            <a:r>
              <a:rPr lang="en-US" dirty="0" smtClean="0"/>
              <a:t>20 faculty from all 6 colleges</a:t>
            </a:r>
          </a:p>
          <a:p>
            <a:pPr lvl="1"/>
            <a:r>
              <a:rPr lang="en-US" dirty="0" smtClean="0"/>
              <a:t>30 Intro to DifferenceMaker class sessions</a:t>
            </a:r>
          </a:p>
          <a:p>
            <a:r>
              <a:rPr lang="en-US" dirty="0" smtClean="0"/>
              <a:t>Alumni are engaged</a:t>
            </a:r>
          </a:p>
          <a:p>
            <a:pPr lvl="1"/>
            <a:r>
              <a:rPr lang="en-US" dirty="0" smtClean="0"/>
              <a:t>$35 K support in Year 1, growth anticipated</a:t>
            </a:r>
          </a:p>
          <a:p>
            <a:pPr lvl="1"/>
            <a:r>
              <a:rPr lang="en-US" dirty="0" smtClean="0"/>
              <a:t>15 alumni volunteers for </a:t>
            </a:r>
            <a:r>
              <a:rPr lang="en-US" dirty="0" err="1" smtClean="0"/>
              <a:t>IdeaChallenge</a:t>
            </a:r>
            <a:endParaRPr lang="en-US" dirty="0" smtClean="0"/>
          </a:p>
          <a:p>
            <a:r>
              <a:rPr lang="en-US" dirty="0" smtClean="0"/>
              <a:t>Community is engaged</a:t>
            </a:r>
          </a:p>
          <a:p>
            <a:pPr lvl="1"/>
            <a:r>
              <a:rPr lang="en-US" dirty="0" smtClean="0"/>
              <a:t>Non-profits soliciting student teams</a:t>
            </a:r>
          </a:p>
          <a:p>
            <a:pPr lvl="1"/>
            <a:r>
              <a:rPr lang="en-US" dirty="0" smtClean="0"/>
              <a:t>Foundation interest growing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Rewards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53415" cy="1992923"/>
          </a:xfrm>
          <a:solidFill>
            <a:srgbClr val="1D53A4"/>
          </a:solidFill>
        </p:spPr>
        <p:txBody>
          <a:bodyPr>
            <a:normAutofit/>
          </a:bodyPr>
          <a:lstStyle/>
          <a:p>
            <a:pPr marL="390525" algn="l"/>
            <a:r>
              <a:rPr lang="en-US" sz="31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3100" baseline="30000" dirty="0" smtClean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lang="en-US" sz="3100" dirty="0" smtClean="0">
                <a:solidFill>
                  <a:srgbClr val="FFFFFF"/>
                </a:solidFill>
                <a:latin typeface="Arial"/>
                <a:cs typeface="Arial"/>
              </a:rPr>
              <a:t> Annual Deshpande Symposium on </a:t>
            </a:r>
            <a:br>
              <a:rPr lang="en-US" sz="31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Innovation &amp; Entrepreneurship </a:t>
            </a:r>
            <a:b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in Higher Education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56" y="1383328"/>
            <a:ext cx="3906130" cy="1195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" y="5698378"/>
            <a:ext cx="9101976" cy="115517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7662" y="2262555"/>
            <a:ext cx="8686800" cy="33967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1D53A4"/>
                </a:solidFill>
              </a:rPr>
              <a:t>Panel Presentation Tracks</a:t>
            </a:r>
          </a:p>
          <a:p>
            <a:r>
              <a:rPr lang="en-US" sz="2800" dirty="0" smtClean="0">
                <a:solidFill>
                  <a:srgbClr val="1D53A4"/>
                </a:solidFill>
              </a:rPr>
              <a:t>Entrepreneurship in the Curriculum</a:t>
            </a:r>
          </a:p>
          <a:p>
            <a:r>
              <a:rPr lang="en-US" sz="2800" dirty="0" smtClean="0">
                <a:solidFill>
                  <a:srgbClr val="1D53A4"/>
                </a:solidFill>
              </a:rPr>
              <a:t>University Commercialization  &amp; Startups</a:t>
            </a:r>
          </a:p>
          <a:p>
            <a:r>
              <a:rPr lang="en-US" sz="2800" dirty="0" smtClean="0">
                <a:solidFill>
                  <a:srgbClr val="1D53A4"/>
                </a:solidFill>
              </a:rPr>
              <a:t>Developing Entrepreneurial University Cultures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D53A4"/>
                </a:solidFill>
              </a:rPr>
              <a:t>National Speakers &amp; Colleagues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D53A4"/>
                </a:solidFill>
              </a:rPr>
              <a:t>Optional Boston-Cambridge Innovation Tour</a:t>
            </a:r>
            <a:br>
              <a:rPr lang="en-US" sz="2800" dirty="0" smtClean="0">
                <a:solidFill>
                  <a:srgbClr val="1D53A4"/>
                </a:solidFill>
              </a:rPr>
            </a:br>
            <a:endParaRPr lang="en-US" sz="2800" dirty="0" smtClean="0">
              <a:solidFill>
                <a:srgbClr val="1D53A4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1D53A4"/>
                </a:solidFill>
              </a:rPr>
              <a:t>Visit </a:t>
            </a:r>
            <a:r>
              <a:rPr lang="en-US" sz="2800" dirty="0" smtClean="0">
                <a:solidFill>
                  <a:srgbClr val="1D53A4"/>
                </a:solidFill>
                <a:hlinkClick r:id="rId4"/>
              </a:rPr>
              <a:t>http://continuinged.uml.edu/deshpande</a:t>
            </a:r>
            <a:endParaRPr lang="en-US" sz="2800" dirty="0" smtClean="0">
              <a:solidFill>
                <a:srgbClr val="1D53A4"/>
              </a:solidFill>
            </a:endParaRPr>
          </a:p>
          <a:p>
            <a:pPr marL="0" indent="0">
              <a:buNone/>
            </a:pPr>
            <a:r>
              <a:rPr lang="en-US" sz="2800" smtClean="0">
                <a:solidFill>
                  <a:srgbClr val="1D53A4"/>
                </a:solidFill>
              </a:rPr>
              <a:t>See  </a:t>
            </a:r>
            <a:r>
              <a:rPr lang="en-US" sz="2800" dirty="0" smtClean="0">
                <a:solidFill>
                  <a:srgbClr val="1D53A4"/>
                </a:solidFill>
              </a:rPr>
              <a:t>Steve Tello or Phil </a:t>
            </a:r>
            <a:r>
              <a:rPr lang="en-US" sz="2800" dirty="0" err="1" smtClean="0">
                <a:solidFill>
                  <a:srgbClr val="1D53A4"/>
                </a:solidFill>
              </a:rPr>
              <a:t>Weilerstein</a:t>
            </a:r>
            <a:endParaRPr lang="en-US" sz="2800" dirty="0" smtClean="0">
              <a:solidFill>
                <a:srgbClr val="1D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4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the players in our community?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has the entrepreneurial ecosystem evolved over the past four years?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role of the University in supporting entrepreneurship?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role of the Merrimack Valley Sandbox?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potential impact?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Joseph Hartman   	Joseph_Hartman</a:t>
            </a:r>
            <a:r>
              <a:rPr lang="en-US" dirty="0"/>
              <a:t>@</a:t>
            </a:r>
            <a:r>
              <a:rPr lang="en-US" dirty="0" smtClean="0"/>
              <a:t>uml.edu</a:t>
            </a:r>
          </a:p>
          <a:p>
            <a:r>
              <a:rPr lang="en-US" dirty="0"/>
              <a:t>Tom </a:t>
            </a:r>
            <a:r>
              <a:rPr lang="en-US" dirty="0" smtClean="0"/>
              <a:t>O’Donnell        </a:t>
            </a:r>
            <a:r>
              <a:rPr lang="en-US" dirty="0" err="1" smtClean="0"/>
              <a:t>Thomas_Odonnell</a:t>
            </a:r>
            <a:r>
              <a:rPr lang="en-US" dirty="0" err="1"/>
              <a:t>@</a:t>
            </a:r>
            <a:r>
              <a:rPr lang="en-US" dirty="0" err="1" smtClean="0"/>
              <a:t>uml.edu</a:t>
            </a:r>
            <a:endParaRPr lang="en-US" dirty="0" smtClean="0"/>
          </a:p>
          <a:p>
            <a:r>
              <a:rPr lang="en-US" dirty="0" smtClean="0"/>
              <a:t>Steven Tello		      </a:t>
            </a:r>
            <a:r>
              <a:rPr lang="en-US" dirty="0" err="1" smtClean="0"/>
              <a:t>Steven_Tello@uml.edu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www.uml.edu</a:t>
            </a:r>
            <a:r>
              <a:rPr lang="en-US" dirty="0" smtClean="0"/>
              <a:t>/CIE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4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Lowell:  100k population</a:t>
            </a:r>
          </a:p>
          <a:p>
            <a:pPr lvl="1"/>
            <a:r>
              <a:rPr lang="en-US" dirty="0" smtClean="0"/>
              <a:t>8.6% unemployment rate (7.9% US)</a:t>
            </a:r>
          </a:p>
          <a:p>
            <a:pPr lvl="1"/>
            <a:r>
              <a:rPr lang="en-US" dirty="0" smtClean="0"/>
              <a:t>18% poverty rate (MA rate: 11%)</a:t>
            </a:r>
          </a:p>
          <a:p>
            <a:pPr lvl="1"/>
            <a:r>
              <a:rPr lang="en-US" dirty="0" smtClean="0"/>
              <a:t>42% of households do not speak English at home</a:t>
            </a:r>
          </a:p>
          <a:p>
            <a:pPr lvl="1"/>
            <a:r>
              <a:rPr lang="en-US" dirty="0" smtClean="0"/>
              <a:t>A real melting pot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Lawrence: 75k population</a:t>
            </a:r>
          </a:p>
          <a:p>
            <a:pPr lvl="1"/>
            <a:r>
              <a:rPr lang="en-US" dirty="0" smtClean="0"/>
              <a:t>15</a:t>
            </a:r>
            <a:r>
              <a:rPr lang="en-US" dirty="0" smtClean="0"/>
              <a:t>% unemployment rate</a:t>
            </a:r>
          </a:p>
          <a:p>
            <a:pPr lvl="1"/>
            <a:r>
              <a:rPr lang="en-US" dirty="0" smtClean="0"/>
              <a:t>29% poverty </a:t>
            </a:r>
            <a:r>
              <a:rPr lang="en-US" dirty="0" smtClean="0"/>
              <a:t>rate</a:t>
            </a:r>
            <a:endParaRPr lang="en-US" dirty="0" smtClean="0"/>
          </a:p>
          <a:p>
            <a:pPr lvl="1"/>
            <a:r>
              <a:rPr lang="en-US" dirty="0" smtClean="0"/>
              <a:t>50% dropout rate from high </a:t>
            </a:r>
            <a:r>
              <a:rPr lang="en-US" dirty="0" smtClean="0"/>
              <a:t>school</a:t>
            </a:r>
            <a:endParaRPr lang="en-US" dirty="0" smtClean="0"/>
          </a:p>
          <a:p>
            <a:pPr lvl="1"/>
            <a:r>
              <a:rPr lang="en-US" dirty="0" smtClean="0"/>
              <a:t>75% do not speak English</a:t>
            </a:r>
          </a:p>
          <a:p>
            <a:pPr lvl="1"/>
            <a:r>
              <a:rPr lang="en-US" dirty="0" smtClean="0"/>
              <a:t>Primarily Hispanic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Lowell</a:t>
            </a:r>
            <a:r>
              <a:rPr lang="en-US" dirty="0"/>
              <a:t> </a:t>
            </a:r>
            <a:r>
              <a:rPr lang="en-US" dirty="0" smtClean="0"/>
              <a:t>&amp; Lawrence:  Immigrant Gateway Cities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810000" y="6492875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91400" y="6492875"/>
            <a:ext cx="746760" cy="365125"/>
          </a:xfrm>
          <a:prstGeom prst="rect">
            <a:avLst/>
          </a:prstGeom>
        </p:spPr>
        <p:txBody>
          <a:bodyPr/>
          <a:lstStyle/>
          <a:p>
            <a:fld id="{59BED71F-18EC-4046-8A3E-5964086B6A6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3060700"/>
            <a:ext cx="2159000" cy="1567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06" y="3759200"/>
            <a:ext cx="1477493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432" y="4749800"/>
            <a:ext cx="2446867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02260"/>
            <a:ext cx="8839200" cy="5616040"/>
          </a:xfrm>
        </p:spPr>
        <p:txBody>
          <a:bodyPr/>
          <a:lstStyle/>
          <a:p>
            <a:r>
              <a:rPr lang="en-US" dirty="0" smtClean="0"/>
              <a:t>University of Massachusetts </a:t>
            </a:r>
            <a:r>
              <a:rPr lang="en-US" dirty="0" smtClean="0"/>
              <a:t>Lowell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2014 Hockey East Championship Game</a:t>
            </a:r>
            <a:br>
              <a:rPr lang="en-US" dirty="0" smtClean="0"/>
            </a:br>
            <a:r>
              <a:rPr lang="en-US" dirty="0" smtClean="0"/>
              <a:t>7:00 PM EST Puck Drop against #4 UNH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Players</a:t>
            </a:r>
            <a:endParaRPr lang="en-US" dirty="0"/>
          </a:p>
        </p:txBody>
      </p:sp>
      <p:pic>
        <p:nvPicPr>
          <p:cNvPr id="7" name="Picture 6" descr="Hocke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288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02260"/>
            <a:ext cx="8839200" cy="5616040"/>
          </a:xfrm>
        </p:spPr>
        <p:txBody>
          <a:bodyPr/>
          <a:lstStyle/>
          <a:p>
            <a:r>
              <a:rPr lang="en-US" dirty="0" smtClean="0"/>
              <a:t>University of Massachusetts Lowell</a:t>
            </a:r>
            <a:endParaRPr lang="en-US" dirty="0"/>
          </a:p>
          <a:p>
            <a:pPr lvl="1"/>
            <a:r>
              <a:rPr lang="en-US" dirty="0" smtClean="0"/>
              <a:t>Research University, $63M Research Exp.</a:t>
            </a:r>
            <a:br>
              <a:rPr lang="en-US" dirty="0" smtClean="0"/>
            </a:br>
            <a:r>
              <a:rPr lang="en-US" dirty="0" smtClean="0"/>
              <a:t>Roots in Lowell Tech Institute &amp; Lowell State Teachers</a:t>
            </a:r>
          </a:p>
          <a:p>
            <a:pPr lvl="1"/>
            <a:r>
              <a:rPr lang="en-US" dirty="0" smtClean="0"/>
              <a:t>Six Colleges/Schools, approx. 17,500 students</a:t>
            </a:r>
          </a:p>
          <a:p>
            <a:pPr lvl="1"/>
            <a:r>
              <a:rPr lang="en-US" dirty="0" smtClean="0"/>
              <a:t>Francis College of Engineering</a:t>
            </a:r>
          </a:p>
          <a:p>
            <a:pPr lvl="1"/>
            <a:r>
              <a:rPr lang="en-US" dirty="0" smtClean="0"/>
              <a:t>Manning School of Business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Deshpande Foundation</a:t>
            </a:r>
            <a:endParaRPr lang="en-US" dirty="0"/>
          </a:p>
          <a:p>
            <a:pPr lvl="1"/>
            <a:r>
              <a:rPr lang="en-US" dirty="0" smtClean="0"/>
              <a:t>Merrimack Valley Sandbox – Oct. 2010</a:t>
            </a:r>
          </a:p>
          <a:p>
            <a:pPr lvl="1"/>
            <a:r>
              <a:rPr lang="en-US" dirty="0" smtClean="0"/>
              <a:t>$5 M commitment through 2015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Community </a:t>
            </a:r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Mill City Grows, Lawrence </a:t>
            </a:r>
            <a:r>
              <a:rPr lang="en-US" dirty="0" err="1" smtClean="0"/>
              <a:t>CommunityWorks</a:t>
            </a:r>
            <a:r>
              <a:rPr lang="en-US" dirty="0" smtClean="0"/>
              <a:t>, etc.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Players</a:t>
            </a:r>
            <a:endParaRPr lang="en-US" dirty="0"/>
          </a:p>
        </p:txBody>
      </p:sp>
      <p:pic>
        <p:nvPicPr>
          <p:cNvPr id="4" name="Picture 3" descr="The Deshpande Found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4542" y="4880354"/>
            <a:ext cx="1924558" cy="656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06" y="2832100"/>
            <a:ext cx="3052794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UMass Lowell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ndergraduate &amp; graduate entrepreneurship programs in Business School </a:t>
            </a:r>
          </a:p>
          <a:p>
            <a:pPr lvl="1"/>
            <a:r>
              <a:rPr lang="en-US" dirty="0" smtClean="0"/>
              <a:t>Active service learning program in Engineering</a:t>
            </a:r>
          </a:p>
          <a:p>
            <a:pPr lvl="1"/>
            <a:r>
              <a:rPr lang="en-US" dirty="0" smtClean="0"/>
              <a:t>M2D2 – medical device incubator, </a:t>
            </a:r>
            <a:br>
              <a:rPr lang="en-US" dirty="0" smtClean="0"/>
            </a:br>
            <a:r>
              <a:rPr lang="en-US" dirty="0" smtClean="0"/>
              <a:t>primary tech. commercialization effort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Deshpande Foundation introduces MV Sandbox</a:t>
            </a:r>
          </a:p>
          <a:p>
            <a:pPr lvl="1"/>
            <a:r>
              <a:rPr lang="en-US" dirty="0" smtClean="0"/>
              <a:t>Student Entrepreneurship</a:t>
            </a:r>
            <a:br>
              <a:rPr lang="en-US" dirty="0" smtClean="0"/>
            </a:br>
            <a:r>
              <a:rPr lang="en-US" dirty="0" smtClean="0"/>
              <a:t>- Campus Catalyst, Student pitch events</a:t>
            </a:r>
          </a:p>
          <a:p>
            <a:pPr lvl="1"/>
            <a:r>
              <a:rPr lang="en-US" dirty="0" smtClean="0"/>
              <a:t>Community Leadership program</a:t>
            </a:r>
          </a:p>
          <a:p>
            <a:pPr lvl="1"/>
            <a:r>
              <a:rPr lang="en-US" dirty="0" smtClean="0"/>
              <a:t>Community organization grants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Circa 2010-2011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campus partners</a:t>
            </a:r>
          </a:p>
          <a:p>
            <a:pPr lvl="1"/>
            <a:r>
              <a:rPr lang="en-US" dirty="0" smtClean="0"/>
              <a:t>UMass Lowell, Merrimack College, Middlesex Community College, Northern Essex College</a:t>
            </a:r>
          </a:p>
          <a:p>
            <a:pPr lvl="1"/>
            <a:r>
              <a:rPr lang="en-US" dirty="0" smtClean="0"/>
              <a:t>Campus Catalyst program engages students around concepts &amp; solutions</a:t>
            </a:r>
          </a:p>
          <a:p>
            <a:pPr lvl="1"/>
            <a:r>
              <a:rPr lang="en-US" dirty="0" smtClean="0"/>
              <a:t>Early seed funding for students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Sandbox Leadership Program</a:t>
            </a:r>
          </a:p>
          <a:p>
            <a:pPr lvl="1"/>
            <a:r>
              <a:rPr lang="en-US" dirty="0" smtClean="0"/>
              <a:t>Two 20 person cohorts, 9 month community based leadership program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 what about community entrepreneurs?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1-2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Sandbox Accelerator Program</a:t>
            </a:r>
          </a:p>
          <a:p>
            <a:pPr lvl="1"/>
            <a:r>
              <a:rPr lang="en-US" dirty="0" smtClean="0"/>
              <a:t>Broaden focus from campus-based activities to “Entrepreneurship for All”</a:t>
            </a:r>
          </a:p>
          <a:p>
            <a:pPr lvl="1"/>
            <a:r>
              <a:rPr lang="en-US" dirty="0" smtClean="0"/>
              <a:t>2-3 cycles of themed pitch events, then 12 week Accelerator Program</a:t>
            </a:r>
          </a:p>
          <a:p>
            <a:pPr lvl="1"/>
            <a:r>
              <a:rPr lang="en-US" dirty="0" smtClean="0"/>
              <a:t>Attracts mix of sole proprietor service, non-profit service, boutique manufacturing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Sandbox Leadership Program spins off, </a:t>
            </a:r>
            <a:br>
              <a:rPr lang="en-US" dirty="0" smtClean="0"/>
            </a:br>
            <a:r>
              <a:rPr lang="en-US" dirty="0" smtClean="0"/>
              <a:t>Mill Cities Leadership Institute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University grows its own campus focused efforts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Years 2 – 4 </a:t>
            </a:r>
            <a:endParaRPr lang="en-US" dirty="0"/>
          </a:p>
        </p:txBody>
      </p:sp>
      <p:pic>
        <p:nvPicPr>
          <p:cNvPr id="4" name="Picture 3" descr="DifferenceMaker_type_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17" y="6108700"/>
            <a:ext cx="2570383" cy="5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UMass_Lowell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UMass_Lowell_New.potx</Template>
  <TotalTime>11404</TotalTime>
  <Words>1408</Words>
  <Application>Microsoft Macintosh PowerPoint</Application>
  <PresentationFormat>On-screen Show (4:3)</PresentationFormat>
  <Paragraphs>350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UMass_Lowell_New</vt:lpstr>
      <vt:lpstr>Office Theme</vt:lpstr>
      <vt:lpstr>Concourse</vt:lpstr>
      <vt:lpstr>1_Concourse</vt:lpstr>
      <vt:lpstr>1_Office Theme</vt:lpstr>
      <vt:lpstr>Worksheet</vt:lpstr>
      <vt:lpstr>3rd Annual Deshpande Symposium on  Innovation &amp; Entrepreneurship  in Higher Education</vt:lpstr>
      <vt:lpstr>Engaging Community &amp; Campus to Support an  Entrepreneurial Ecosystem</vt:lpstr>
      <vt:lpstr>Presentation Points</vt:lpstr>
      <vt:lpstr>Welcome to Lowell &amp; Lawrence:  Immigrant Gateway Cities</vt:lpstr>
      <vt:lpstr>Introducing the Players</vt:lpstr>
      <vt:lpstr>Introducing the Players</vt:lpstr>
      <vt:lpstr>Circa 2010-2011</vt:lpstr>
      <vt:lpstr>Year 1-2 Progress</vt:lpstr>
      <vt:lpstr>Changes in Years 2 – 4 </vt:lpstr>
      <vt:lpstr>UMass Lowell Innovation Ecosystem</vt:lpstr>
      <vt:lpstr>Opportunities for Engineering</vt:lpstr>
      <vt:lpstr>Opportunities for Engineering: Small</vt:lpstr>
      <vt:lpstr>Opportunities for Engineering: Med</vt:lpstr>
      <vt:lpstr>Opportunities for Engineering: Large</vt:lpstr>
      <vt:lpstr>Merrimack Valley Sandbox</vt:lpstr>
      <vt:lpstr>Lowell/Lawrence:  Immigrant Gateway Cities</vt:lpstr>
      <vt:lpstr>Merrimack Valley:  State of Entrepreneurship</vt:lpstr>
      <vt:lpstr>Who are these Entrepreneurs?</vt:lpstr>
      <vt:lpstr>What are their Ideas?</vt:lpstr>
      <vt:lpstr>Sandbox Entrepreneur Case Studies</vt:lpstr>
      <vt:lpstr>Sandbox Programs –Students</vt:lpstr>
      <vt:lpstr>Sandbox Awareness Programs</vt:lpstr>
      <vt:lpstr>For the Most Promising: Accelerator</vt:lpstr>
      <vt:lpstr>Ecosystem Impact</vt:lpstr>
      <vt:lpstr>DifferenceMaker™ Impact</vt:lpstr>
      <vt:lpstr>Economic Development Impact</vt:lpstr>
      <vt:lpstr>Challenges &amp; Rewards</vt:lpstr>
      <vt:lpstr>Challenges &amp; Rewards</vt:lpstr>
      <vt:lpstr>3rd Annual Deshpande Symposium on  Innovation &amp; Entrepreneurship  in Higher Education</vt:lpstr>
      <vt:lpstr>For More Information</vt:lpstr>
    </vt:vector>
  </TitlesOfParts>
  <Company>UMass Lowell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UMass Lowell</dc:title>
  <dc:creator>Administrator</dc:creator>
  <cp:lastModifiedBy>Steven Tello</cp:lastModifiedBy>
  <cp:revision>863</cp:revision>
  <cp:lastPrinted>2012-03-27T17:30:02Z</cp:lastPrinted>
  <dcterms:created xsi:type="dcterms:W3CDTF">2012-01-19T01:57:52Z</dcterms:created>
  <dcterms:modified xsi:type="dcterms:W3CDTF">2014-03-22T16:06:10Z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