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011" r:id="rId2"/>
    <p:sldMasterId id="2147484013" r:id="rId3"/>
    <p:sldMasterId id="2147484015" r:id="rId4"/>
    <p:sldMasterId id="2147484018" r:id="rId5"/>
  </p:sldMasterIdLst>
  <p:notesMasterIdLst>
    <p:notesMasterId r:id="rId66"/>
  </p:notesMasterIdLst>
  <p:handoutMasterIdLst>
    <p:handoutMasterId r:id="rId67"/>
  </p:handoutMasterIdLst>
  <p:sldIdLst>
    <p:sldId id="256" r:id="rId6"/>
    <p:sldId id="392" r:id="rId7"/>
    <p:sldId id="373" r:id="rId8"/>
    <p:sldId id="364" r:id="rId9"/>
    <p:sldId id="365" r:id="rId10"/>
    <p:sldId id="327" r:id="rId11"/>
    <p:sldId id="388" r:id="rId12"/>
    <p:sldId id="311" r:id="rId13"/>
    <p:sldId id="355" r:id="rId14"/>
    <p:sldId id="356" r:id="rId15"/>
    <p:sldId id="357" r:id="rId16"/>
    <p:sldId id="390" r:id="rId17"/>
    <p:sldId id="391" r:id="rId18"/>
    <p:sldId id="329" r:id="rId19"/>
    <p:sldId id="348" r:id="rId20"/>
    <p:sldId id="349" r:id="rId21"/>
    <p:sldId id="350" r:id="rId22"/>
    <p:sldId id="359" r:id="rId23"/>
    <p:sldId id="384" r:id="rId24"/>
    <p:sldId id="385" r:id="rId25"/>
    <p:sldId id="330" r:id="rId26"/>
    <p:sldId id="379" r:id="rId27"/>
    <p:sldId id="333" r:id="rId28"/>
    <p:sldId id="380" r:id="rId29"/>
    <p:sldId id="334" r:id="rId30"/>
    <p:sldId id="381" r:id="rId31"/>
    <p:sldId id="376" r:id="rId32"/>
    <p:sldId id="382" r:id="rId33"/>
    <p:sldId id="335" r:id="rId34"/>
    <p:sldId id="336" r:id="rId35"/>
    <p:sldId id="383" r:id="rId36"/>
    <p:sldId id="378" r:id="rId37"/>
    <p:sldId id="386" r:id="rId38"/>
    <p:sldId id="339" r:id="rId39"/>
    <p:sldId id="337" r:id="rId40"/>
    <p:sldId id="338" r:id="rId41"/>
    <p:sldId id="340" r:id="rId42"/>
    <p:sldId id="343" r:id="rId43"/>
    <p:sldId id="344" r:id="rId44"/>
    <p:sldId id="372" r:id="rId45"/>
    <p:sldId id="403" r:id="rId46"/>
    <p:sldId id="393" r:id="rId47"/>
    <p:sldId id="358" r:id="rId48"/>
    <p:sldId id="397" r:id="rId49"/>
    <p:sldId id="394" r:id="rId50"/>
    <p:sldId id="346" r:id="rId51"/>
    <p:sldId id="366" r:id="rId52"/>
    <p:sldId id="367" r:id="rId53"/>
    <p:sldId id="368" r:id="rId54"/>
    <p:sldId id="369" r:id="rId55"/>
    <p:sldId id="401" r:id="rId56"/>
    <p:sldId id="398" r:id="rId57"/>
    <p:sldId id="399" r:id="rId58"/>
    <p:sldId id="400" r:id="rId59"/>
    <p:sldId id="404" r:id="rId60"/>
    <p:sldId id="395" r:id="rId61"/>
    <p:sldId id="370" r:id="rId62"/>
    <p:sldId id="374" r:id="rId63"/>
    <p:sldId id="396" r:id="rId64"/>
    <p:sldId id="371" r:id="rId6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E2D"/>
    <a:srgbClr val="26649D"/>
    <a:srgbClr val="EFF7FF"/>
    <a:srgbClr val="DCFDFF"/>
    <a:srgbClr val="5FAFFF"/>
    <a:srgbClr val="BF6478"/>
    <a:srgbClr val="BF6D77"/>
    <a:srgbClr val="BF8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1" autoAdjust="0"/>
    <p:restoredTop sz="83481" autoAdjust="0"/>
  </p:normalViewPr>
  <p:slideViewPr>
    <p:cSldViewPr snapToGrid="0" snapToObjects="1">
      <p:cViewPr>
        <p:scale>
          <a:sx n="63" d="100"/>
          <a:sy n="63" d="100"/>
        </p:scale>
        <p:origin x="-1386" y="-60"/>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pieChart>
        <c:varyColors val="1"/>
        <c:ser>
          <c:idx val="0"/>
          <c:order val="0"/>
          <c:explosion val="19"/>
          <c:val>
            <c:numRef>
              <c:f>Sheet1!$A$2:$A$4</c:f>
              <c:numCache>
                <c:formatCode>General</c:formatCode>
                <c:ptCount val="3"/>
                <c:pt idx="0">
                  <c:v>1</c:v>
                </c:pt>
                <c:pt idx="1">
                  <c:v>1</c:v>
                </c:pt>
                <c:pt idx="2">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F4FAE-311F-4D91-A065-C81B0B4096B2}" type="doc">
      <dgm:prSet loTypeId="urn:microsoft.com/office/officeart/2005/8/layout/venn1" loCatId="relationship" qsTypeId="urn:microsoft.com/office/officeart/2005/8/quickstyle/simple1" qsCatId="simple" csTypeId="urn:microsoft.com/office/officeart/2005/8/colors/accent1_2" csCatId="accent1" phldr="1"/>
      <dgm:spPr/>
    </dgm:pt>
    <dgm:pt modelId="{92D6FAA5-FD11-404C-A1E1-7D3B78ED09E1}">
      <dgm:prSet phldrT="[Text]" custT="1"/>
      <dgm:spPr/>
      <dgm:t>
        <a:bodyPr/>
        <a:lstStyle/>
        <a:p>
          <a:endParaRPr lang="en-US" sz="2000" dirty="0"/>
        </a:p>
      </dgm:t>
    </dgm:pt>
    <dgm:pt modelId="{30BD9A4B-A7B2-44E2-AA46-8200CC1F971B}" type="parTrans" cxnId="{A22F7EC5-D5C3-4DCB-B5AB-F369D3E7D1F1}">
      <dgm:prSet/>
      <dgm:spPr/>
      <dgm:t>
        <a:bodyPr/>
        <a:lstStyle/>
        <a:p>
          <a:endParaRPr lang="en-US"/>
        </a:p>
      </dgm:t>
    </dgm:pt>
    <dgm:pt modelId="{80F9F7B5-2F82-4111-8042-CCBEDF1797BF}" type="sibTrans" cxnId="{A22F7EC5-D5C3-4DCB-B5AB-F369D3E7D1F1}">
      <dgm:prSet/>
      <dgm:spPr/>
      <dgm:t>
        <a:bodyPr/>
        <a:lstStyle/>
        <a:p>
          <a:endParaRPr lang="en-US"/>
        </a:p>
      </dgm:t>
    </dgm:pt>
    <dgm:pt modelId="{DC124AC5-8F16-46DB-9C0E-5C9B9C1A0BBF}">
      <dgm:prSet phldrT="[Text]" custT="1"/>
      <dgm:spPr/>
      <dgm:t>
        <a:bodyPr/>
        <a:lstStyle/>
        <a:p>
          <a:endParaRPr lang="en-US" sz="2000" dirty="0"/>
        </a:p>
      </dgm:t>
    </dgm:pt>
    <dgm:pt modelId="{65589B04-0989-4E36-9B4A-2A9ACA73D19A}" type="parTrans" cxnId="{2ED95E78-1303-4B38-8E33-5C5BBA20BCF7}">
      <dgm:prSet/>
      <dgm:spPr/>
      <dgm:t>
        <a:bodyPr/>
        <a:lstStyle/>
        <a:p>
          <a:endParaRPr lang="en-US"/>
        </a:p>
      </dgm:t>
    </dgm:pt>
    <dgm:pt modelId="{7EECAB78-C722-4BFE-AF3D-0C0CF61756DA}" type="sibTrans" cxnId="{2ED95E78-1303-4B38-8E33-5C5BBA20BCF7}">
      <dgm:prSet/>
      <dgm:spPr/>
      <dgm:t>
        <a:bodyPr/>
        <a:lstStyle/>
        <a:p>
          <a:endParaRPr lang="en-US"/>
        </a:p>
      </dgm:t>
    </dgm:pt>
    <dgm:pt modelId="{5DED9C61-AE73-4584-9D12-E2D35D622ADD}">
      <dgm:prSet phldrT="[Text]" custT="1"/>
      <dgm:spPr/>
      <dgm:t>
        <a:bodyPr/>
        <a:lstStyle/>
        <a:p>
          <a:endParaRPr lang="en-US" sz="2000" dirty="0"/>
        </a:p>
      </dgm:t>
    </dgm:pt>
    <dgm:pt modelId="{2158D064-BF68-4C86-B02A-719113C98635}" type="parTrans" cxnId="{F103E0EC-8FAA-4A49-B2EF-D569AE3AA6F7}">
      <dgm:prSet/>
      <dgm:spPr/>
      <dgm:t>
        <a:bodyPr/>
        <a:lstStyle/>
        <a:p>
          <a:endParaRPr lang="en-US"/>
        </a:p>
      </dgm:t>
    </dgm:pt>
    <dgm:pt modelId="{6927CDA2-370F-4B20-AEAF-6E48AA25F6C7}" type="sibTrans" cxnId="{F103E0EC-8FAA-4A49-B2EF-D569AE3AA6F7}">
      <dgm:prSet/>
      <dgm:spPr/>
      <dgm:t>
        <a:bodyPr/>
        <a:lstStyle/>
        <a:p>
          <a:endParaRPr lang="en-US"/>
        </a:p>
      </dgm:t>
    </dgm:pt>
    <dgm:pt modelId="{566F06FC-C999-4CB5-89B1-B4EA770E5F0E}" type="pres">
      <dgm:prSet presAssocID="{3D9F4FAE-311F-4D91-A065-C81B0B4096B2}" presName="compositeShape" presStyleCnt="0">
        <dgm:presLayoutVars>
          <dgm:chMax val="7"/>
          <dgm:dir/>
          <dgm:resizeHandles val="exact"/>
        </dgm:presLayoutVars>
      </dgm:prSet>
      <dgm:spPr/>
    </dgm:pt>
    <dgm:pt modelId="{A56D7DAE-4293-433A-9E0E-954F3BBC31F7}" type="pres">
      <dgm:prSet presAssocID="{92D6FAA5-FD11-404C-A1E1-7D3B78ED09E1}" presName="circ1" presStyleLbl="vennNode1" presStyleIdx="0" presStyleCnt="3" custLinFactNeighborX="481" custLinFactNeighborY="-611"/>
      <dgm:spPr/>
      <dgm:t>
        <a:bodyPr/>
        <a:lstStyle/>
        <a:p>
          <a:endParaRPr lang="en-US"/>
        </a:p>
      </dgm:t>
    </dgm:pt>
    <dgm:pt modelId="{88BD8807-438D-4AB8-B334-71D816356D9D}" type="pres">
      <dgm:prSet presAssocID="{92D6FAA5-FD11-404C-A1E1-7D3B78ED09E1}" presName="circ1Tx" presStyleLbl="revTx" presStyleIdx="0" presStyleCnt="0">
        <dgm:presLayoutVars>
          <dgm:chMax val="0"/>
          <dgm:chPref val="0"/>
          <dgm:bulletEnabled val="1"/>
        </dgm:presLayoutVars>
      </dgm:prSet>
      <dgm:spPr/>
      <dgm:t>
        <a:bodyPr/>
        <a:lstStyle/>
        <a:p>
          <a:endParaRPr lang="en-US"/>
        </a:p>
      </dgm:t>
    </dgm:pt>
    <dgm:pt modelId="{B4257AA9-2052-434A-B362-2301E8274D97}" type="pres">
      <dgm:prSet presAssocID="{DC124AC5-8F16-46DB-9C0E-5C9B9C1A0BBF}" presName="circ2" presStyleLbl="vennNode1" presStyleIdx="1" presStyleCnt="3"/>
      <dgm:spPr/>
      <dgm:t>
        <a:bodyPr/>
        <a:lstStyle/>
        <a:p>
          <a:endParaRPr lang="en-US"/>
        </a:p>
      </dgm:t>
    </dgm:pt>
    <dgm:pt modelId="{E638BF1E-ED4C-46F8-8570-8371ADA567E1}" type="pres">
      <dgm:prSet presAssocID="{DC124AC5-8F16-46DB-9C0E-5C9B9C1A0BBF}" presName="circ2Tx" presStyleLbl="revTx" presStyleIdx="0" presStyleCnt="0">
        <dgm:presLayoutVars>
          <dgm:chMax val="0"/>
          <dgm:chPref val="0"/>
          <dgm:bulletEnabled val="1"/>
        </dgm:presLayoutVars>
      </dgm:prSet>
      <dgm:spPr/>
      <dgm:t>
        <a:bodyPr/>
        <a:lstStyle/>
        <a:p>
          <a:endParaRPr lang="en-US"/>
        </a:p>
      </dgm:t>
    </dgm:pt>
    <dgm:pt modelId="{FA78C11B-040D-46E2-942A-A0F68A4C2E5D}" type="pres">
      <dgm:prSet presAssocID="{5DED9C61-AE73-4584-9D12-E2D35D622ADD}" presName="circ3" presStyleLbl="vennNode1" presStyleIdx="2" presStyleCnt="3" custLinFactNeighborX="-726" custLinFactNeighborY="-3992"/>
      <dgm:spPr/>
      <dgm:t>
        <a:bodyPr/>
        <a:lstStyle/>
        <a:p>
          <a:endParaRPr lang="en-US"/>
        </a:p>
      </dgm:t>
    </dgm:pt>
    <dgm:pt modelId="{28EBE96B-94ED-4F64-883F-E7A50301FD97}" type="pres">
      <dgm:prSet presAssocID="{5DED9C61-AE73-4584-9D12-E2D35D622ADD}" presName="circ3Tx" presStyleLbl="revTx" presStyleIdx="0" presStyleCnt="0">
        <dgm:presLayoutVars>
          <dgm:chMax val="0"/>
          <dgm:chPref val="0"/>
          <dgm:bulletEnabled val="1"/>
        </dgm:presLayoutVars>
      </dgm:prSet>
      <dgm:spPr/>
      <dgm:t>
        <a:bodyPr/>
        <a:lstStyle/>
        <a:p>
          <a:endParaRPr lang="en-US"/>
        </a:p>
      </dgm:t>
    </dgm:pt>
  </dgm:ptLst>
  <dgm:cxnLst>
    <dgm:cxn modelId="{8A45EE66-5A72-4C9A-A496-6197EF6DD2B1}" type="presOf" srcId="{92D6FAA5-FD11-404C-A1E1-7D3B78ED09E1}" destId="{88BD8807-438D-4AB8-B334-71D816356D9D}" srcOrd="1" destOrd="0" presId="urn:microsoft.com/office/officeart/2005/8/layout/venn1"/>
    <dgm:cxn modelId="{2ED95E78-1303-4B38-8E33-5C5BBA20BCF7}" srcId="{3D9F4FAE-311F-4D91-A065-C81B0B4096B2}" destId="{DC124AC5-8F16-46DB-9C0E-5C9B9C1A0BBF}" srcOrd="1" destOrd="0" parTransId="{65589B04-0989-4E36-9B4A-2A9ACA73D19A}" sibTransId="{7EECAB78-C722-4BFE-AF3D-0C0CF61756DA}"/>
    <dgm:cxn modelId="{BF3881F2-1B8A-4761-BF00-F15101A77530}" type="presOf" srcId="{92D6FAA5-FD11-404C-A1E1-7D3B78ED09E1}" destId="{A56D7DAE-4293-433A-9E0E-954F3BBC31F7}" srcOrd="0" destOrd="0" presId="urn:microsoft.com/office/officeart/2005/8/layout/venn1"/>
    <dgm:cxn modelId="{5833A574-07E9-4665-A216-D380CB89943F}" type="presOf" srcId="{3D9F4FAE-311F-4D91-A065-C81B0B4096B2}" destId="{566F06FC-C999-4CB5-89B1-B4EA770E5F0E}" srcOrd="0" destOrd="0" presId="urn:microsoft.com/office/officeart/2005/8/layout/venn1"/>
    <dgm:cxn modelId="{6B5651DE-FBE8-4088-925C-FEE350E0913F}" type="presOf" srcId="{DC124AC5-8F16-46DB-9C0E-5C9B9C1A0BBF}" destId="{E638BF1E-ED4C-46F8-8570-8371ADA567E1}" srcOrd="1" destOrd="0" presId="urn:microsoft.com/office/officeart/2005/8/layout/venn1"/>
    <dgm:cxn modelId="{F103E0EC-8FAA-4A49-B2EF-D569AE3AA6F7}" srcId="{3D9F4FAE-311F-4D91-A065-C81B0B4096B2}" destId="{5DED9C61-AE73-4584-9D12-E2D35D622ADD}" srcOrd="2" destOrd="0" parTransId="{2158D064-BF68-4C86-B02A-719113C98635}" sibTransId="{6927CDA2-370F-4B20-AEAF-6E48AA25F6C7}"/>
    <dgm:cxn modelId="{A981B190-F046-43FD-B8E9-DA6BD760B01D}" type="presOf" srcId="{DC124AC5-8F16-46DB-9C0E-5C9B9C1A0BBF}" destId="{B4257AA9-2052-434A-B362-2301E8274D97}" srcOrd="0" destOrd="0" presId="urn:microsoft.com/office/officeart/2005/8/layout/venn1"/>
    <dgm:cxn modelId="{7BBC1154-7571-4527-90D3-AF71E985B06A}" type="presOf" srcId="{5DED9C61-AE73-4584-9D12-E2D35D622ADD}" destId="{28EBE96B-94ED-4F64-883F-E7A50301FD97}" srcOrd="1" destOrd="0" presId="urn:microsoft.com/office/officeart/2005/8/layout/venn1"/>
    <dgm:cxn modelId="{16127FDF-86E6-42D2-A2DD-F4FAA5D00AD4}" type="presOf" srcId="{5DED9C61-AE73-4584-9D12-E2D35D622ADD}" destId="{FA78C11B-040D-46E2-942A-A0F68A4C2E5D}" srcOrd="0" destOrd="0" presId="urn:microsoft.com/office/officeart/2005/8/layout/venn1"/>
    <dgm:cxn modelId="{A22F7EC5-D5C3-4DCB-B5AB-F369D3E7D1F1}" srcId="{3D9F4FAE-311F-4D91-A065-C81B0B4096B2}" destId="{92D6FAA5-FD11-404C-A1E1-7D3B78ED09E1}" srcOrd="0" destOrd="0" parTransId="{30BD9A4B-A7B2-44E2-AA46-8200CC1F971B}" sibTransId="{80F9F7B5-2F82-4111-8042-CCBEDF1797BF}"/>
    <dgm:cxn modelId="{6F9E61B2-F0F0-4389-91EA-B8495FBC1077}" type="presParOf" srcId="{566F06FC-C999-4CB5-89B1-B4EA770E5F0E}" destId="{A56D7DAE-4293-433A-9E0E-954F3BBC31F7}" srcOrd="0" destOrd="0" presId="urn:microsoft.com/office/officeart/2005/8/layout/venn1"/>
    <dgm:cxn modelId="{FA791FAA-1CD2-4540-BCB6-1F0707F977F4}" type="presParOf" srcId="{566F06FC-C999-4CB5-89B1-B4EA770E5F0E}" destId="{88BD8807-438D-4AB8-B334-71D816356D9D}" srcOrd="1" destOrd="0" presId="urn:microsoft.com/office/officeart/2005/8/layout/venn1"/>
    <dgm:cxn modelId="{F503AEC4-B918-4858-880C-2BEE2BC4CE3A}" type="presParOf" srcId="{566F06FC-C999-4CB5-89B1-B4EA770E5F0E}" destId="{B4257AA9-2052-434A-B362-2301E8274D97}" srcOrd="2" destOrd="0" presId="urn:microsoft.com/office/officeart/2005/8/layout/venn1"/>
    <dgm:cxn modelId="{88D92DD9-6C51-4809-A89D-BB69885BA778}" type="presParOf" srcId="{566F06FC-C999-4CB5-89B1-B4EA770E5F0E}" destId="{E638BF1E-ED4C-46F8-8570-8371ADA567E1}" srcOrd="3" destOrd="0" presId="urn:microsoft.com/office/officeart/2005/8/layout/venn1"/>
    <dgm:cxn modelId="{DFBF3438-56BB-4D41-8E65-34E705C29D3D}" type="presParOf" srcId="{566F06FC-C999-4CB5-89B1-B4EA770E5F0E}" destId="{FA78C11B-040D-46E2-942A-A0F68A4C2E5D}" srcOrd="4" destOrd="0" presId="urn:microsoft.com/office/officeart/2005/8/layout/venn1"/>
    <dgm:cxn modelId="{E68497C7-3051-4C48-8FE4-44EDF0B0A152}" type="presParOf" srcId="{566F06FC-C999-4CB5-89B1-B4EA770E5F0E}" destId="{28EBE96B-94ED-4F64-883F-E7A50301FD9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D4C22-C25E-B24B-BC7B-E73A2158FC68}"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en-US"/>
        </a:p>
      </dgm:t>
    </dgm:pt>
    <dgm:pt modelId="{1C8C302F-C12F-A044-9410-93EA16953DAC}">
      <dgm:prSet/>
      <dgm:spPr/>
      <dgm:t>
        <a:bodyPr/>
        <a:lstStyle/>
        <a:p>
          <a:r>
            <a:rPr lang="en-US" dirty="0" smtClean="0">
              <a:latin typeface="Arial" charset="0"/>
              <a:ea typeface="MS PGothic" charset="0"/>
              <a:cs typeface="Arial" charset="0"/>
            </a:rPr>
            <a:t>Conditions behind program creation</a:t>
          </a:r>
        </a:p>
      </dgm:t>
    </dgm:pt>
    <dgm:pt modelId="{90795223-8567-5947-8F3F-CF9ECA4D19EB}" type="parTrans" cxnId="{146E4336-68BE-3A47-9A87-E60035CBCA09}">
      <dgm:prSet/>
      <dgm:spPr/>
      <dgm:t>
        <a:bodyPr/>
        <a:lstStyle/>
        <a:p>
          <a:endParaRPr lang="en-US"/>
        </a:p>
      </dgm:t>
    </dgm:pt>
    <dgm:pt modelId="{81015F67-6317-2B4F-9BDD-85A820291976}" type="sibTrans" cxnId="{146E4336-68BE-3A47-9A87-E60035CBCA09}">
      <dgm:prSet/>
      <dgm:spPr/>
      <dgm:t>
        <a:bodyPr/>
        <a:lstStyle/>
        <a:p>
          <a:endParaRPr lang="en-US"/>
        </a:p>
      </dgm:t>
    </dgm:pt>
    <dgm:pt modelId="{FF55B306-AF0F-0E41-B393-C3A7D150FF73}">
      <dgm:prSet/>
      <dgm:spPr>
        <a:solidFill>
          <a:schemeClr val="accent3"/>
        </a:solidFill>
      </dgm:spPr>
      <dgm:t>
        <a:bodyPr/>
        <a:lstStyle/>
        <a:p>
          <a:r>
            <a:rPr lang="en-US" dirty="0" smtClean="0">
              <a:latin typeface="Arial" charset="0"/>
              <a:ea typeface="MS PGothic" charset="0"/>
              <a:cs typeface="Arial" charset="0"/>
            </a:rPr>
            <a:t>4. Critical</a:t>
          </a:r>
        </a:p>
        <a:p>
          <a:r>
            <a:rPr lang="en-US" dirty="0" smtClean="0">
              <a:latin typeface="Arial" charset="0"/>
              <a:ea typeface="MS PGothic" charset="0"/>
              <a:cs typeface="Arial" charset="0"/>
            </a:rPr>
            <a:t>“do-</a:t>
          </a:r>
          <a:r>
            <a:rPr lang="en-US" dirty="0" err="1" smtClean="0">
              <a:latin typeface="Arial" charset="0"/>
              <a:ea typeface="MS PGothic" charset="0"/>
              <a:cs typeface="Arial" charset="0"/>
            </a:rPr>
            <a:t>ers</a:t>
          </a:r>
          <a:r>
            <a:rPr lang="en-US" dirty="0" smtClean="0">
              <a:latin typeface="Arial" charset="0"/>
              <a:ea typeface="MS PGothic" charset="0"/>
              <a:cs typeface="Arial" charset="0"/>
            </a:rPr>
            <a:t>”</a:t>
          </a:r>
          <a:endParaRPr lang="en-US" dirty="0">
            <a:latin typeface="Arial" charset="0"/>
            <a:ea typeface="MS PGothic" charset="0"/>
            <a:cs typeface="Arial" charset="0"/>
          </a:endParaRPr>
        </a:p>
      </dgm:t>
    </dgm:pt>
    <dgm:pt modelId="{A2AC5195-7AC6-2E4D-A3C1-033DA62E84BA}" type="parTrans" cxnId="{55BF4CCE-3208-D142-8D28-4BD036C8E559}">
      <dgm:prSet/>
      <dgm:spPr/>
      <dgm:t>
        <a:bodyPr/>
        <a:lstStyle/>
        <a:p>
          <a:endParaRPr lang="en-US"/>
        </a:p>
      </dgm:t>
    </dgm:pt>
    <dgm:pt modelId="{29BF7747-EE65-F04D-A85D-5A4BC5A1D02C}" type="sibTrans" cxnId="{55BF4CCE-3208-D142-8D28-4BD036C8E559}">
      <dgm:prSet/>
      <dgm:spPr/>
      <dgm:t>
        <a:bodyPr/>
        <a:lstStyle/>
        <a:p>
          <a:endParaRPr lang="en-US"/>
        </a:p>
      </dgm:t>
    </dgm:pt>
    <dgm:pt modelId="{6D3ED332-0C9E-1249-909A-5A540754BC11}">
      <dgm:prSet/>
      <dgm:spPr>
        <a:solidFill>
          <a:schemeClr val="accent3"/>
        </a:solidFill>
      </dgm:spPr>
      <dgm:t>
        <a:bodyPr/>
        <a:lstStyle/>
        <a:p>
          <a:r>
            <a:rPr lang="en-US" dirty="0" smtClean="0">
              <a:latin typeface="Arial" charset="0"/>
              <a:ea typeface="MS PGothic" charset="0"/>
              <a:cs typeface="Arial" charset="0"/>
            </a:rPr>
            <a:t>3. Leader with vision</a:t>
          </a:r>
        </a:p>
      </dgm:t>
    </dgm:pt>
    <dgm:pt modelId="{BCFBC0A6-D17E-1545-892B-9EB2686EBC67}" type="parTrans" cxnId="{E2F6A89A-6693-1F47-954E-CD182868A82E}">
      <dgm:prSet/>
      <dgm:spPr/>
      <dgm:t>
        <a:bodyPr/>
        <a:lstStyle/>
        <a:p>
          <a:endParaRPr lang="en-US"/>
        </a:p>
      </dgm:t>
    </dgm:pt>
    <dgm:pt modelId="{3110E4A8-3EFB-0E44-BF20-D9C548203F57}" type="sibTrans" cxnId="{E2F6A89A-6693-1F47-954E-CD182868A82E}">
      <dgm:prSet/>
      <dgm:spPr/>
      <dgm:t>
        <a:bodyPr/>
        <a:lstStyle/>
        <a:p>
          <a:endParaRPr lang="en-US"/>
        </a:p>
      </dgm:t>
    </dgm:pt>
    <dgm:pt modelId="{054DABFC-71E3-4046-BC64-C33811681FE9}">
      <dgm:prSet/>
      <dgm:spPr>
        <a:solidFill>
          <a:schemeClr val="accent2"/>
        </a:solidFill>
      </dgm:spPr>
      <dgm:t>
        <a:bodyPr/>
        <a:lstStyle/>
        <a:p>
          <a:r>
            <a:rPr lang="en-US" dirty="0" smtClean="0">
              <a:latin typeface="Arial" charset="0"/>
              <a:ea typeface="MS PGothic" charset="0"/>
              <a:cs typeface="Arial" charset="0"/>
            </a:rPr>
            <a:t>2. Perceived needs related to entrepreneurship</a:t>
          </a:r>
          <a:endParaRPr lang="en-US" dirty="0"/>
        </a:p>
      </dgm:t>
    </dgm:pt>
    <dgm:pt modelId="{D5E737C7-97FE-2C49-A8F9-62DB0CBD5B08}" type="parTrans" cxnId="{EF3FD8A4-118E-8440-B07D-A20785F173E6}">
      <dgm:prSet/>
      <dgm:spPr>
        <a:solidFill>
          <a:schemeClr val="accent1">
            <a:lumMod val="40000"/>
            <a:lumOff val="60000"/>
          </a:schemeClr>
        </a:solidFill>
      </dgm:spPr>
      <dgm:t>
        <a:bodyPr/>
        <a:lstStyle/>
        <a:p>
          <a:endParaRPr lang="en-US"/>
        </a:p>
      </dgm:t>
    </dgm:pt>
    <dgm:pt modelId="{6747D758-8FCF-A842-A9BE-D4CD0C875007}" type="sibTrans" cxnId="{EF3FD8A4-118E-8440-B07D-A20785F173E6}">
      <dgm:prSet/>
      <dgm:spPr/>
      <dgm:t>
        <a:bodyPr/>
        <a:lstStyle/>
        <a:p>
          <a:endParaRPr lang="en-US"/>
        </a:p>
      </dgm:t>
    </dgm:pt>
    <dgm:pt modelId="{D978B614-F656-4ADF-BA12-2AE27607BABB}">
      <dgm:prSet/>
      <dgm:spPr>
        <a:solidFill>
          <a:schemeClr val="accent2"/>
        </a:solidFill>
      </dgm:spPr>
      <dgm:t>
        <a:bodyPr/>
        <a:lstStyle/>
        <a:p>
          <a:r>
            <a:rPr lang="en-US" dirty="0" smtClean="0">
              <a:latin typeface="Arial" charset="0"/>
              <a:ea typeface="MS PGothic" charset="0"/>
              <a:cs typeface="Arial" charset="0"/>
            </a:rPr>
            <a:t>1. Imparting business skills</a:t>
          </a:r>
          <a:endParaRPr lang="en-US" dirty="0">
            <a:latin typeface="Arial" charset="0"/>
            <a:ea typeface="MS PGothic" charset="0"/>
            <a:cs typeface="Arial" charset="0"/>
          </a:endParaRPr>
        </a:p>
      </dgm:t>
    </dgm:pt>
    <dgm:pt modelId="{CB917D96-6A1A-4B03-89AC-768F907E0CB5}" type="parTrans" cxnId="{836AEFBD-F8A6-4FBD-81FE-132DC7C47522}">
      <dgm:prSet/>
      <dgm:spPr>
        <a:solidFill>
          <a:schemeClr val="accent1">
            <a:lumMod val="40000"/>
            <a:lumOff val="60000"/>
          </a:schemeClr>
        </a:solidFill>
      </dgm:spPr>
      <dgm:t>
        <a:bodyPr/>
        <a:lstStyle/>
        <a:p>
          <a:endParaRPr lang="en-US"/>
        </a:p>
      </dgm:t>
    </dgm:pt>
    <dgm:pt modelId="{17EF61B3-FC50-4136-911F-58ED1F3FE838}" type="sibTrans" cxnId="{836AEFBD-F8A6-4FBD-81FE-132DC7C47522}">
      <dgm:prSet/>
      <dgm:spPr/>
      <dgm:t>
        <a:bodyPr/>
        <a:lstStyle/>
        <a:p>
          <a:endParaRPr lang="en-US"/>
        </a:p>
      </dgm:t>
    </dgm:pt>
    <dgm:pt modelId="{97857CFF-EC37-4FEC-A8AB-F2E875C06A30}">
      <dgm:prSet/>
      <dgm:spPr>
        <a:solidFill>
          <a:schemeClr val="accent3"/>
        </a:solidFill>
      </dgm:spPr>
      <dgm:t>
        <a:bodyPr/>
        <a:lstStyle/>
        <a:p>
          <a:r>
            <a:rPr lang="en-US" dirty="0" smtClean="0">
              <a:latin typeface="Arial" charset="0"/>
              <a:ea typeface="MS PGothic" charset="0"/>
              <a:cs typeface="Arial" charset="0"/>
            </a:rPr>
            <a:t>5. Catalytic funding</a:t>
          </a:r>
          <a:endParaRPr lang="en-US" dirty="0">
            <a:latin typeface="Arial" charset="0"/>
            <a:ea typeface="MS PGothic" charset="0"/>
            <a:cs typeface="Arial" charset="0"/>
          </a:endParaRPr>
        </a:p>
      </dgm:t>
    </dgm:pt>
    <dgm:pt modelId="{59E4ACD7-AD04-40E4-A456-5AA73D3DFF7B}" type="parTrans" cxnId="{B3DD3326-46C5-4289-913C-59377B2860C0}">
      <dgm:prSet/>
      <dgm:spPr/>
      <dgm:t>
        <a:bodyPr/>
        <a:lstStyle/>
        <a:p>
          <a:endParaRPr lang="en-US"/>
        </a:p>
      </dgm:t>
    </dgm:pt>
    <dgm:pt modelId="{3D1E399A-DAE2-45EA-93E3-7904ADC3F6DE}" type="sibTrans" cxnId="{B3DD3326-46C5-4289-913C-59377B2860C0}">
      <dgm:prSet/>
      <dgm:spPr/>
      <dgm:t>
        <a:bodyPr/>
        <a:lstStyle/>
        <a:p>
          <a:endParaRPr lang="en-US"/>
        </a:p>
      </dgm:t>
    </dgm:pt>
    <dgm:pt modelId="{D07DB679-CC10-C245-91C2-CD8EF096BCE3}" type="pres">
      <dgm:prSet presAssocID="{C71D4C22-C25E-B24B-BC7B-E73A2158FC68}" presName="cycle" presStyleCnt="0">
        <dgm:presLayoutVars>
          <dgm:chMax val="1"/>
          <dgm:dir/>
          <dgm:animLvl val="ctr"/>
          <dgm:resizeHandles val="exact"/>
        </dgm:presLayoutVars>
      </dgm:prSet>
      <dgm:spPr/>
      <dgm:t>
        <a:bodyPr/>
        <a:lstStyle/>
        <a:p>
          <a:endParaRPr lang="en-US"/>
        </a:p>
      </dgm:t>
    </dgm:pt>
    <dgm:pt modelId="{07079C22-7F66-054C-B2CF-8DC8704F8061}" type="pres">
      <dgm:prSet presAssocID="{1C8C302F-C12F-A044-9410-93EA16953DAC}" presName="centerShape" presStyleLbl="node0" presStyleIdx="0" presStyleCnt="1" custScaleX="114711" custScaleY="106940" custLinFactNeighborX="207" custLinFactNeighborY="-19030"/>
      <dgm:spPr/>
      <dgm:t>
        <a:bodyPr/>
        <a:lstStyle/>
        <a:p>
          <a:endParaRPr lang="en-US"/>
        </a:p>
      </dgm:t>
    </dgm:pt>
    <dgm:pt modelId="{7AFA3630-9718-2B46-8FAC-4CC18666BE06}" type="pres">
      <dgm:prSet presAssocID="{D5E737C7-97FE-2C49-A8F9-62DB0CBD5B08}" presName="parTrans" presStyleLbl="bgSibTrans2D1" presStyleIdx="0" presStyleCnt="5"/>
      <dgm:spPr/>
      <dgm:t>
        <a:bodyPr/>
        <a:lstStyle/>
        <a:p>
          <a:endParaRPr lang="en-US"/>
        </a:p>
      </dgm:t>
    </dgm:pt>
    <dgm:pt modelId="{B7A67441-1209-BE4E-9F39-A6A7E0750F1B}" type="pres">
      <dgm:prSet presAssocID="{054DABFC-71E3-4046-BC64-C33811681FE9}" presName="node" presStyleLbl="node1" presStyleIdx="0" presStyleCnt="5" custScaleX="98874" custScaleY="103213" custRadScaleRad="94636" custRadScaleInc="65637">
        <dgm:presLayoutVars>
          <dgm:bulletEnabled val="1"/>
        </dgm:presLayoutVars>
      </dgm:prSet>
      <dgm:spPr/>
      <dgm:t>
        <a:bodyPr/>
        <a:lstStyle/>
        <a:p>
          <a:endParaRPr lang="en-US"/>
        </a:p>
      </dgm:t>
    </dgm:pt>
    <dgm:pt modelId="{E809914F-1639-BC49-983C-A3CC44DF7927}" type="pres">
      <dgm:prSet presAssocID="{BCFBC0A6-D17E-1545-892B-9EB2686EBC67}" presName="parTrans" presStyleLbl="bgSibTrans2D1" presStyleIdx="1" presStyleCnt="5"/>
      <dgm:spPr/>
      <dgm:t>
        <a:bodyPr/>
        <a:lstStyle/>
        <a:p>
          <a:endParaRPr lang="en-US"/>
        </a:p>
      </dgm:t>
    </dgm:pt>
    <dgm:pt modelId="{FE8F21B1-414E-CE4A-A14A-D52C56E1C776}" type="pres">
      <dgm:prSet presAssocID="{6D3ED332-0C9E-1249-909A-5A540754BC11}" presName="node" presStyleLbl="node1" presStyleIdx="1" presStyleCnt="5" custScaleX="78877" custScaleY="62918" custRadScaleRad="114913" custRadScaleInc="50073">
        <dgm:presLayoutVars>
          <dgm:bulletEnabled val="1"/>
        </dgm:presLayoutVars>
      </dgm:prSet>
      <dgm:spPr/>
      <dgm:t>
        <a:bodyPr/>
        <a:lstStyle/>
        <a:p>
          <a:endParaRPr lang="en-US"/>
        </a:p>
      </dgm:t>
    </dgm:pt>
    <dgm:pt modelId="{B30DE701-8C8A-C643-92F3-7779319606E2}" type="pres">
      <dgm:prSet presAssocID="{A2AC5195-7AC6-2E4D-A3C1-033DA62E84BA}" presName="parTrans" presStyleLbl="bgSibTrans2D1" presStyleIdx="2" presStyleCnt="5"/>
      <dgm:spPr/>
      <dgm:t>
        <a:bodyPr/>
        <a:lstStyle/>
        <a:p>
          <a:endParaRPr lang="en-US"/>
        </a:p>
      </dgm:t>
    </dgm:pt>
    <dgm:pt modelId="{12A4C9A9-6F44-5741-A2F8-1291C5679C91}" type="pres">
      <dgm:prSet presAssocID="{FF55B306-AF0F-0E41-B393-C3A7D150FF73}" presName="node" presStyleLbl="node1" presStyleIdx="2" presStyleCnt="5" custScaleX="87404" custScaleY="62138" custRadScaleRad="116993" custRadScaleInc="78008">
        <dgm:presLayoutVars>
          <dgm:bulletEnabled val="1"/>
        </dgm:presLayoutVars>
      </dgm:prSet>
      <dgm:spPr/>
      <dgm:t>
        <a:bodyPr/>
        <a:lstStyle/>
        <a:p>
          <a:endParaRPr lang="en-US"/>
        </a:p>
      </dgm:t>
    </dgm:pt>
    <dgm:pt modelId="{DF6FE8C8-6F81-4457-BF4C-EADC81B69F63}" type="pres">
      <dgm:prSet presAssocID="{CB917D96-6A1A-4B03-89AC-768F907E0CB5}" presName="parTrans" presStyleLbl="bgSibTrans2D1" presStyleIdx="3" presStyleCnt="5"/>
      <dgm:spPr/>
      <dgm:t>
        <a:bodyPr/>
        <a:lstStyle/>
        <a:p>
          <a:endParaRPr lang="en-US"/>
        </a:p>
      </dgm:t>
    </dgm:pt>
    <dgm:pt modelId="{E595E71C-C87B-4E60-9717-577B1DEDB048}" type="pres">
      <dgm:prSet presAssocID="{D978B614-F656-4ADF-BA12-2AE27607BABB}" presName="node" presStyleLbl="node1" presStyleIdx="3" presStyleCnt="5" custScaleX="83808" custScaleY="53725" custRadScaleRad="33996" custRadScaleInc="374822">
        <dgm:presLayoutVars>
          <dgm:bulletEnabled val="1"/>
        </dgm:presLayoutVars>
      </dgm:prSet>
      <dgm:spPr/>
      <dgm:t>
        <a:bodyPr/>
        <a:lstStyle/>
        <a:p>
          <a:endParaRPr lang="en-US"/>
        </a:p>
      </dgm:t>
    </dgm:pt>
    <dgm:pt modelId="{87CCA24B-E958-483D-A15F-5C2879F048DA}" type="pres">
      <dgm:prSet presAssocID="{59E4ACD7-AD04-40E4-A456-5AA73D3DFF7B}" presName="parTrans" presStyleLbl="bgSibTrans2D1" presStyleIdx="4" presStyleCnt="5"/>
      <dgm:spPr/>
      <dgm:t>
        <a:bodyPr/>
        <a:lstStyle/>
        <a:p>
          <a:endParaRPr lang="en-US"/>
        </a:p>
      </dgm:t>
    </dgm:pt>
    <dgm:pt modelId="{5DFF53FC-C763-4A25-A8D1-A6879DBB0F4A}" type="pres">
      <dgm:prSet presAssocID="{97857CFF-EC37-4FEC-A8AB-F2E875C06A30}" presName="node" presStyleLbl="node1" presStyleIdx="4" presStyleCnt="5" custScaleX="79674" custScaleY="71832" custRadScaleRad="96736" custRadScaleInc="-63739">
        <dgm:presLayoutVars>
          <dgm:bulletEnabled val="1"/>
        </dgm:presLayoutVars>
      </dgm:prSet>
      <dgm:spPr/>
      <dgm:t>
        <a:bodyPr/>
        <a:lstStyle/>
        <a:p>
          <a:endParaRPr lang="en-US"/>
        </a:p>
      </dgm:t>
    </dgm:pt>
  </dgm:ptLst>
  <dgm:cxnLst>
    <dgm:cxn modelId="{C6FB3F16-634A-4B9E-BBF7-ADCF2CAC4E73}" type="presOf" srcId="{054DABFC-71E3-4046-BC64-C33811681FE9}" destId="{B7A67441-1209-BE4E-9F39-A6A7E0750F1B}" srcOrd="0" destOrd="0" presId="urn:microsoft.com/office/officeart/2005/8/layout/radial4"/>
    <dgm:cxn modelId="{33E434A4-85B6-4475-A7EC-FFA68BABA298}" type="presOf" srcId="{97857CFF-EC37-4FEC-A8AB-F2E875C06A30}" destId="{5DFF53FC-C763-4A25-A8D1-A6879DBB0F4A}" srcOrd="0" destOrd="0" presId="urn:microsoft.com/office/officeart/2005/8/layout/radial4"/>
    <dgm:cxn modelId="{EF3FD8A4-118E-8440-B07D-A20785F173E6}" srcId="{1C8C302F-C12F-A044-9410-93EA16953DAC}" destId="{054DABFC-71E3-4046-BC64-C33811681FE9}" srcOrd="0" destOrd="0" parTransId="{D5E737C7-97FE-2C49-A8F9-62DB0CBD5B08}" sibTransId="{6747D758-8FCF-A842-A9BE-D4CD0C875007}"/>
    <dgm:cxn modelId="{2B2C333E-B0C8-403A-99B5-57E31CCE900E}" type="presOf" srcId="{D978B614-F656-4ADF-BA12-2AE27607BABB}" destId="{E595E71C-C87B-4E60-9717-577B1DEDB048}" srcOrd="0" destOrd="0" presId="urn:microsoft.com/office/officeart/2005/8/layout/radial4"/>
    <dgm:cxn modelId="{712185BA-E2F8-4751-8416-469BC5AF709A}" type="presOf" srcId="{FF55B306-AF0F-0E41-B393-C3A7D150FF73}" destId="{12A4C9A9-6F44-5741-A2F8-1291C5679C91}" srcOrd="0" destOrd="0" presId="urn:microsoft.com/office/officeart/2005/8/layout/radial4"/>
    <dgm:cxn modelId="{25261974-FE26-480C-A74C-FF76BA8BD841}" type="presOf" srcId="{A2AC5195-7AC6-2E4D-A3C1-033DA62E84BA}" destId="{B30DE701-8C8A-C643-92F3-7779319606E2}" srcOrd="0" destOrd="0" presId="urn:microsoft.com/office/officeart/2005/8/layout/radial4"/>
    <dgm:cxn modelId="{55BF4CCE-3208-D142-8D28-4BD036C8E559}" srcId="{1C8C302F-C12F-A044-9410-93EA16953DAC}" destId="{FF55B306-AF0F-0E41-B393-C3A7D150FF73}" srcOrd="2" destOrd="0" parTransId="{A2AC5195-7AC6-2E4D-A3C1-033DA62E84BA}" sibTransId="{29BF7747-EE65-F04D-A85D-5A4BC5A1D02C}"/>
    <dgm:cxn modelId="{21723435-131C-4D11-A1F3-B84270CB24B3}" type="presOf" srcId="{6D3ED332-0C9E-1249-909A-5A540754BC11}" destId="{FE8F21B1-414E-CE4A-A14A-D52C56E1C776}" srcOrd="0" destOrd="0" presId="urn:microsoft.com/office/officeart/2005/8/layout/radial4"/>
    <dgm:cxn modelId="{63708442-3853-4A45-9041-AA8CB3AC2ACB}" type="presOf" srcId="{BCFBC0A6-D17E-1545-892B-9EB2686EBC67}" destId="{E809914F-1639-BC49-983C-A3CC44DF7927}" srcOrd="0" destOrd="0" presId="urn:microsoft.com/office/officeart/2005/8/layout/radial4"/>
    <dgm:cxn modelId="{77AA0FC1-BB7C-4D58-831D-2EB23B44C293}" type="presOf" srcId="{C71D4C22-C25E-B24B-BC7B-E73A2158FC68}" destId="{D07DB679-CC10-C245-91C2-CD8EF096BCE3}" srcOrd="0" destOrd="0" presId="urn:microsoft.com/office/officeart/2005/8/layout/radial4"/>
    <dgm:cxn modelId="{E2F6A89A-6693-1F47-954E-CD182868A82E}" srcId="{1C8C302F-C12F-A044-9410-93EA16953DAC}" destId="{6D3ED332-0C9E-1249-909A-5A540754BC11}" srcOrd="1" destOrd="0" parTransId="{BCFBC0A6-D17E-1545-892B-9EB2686EBC67}" sibTransId="{3110E4A8-3EFB-0E44-BF20-D9C548203F57}"/>
    <dgm:cxn modelId="{146E4336-68BE-3A47-9A87-E60035CBCA09}" srcId="{C71D4C22-C25E-B24B-BC7B-E73A2158FC68}" destId="{1C8C302F-C12F-A044-9410-93EA16953DAC}" srcOrd="0" destOrd="0" parTransId="{90795223-8567-5947-8F3F-CF9ECA4D19EB}" sibTransId="{81015F67-6317-2B4F-9BDD-85A820291976}"/>
    <dgm:cxn modelId="{836AEFBD-F8A6-4FBD-81FE-132DC7C47522}" srcId="{1C8C302F-C12F-A044-9410-93EA16953DAC}" destId="{D978B614-F656-4ADF-BA12-2AE27607BABB}" srcOrd="3" destOrd="0" parTransId="{CB917D96-6A1A-4B03-89AC-768F907E0CB5}" sibTransId="{17EF61B3-FC50-4136-911F-58ED1F3FE838}"/>
    <dgm:cxn modelId="{B3DD3326-46C5-4289-913C-59377B2860C0}" srcId="{1C8C302F-C12F-A044-9410-93EA16953DAC}" destId="{97857CFF-EC37-4FEC-A8AB-F2E875C06A30}" srcOrd="4" destOrd="0" parTransId="{59E4ACD7-AD04-40E4-A456-5AA73D3DFF7B}" sibTransId="{3D1E399A-DAE2-45EA-93E3-7904ADC3F6DE}"/>
    <dgm:cxn modelId="{A232749D-EDB1-4DAC-9191-58668D1F08B1}" type="presOf" srcId="{59E4ACD7-AD04-40E4-A456-5AA73D3DFF7B}" destId="{87CCA24B-E958-483D-A15F-5C2879F048DA}" srcOrd="0" destOrd="0" presId="urn:microsoft.com/office/officeart/2005/8/layout/radial4"/>
    <dgm:cxn modelId="{F9946D3D-FAC9-4E8A-8D03-09B9A67862F7}" type="presOf" srcId="{D5E737C7-97FE-2C49-A8F9-62DB0CBD5B08}" destId="{7AFA3630-9718-2B46-8FAC-4CC18666BE06}" srcOrd="0" destOrd="0" presId="urn:microsoft.com/office/officeart/2005/8/layout/radial4"/>
    <dgm:cxn modelId="{5843CE1A-D994-41D7-811A-F9870B55BD70}" type="presOf" srcId="{1C8C302F-C12F-A044-9410-93EA16953DAC}" destId="{07079C22-7F66-054C-B2CF-8DC8704F8061}" srcOrd="0" destOrd="0" presId="urn:microsoft.com/office/officeart/2005/8/layout/radial4"/>
    <dgm:cxn modelId="{BAE9A23B-86EB-4C67-AC52-A60BF2A14E2B}" type="presOf" srcId="{CB917D96-6A1A-4B03-89AC-768F907E0CB5}" destId="{DF6FE8C8-6F81-4457-BF4C-EADC81B69F63}" srcOrd="0" destOrd="0" presId="urn:microsoft.com/office/officeart/2005/8/layout/radial4"/>
    <dgm:cxn modelId="{17E34DDA-011A-439D-BF9B-55AE7D6E4358}" type="presParOf" srcId="{D07DB679-CC10-C245-91C2-CD8EF096BCE3}" destId="{07079C22-7F66-054C-B2CF-8DC8704F8061}" srcOrd="0" destOrd="0" presId="urn:microsoft.com/office/officeart/2005/8/layout/radial4"/>
    <dgm:cxn modelId="{2F0D3F43-89DC-4B97-BE81-1CF2FCFB1176}" type="presParOf" srcId="{D07DB679-CC10-C245-91C2-CD8EF096BCE3}" destId="{7AFA3630-9718-2B46-8FAC-4CC18666BE06}" srcOrd="1" destOrd="0" presId="urn:microsoft.com/office/officeart/2005/8/layout/radial4"/>
    <dgm:cxn modelId="{E8376A94-436D-41B7-B145-D19436CACD6C}" type="presParOf" srcId="{D07DB679-CC10-C245-91C2-CD8EF096BCE3}" destId="{B7A67441-1209-BE4E-9F39-A6A7E0750F1B}" srcOrd="2" destOrd="0" presId="urn:microsoft.com/office/officeart/2005/8/layout/radial4"/>
    <dgm:cxn modelId="{6649EDB7-67AC-4A34-A8A3-3A13B41C60EF}" type="presParOf" srcId="{D07DB679-CC10-C245-91C2-CD8EF096BCE3}" destId="{E809914F-1639-BC49-983C-A3CC44DF7927}" srcOrd="3" destOrd="0" presId="urn:microsoft.com/office/officeart/2005/8/layout/radial4"/>
    <dgm:cxn modelId="{FD799A6F-A171-4CC8-B51A-0630F1419AFA}" type="presParOf" srcId="{D07DB679-CC10-C245-91C2-CD8EF096BCE3}" destId="{FE8F21B1-414E-CE4A-A14A-D52C56E1C776}" srcOrd="4" destOrd="0" presId="urn:microsoft.com/office/officeart/2005/8/layout/radial4"/>
    <dgm:cxn modelId="{22992E6F-ED3F-4476-8BCD-37D4612E09FE}" type="presParOf" srcId="{D07DB679-CC10-C245-91C2-CD8EF096BCE3}" destId="{B30DE701-8C8A-C643-92F3-7779319606E2}" srcOrd="5" destOrd="0" presId="urn:microsoft.com/office/officeart/2005/8/layout/radial4"/>
    <dgm:cxn modelId="{C1B3B094-A0C8-405A-9D2C-1FB0B72D7A9C}" type="presParOf" srcId="{D07DB679-CC10-C245-91C2-CD8EF096BCE3}" destId="{12A4C9A9-6F44-5741-A2F8-1291C5679C91}" srcOrd="6" destOrd="0" presId="urn:microsoft.com/office/officeart/2005/8/layout/radial4"/>
    <dgm:cxn modelId="{F12F1BE4-17E3-45D3-96C2-6BA4BA703B89}" type="presParOf" srcId="{D07DB679-CC10-C245-91C2-CD8EF096BCE3}" destId="{DF6FE8C8-6F81-4457-BF4C-EADC81B69F63}" srcOrd="7" destOrd="0" presId="urn:microsoft.com/office/officeart/2005/8/layout/radial4"/>
    <dgm:cxn modelId="{80FB8A82-D542-40CA-ADCC-515F73E6839C}" type="presParOf" srcId="{D07DB679-CC10-C245-91C2-CD8EF096BCE3}" destId="{E595E71C-C87B-4E60-9717-577B1DEDB048}" srcOrd="8" destOrd="0" presId="urn:microsoft.com/office/officeart/2005/8/layout/radial4"/>
    <dgm:cxn modelId="{26183C20-54E2-47D2-94CD-BC28B707DC1A}" type="presParOf" srcId="{D07DB679-CC10-C245-91C2-CD8EF096BCE3}" destId="{87CCA24B-E958-483D-A15F-5C2879F048DA}" srcOrd="9" destOrd="0" presId="urn:microsoft.com/office/officeart/2005/8/layout/radial4"/>
    <dgm:cxn modelId="{541F9D76-AADE-4540-9348-3D58F09F5D76}" type="presParOf" srcId="{D07DB679-CC10-C245-91C2-CD8EF096BCE3}" destId="{5DFF53FC-C763-4A25-A8D1-A6879DBB0F4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1D4C22-C25E-B24B-BC7B-E73A2158FC68}"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en-US"/>
        </a:p>
      </dgm:t>
    </dgm:pt>
    <dgm:pt modelId="{1C8C302F-C12F-A044-9410-93EA16953DAC}">
      <dgm:prSet/>
      <dgm:spPr/>
      <dgm:t>
        <a:bodyPr/>
        <a:lstStyle/>
        <a:p>
          <a:r>
            <a:rPr lang="en-US" dirty="0" smtClean="0">
              <a:latin typeface="Arial" charset="0"/>
              <a:ea typeface="MS PGothic" charset="0"/>
              <a:cs typeface="Arial" charset="0"/>
            </a:rPr>
            <a:t>Conditions behind program creation</a:t>
          </a:r>
        </a:p>
      </dgm:t>
    </dgm:pt>
    <dgm:pt modelId="{90795223-8567-5947-8F3F-CF9ECA4D19EB}" type="parTrans" cxnId="{146E4336-68BE-3A47-9A87-E60035CBCA09}">
      <dgm:prSet/>
      <dgm:spPr/>
      <dgm:t>
        <a:bodyPr/>
        <a:lstStyle/>
        <a:p>
          <a:endParaRPr lang="en-US"/>
        </a:p>
      </dgm:t>
    </dgm:pt>
    <dgm:pt modelId="{81015F67-6317-2B4F-9BDD-85A820291976}" type="sibTrans" cxnId="{146E4336-68BE-3A47-9A87-E60035CBCA09}">
      <dgm:prSet/>
      <dgm:spPr/>
      <dgm:t>
        <a:bodyPr/>
        <a:lstStyle/>
        <a:p>
          <a:endParaRPr lang="en-US"/>
        </a:p>
      </dgm:t>
    </dgm:pt>
    <dgm:pt modelId="{FF55B306-AF0F-0E41-B393-C3A7D150FF73}">
      <dgm:prSet/>
      <dgm:spPr>
        <a:solidFill>
          <a:schemeClr val="accent3"/>
        </a:solidFill>
      </dgm:spPr>
      <dgm:t>
        <a:bodyPr/>
        <a:lstStyle/>
        <a:p>
          <a:r>
            <a:rPr lang="en-US" dirty="0" smtClean="0">
              <a:latin typeface="Arial" charset="0"/>
              <a:ea typeface="MS PGothic" charset="0"/>
              <a:cs typeface="Arial" charset="0"/>
            </a:rPr>
            <a:t>4. Critical</a:t>
          </a:r>
        </a:p>
        <a:p>
          <a:r>
            <a:rPr lang="en-US" dirty="0" smtClean="0">
              <a:latin typeface="Arial" charset="0"/>
              <a:ea typeface="MS PGothic" charset="0"/>
              <a:cs typeface="Arial" charset="0"/>
            </a:rPr>
            <a:t>“do-</a:t>
          </a:r>
          <a:r>
            <a:rPr lang="en-US" dirty="0" err="1" smtClean="0">
              <a:latin typeface="Arial" charset="0"/>
              <a:ea typeface="MS PGothic" charset="0"/>
              <a:cs typeface="Arial" charset="0"/>
            </a:rPr>
            <a:t>ers</a:t>
          </a:r>
          <a:r>
            <a:rPr lang="en-US" dirty="0" smtClean="0">
              <a:latin typeface="Arial" charset="0"/>
              <a:ea typeface="MS PGothic" charset="0"/>
              <a:cs typeface="Arial" charset="0"/>
            </a:rPr>
            <a:t>”</a:t>
          </a:r>
          <a:endParaRPr lang="en-US" dirty="0">
            <a:latin typeface="Arial" charset="0"/>
            <a:ea typeface="MS PGothic" charset="0"/>
            <a:cs typeface="Arial" charset="0"/>
          </a:endParaRPr>
        </a:p>
      </dgm:t>
    </dgm:pt>
    <dgm:pt modelId="{A2AC5195-7AC6-2E4D-A3C1-033DA62E84BA}" type="parTrans" cxnId="{55BF4CCE-3208-D142-8D28-4BD036C8E559}">
      <dgm:prSet/>
      <dgm:spPr/>
      <dgm:t>
        <a:bodyPr/>
        <a:lstStyle/>
        <a:p>
          <a:endParaRPr lang="en-US"/>
        </a:p>
      </dgm:t>
    </dgm:pt>
    <dgm:pt modelId="{29BF7747-EE65-F04D-A85D-5A4BC5A1D02C}" type="sibTrans" cxnId="{55BF4CCE-3208-D142-8D28-4BD036C8E559}">
      <dgm:prSet/>
      <dgm:spPr/>
      <dgm:t>
        <a:bodyPr/>
        <a:lstStyle/>
        <a:p>
          <a:endParaRPr lang="en-US"/>
        </a:p>
      </dgm:t>
    </dgm:pt>
    <dgm:pt modelId="{6D3ED332-0C9E-1249-909A-5A540754BC11}">
      <dgm:prSet/>
      <dgm:spPr>
        <a:solidFill>
          <a:schemeClr val="accent3"/>
        </a:solidFill>
      </dgm:spPr>
      <dgm:t>
        <a:bodyPr/>
        <a:lstStyle/>
        <a:p>
          <a:r>
            <a:rPr lang="en-US" dirty="0" smtClean="0">
              <a:latin typeface="Arial" charset="0"/>
              <a:ea typeface="MS PGothic" charset="0"/>
              <a:cs typeface="Arial" charset="0"/>
            </a:rPr>
            <a:t>3. Leader with vision</a:t>
          </a:r>
        </a:p>
      </dgm:t>
    </dgm:pt>
    <dgm:pt modelId="{BCFBC0A6-D17E-1545-892B-9EB2686EBC67}" type="parTrans" cxnId="{E2F6A89A-6693-1F47-954E-CD182868A82E}">
      <dgm:prSet/>
      <dgm:spPr/>
      <dgm:t>
        <a:bodyPr/>
        <a:lstStyle/>
        <a:p>
          <a:endParaRPr lang="en-US"/>
        </a:p>
      </dgm:t>
    </dgm:pt>
    <dgm:pt modelId="{3110E4A8-3EFB-0E44-BF20-D9C548203F57}" type="sibTrans" cxnId="{E2F6A89A-6693-1F47-954E-CD182868A82E}">
      <dgm:prSet/>
      <dgm:spPr/>
      <dgm:t>
        <a:bodyPr/>
        <a:lstStyle/>
        <a:p>
          <a:endParaRPr lang="en-US"/>
        </a:p>
      </dgm:t>
    </dgm:pt>
    <dgm:pt modelId="{054DABFC-71E3-4046-BC64-C33811681FE9}">
      <dgm:prSet/>
      <dgm:spPr>
        <a:solidFill>
          <a:schemeClr val="accent2"/>
        </a:solidFill>
      </dgm:spPr>
      <dgm:t>
        <a:bodyPr/>
        <a:lstStyle/>
        <a:p>
          <a:r>
            <a:rPr lang="en-US" dirty="0" smtClean="0">
              <a:latin typeface="Arial" charset="0"/>
              <a:ea typeface="MS PGothic" charset="0"/>
              <a:cs typeface="Arial" charset="0"/>
            </a:rPr>
            <a:t>2. Perceived needs related to entrepreneurship</a:t>
          </a:r>
          <a:endParaRPr lang="en-US" dirty="0"/>
        </a:p>
      </dgm:t>
    </dgm:pt>
    <dgm:pt modelId="{D5E737C7-97FE-2C49-A8F9-62DB0CBD5B08}" type="parTrans" cxnId="{EF3FD8A4-118E-8440-B07D-A20785F173E6}">
      <dgm:prSet/>
      <dgm:spPr>
        <a:solidFill>
          <a:schemeClr val="accent1">
            <a:lumMod val="40000"/>
            <a:lumOff val="60000"/>
          </a:schemeClr>
        </a:solidFill>
      </dgm:spPr>
      <dgm:t>
        <a:bodyPr/>
        <a:lstStyle/>
        <a:p>
          <a:endParaRPr lang="en-US"/>
        </a:p>
      </dgm:t>
    </dgm:pt>
    <dgm:pt modelId="{6747D758-8FCF-A842-A9BE-D4CD0C875007}" type="sibTrans" cxnId="{EF3FD8A4-118E-8440-B07D-A20785F173E6}">
      <dgm:prSet/>
      <dgm:spPr/>
      <dgm:t>
        <a:bodyPr/>
        <a:lstStyle/>
        <a:p>
          <a:endParaRPr lang="en-US"/>
        </a:p>
      </dgm:t>
    </dgm:pt>
    <dgm:pt modelId="{D978B614-F656-4ADF-BA12-2AE27607BABB}">
      <dgm:prSet/>
      <dgm:spPr>
        <a:solidFill>
          <a:schemeClr val="accent2"/>
        </a:solidFill>
      </dgm:spPr>
      <dgm:t>
        <a:bodyPr/>
        <a:lstStyle/>
        <a:p>
          <a:r>
            <a:rPr lang="en-US" dirty="0" smtClean="0">
              <a:latin typeface="Arial" charset="0"/>
              <a:ea typeface="MS PGothic" charset="0"/>
              <a:cs typeface="Arial" charset="0"/>
            </a:rPr>
            <a:t>1. Imparting business skills</a:t>
          </a:r>
          <a:endParaRPr lang="en-US" dirty="0">
            <a:latin typeface="Arial" charset="0"/>
            <a:ea typeface="MS PGothic" charset="0"/>
            <a:cs typeface="Arial" charset="0"/>
          </a:endParaRPr>
        </a:p>
      </dgm:t>
    </dgm:pt>
    <dgm:pt modelId="{CB917D96-6A1A-4B03-89AC-768F907E0CB5}" type="parTrans" cxnId="{836AEFBD-F8A6-4FBD-81FE-132DC7C47522}">
      <dgm:prSet/>
      <dgm:spPr>
        <a:solidFill>
          <a:schemeClr val="accent1">
            <a:lumMod val="40000"/>
            <a:lumOff val="60000"/>
          </a:schemeClr>
        </a:solidFill>
      </dgm:spPr>
      <dgm:t>
        <a:bodyPr/>
        <a:lstStyle/>
        <a:p>
          <a:endParaRPr lang="en-US"/>
        </a:p>
      </dgm:t>
    </dgm:pt>
    <dgm:pt modelId="{17EF61B3-FC50-4136-911F-58ED1F3FE838}" type="sibTrans" cxnId="{836AEFBD-F8A6-4FBD-81FE-132DC7C47522}">
      <dgm:prSet/>
      <dgm:spPr/>
      <dgm:t>
        <a:bodyPr/>
        <a:lstStyle/>
        <a:p>
          <a:endParaRPr lang="en-US"/>
        </a:p>
      </dgm:t>
    </dgm:pt>
    <dgm:pt modelId="{97857CFF-EC37-4FEC-A8AB-F2E875C06A30}">
      <dgm:prSet/>
      <dgm:spPr>
        <a:solidFill>
          <a:schemeClr val="accent3"/>
        </a:solidFill>
      </dgm:spPr>
      <dgm:t>
        <a:bodyPr/>
        <a:lstStyle/>
        <a:p>
          <a:r>
            <a:rPr lang="en-US" dirty="0" smtClean="0">
              <a:latin typeface="Arial" charset="0"/>
              <a:ea typeface="MS PGothic" charset="0"/>
              <a:cs typeface="Arial" charset="0"/>
            </a:rPr>
            <a:t>5. Catalytic funding</a:t>
          </a:r>
          <a:endParaRPr lang="en-US" dirty="0">
            <a:latin typeface="Arial" charset="0"/>
            <a:ea typeface="MS PGothic" charset="0"/>
            <a:cs typeface="Arial" charset="0"/>
          </a:endParaRPr>
        </a:p>
      </dgm:t>
    </dgm:pt>
    <dgm:pt modelId="{59E4ACD7-AD04-40E4-A456-5AA73D3DFF7B}" type="parTrans" cxnId="{B3DD3326-46C5-4289-913C-59377B2860C0}">
      <dgm:prSet/>
      <dgm:spPr/>
      <dgm:t>
        <a:bodyPr/>
        <a:lstStyle/>
        <a:p>
          <a:endParaRPr lang="en-US"/>
        </a:p>
      </dgm:t>
    </dgm:pt>
    <dgm:pt modelId="{3D1E399A-DAE2-45EA-93E3-7904ADC3F6DE}" type="sibTrans" cxnId="{B3DD3326-46C5-4289-913C-59377B2860C0}">
      <dgm:prSet/>
      <dgm:spPr/>
      <dgm:t>
        <a:bodyPr/>
        <a:lstStyle/>
        <a:p>
          <a:endParaRPr lang="en-US"/>
        </a:p>
      </dgm:t>
    </dgm:pt>
    <dgm:pt modelId="{D07DB679-CC10-C245-91C2-CD8EF096BCE3}" type="pres">
      <dgm:prSet presAssocID="{C71D4C22-C25E-B24B-BC7B-E73A2158FC68}" presName="cycle" presStyleCnt="0">
        <dgm:presLayoutVars>
          <dgm:chMax val="1"/>
          <dgm:dir/>
          <dgm:animLvl val="ctr"/>
          <dgm:resizeHandles val="exact"/>
        </dgm:presLayoutVars>
      </dgm:prSet>
      <dgm:spPr/>
      <dgm:t>
        <a:bodyPr/>
        <a:lstStyle/>
        <a:p>
          <a:endParaRPr lang="en-US"/>
        </a:p>
      </dgm:t>
    </dgm:pt>
    <dgm:pt modelId="{07079C22-7F66-054C-B2CF-8DC8704F8061}" type="pres">
      <dgm:prSet presAssocID="{1C8C302F-C12F-A044-9410-93EA16953DAC}" presName="centerShape" presStyleLbl="node0" presStyleIdx="0" presStyleCnt="1" custScaleX="114711" custScaleY="106940" custLinFactNeighborX="207" custLinFactNeighborY="-19030"/>
      <dgm:spPr/>
      <dgm:t>
        <a:bodyPr/>
        <a:lstStyle/>
        <a:p>
          <a:endParaRPr lang="en-US"/>
        </a:p>
      </dgm:t>
    </dgm:pt>
    <dgm:pt modelId="{7AFA3630-9718-2B46-8FAC-4CC18666BE06}" type="pres">
      <dgm:prSet presAssocID="{D5E737C7-97FE-2C49-A8F9-62DB0CBD5B08}" presName="parTrans" presStyleLbl="bgSibTrans2D1" presStyleIdx="0" presStyleCnt="5"/>
      <dgm:spPr/>
      <dgm:t>
        <a:bodyPr/>
        <a:lstStyle/>
        <a:p>
          <a:endParaRPr lang="en-US"/>
        </a:p>
      </dgm:t>
    </dgm:pt>
    <dgm:pt modelId="{B7A67441-1209-BE4E-9F39-A6A7E0750F1B}" type="pres">
      <dgm:prSet presAssocID="{054DABFC-71E3-4046-BC64-C33811681FE9}" presName="node" presStyleLbl="node1" presStyleIdx="0" presStyleCnt="5" custScaleX="98874" custScaleY="103213" custRadScaleRad="94636" custRadScaleInc="65637">
        <dgm:presLayoutVars>
          <dgm:bulletEnabled val="1"/>
        </dgm:presLayoutVars>
      </dgm:prSet>
      <dgm:spPr/>
      <dgm:t>
        <a:bodyPr/>
        <a:lstStyle/>
        <a:p>
          <a:endParaRPr lang="en-US"/>
        </a:p>
      </dgm:t>
    </dgm:pt>
    <dgm:pt modelId="{E809914F-1639-BC49-983C-A3CC44DF7927}" type="pres">
      <dgm:prSet presAssocID="{BCFBC0A6-D17E-1545-892B-9EB2686EBC67}" presName="parTrans" presStyleLbl="bgSibTrans2D1" presStyleIdx="1" presStyleCnt="5"/>
      <dgm:spPr/>
      <dgm:t>
        <a:bodyPr/>
        <a:lstStyle/>
        <a:p>
          <a:endParaRPr lang="en-US"/>
        </a:p>
      </dgm:t>
    </dgm:pt>
    <dgm:pt modelId="{FE8F21B1-414E-CE4A-A14A-D52C56E1C776}" type="pres">
      <dgm:prSet presAssocID="{6D3ED332-0C9E-1249-909A-5A540754BC11}" presName="node" presStyleLbl="node1" presStyleIdx="1" presStyleCnt="5" custScaleX="78877" custScaleY="62918" custRadScaleRad="114913" custRadScaleInc="50073">
        <dgm:presLayoutVars>
          <dgm:bulletEnabled val="1"/>
        </dgm:presLayoutVars>
      </dgm:prSet>
      <dgm:spPr/>
      <dgm:t>
        <a:bodyPr/>
        <a:lstStyle/>
        <a:p>
          <a:endParaRPr lang="en-US"/>
        </a:p>
      </dgm:t>
    </dgm:pt>
    <dgm:pt modelId="{B30DE701-8C8A-C643-92F3-7779319606E2}" type="pres">
      <dgm:prSet presAssocID="{A2AC5195-7AC6-2E4D-A3C1-033DA62E84BA}" presName="parTrans" presStyleLbl="bgSibTrans2D1" presStyleIdx="2" presStyleCnt="5"/>
      <dgm:spPr/>
      <dgm:t>
        <a:bodyPr/>
        <a:lstStyle/>
        <a:p>
          <a:endParaRPr lang="en-US"/>
        </a:p>
      </dgm:t>
    </dgm:pt>
    <dgm:pt modelId="{12A4C9A9-6F44-5741-A2F8-1291C5679C91}" type="pres">
      <dgm:prSet presAssocID="{FF55B306-AF0F-0E41-B393-C3A7D150FF73}" presName="node" presStyleLbl="node1" presStyleIdx="2" presStyleCnt="5" custScaleX="87404" custScaleY="62138" custRadScaleRad="116993" custRadScaleInc="78008">
        <dgm:presLayoutVars>
          <dgm:bulletEnabled val="1"/>
        </dgm:presLayoutVars>
      </dgm:prSet>
      <dgm:spPr/>
      <dgm:t>
        <a:bodyPr/>
        <a:lstStyle/>
        <a:p>
          <a:endParaRPr lang="en-US"/>
        </a:p>
      </dgm:t>
    </dgm:pt>
    <dgm:pt modelId="{DF6FE8C8-6F81-4457-BF4C-EADC81B69F63}" type="pres">
      <dgm:prSet presAssocID="{CB917D96-6A1A-4B03-89AC-768F907E0CB5}" presName="parTrans" presStyleLbl="bgSibTrans2D1" presStyleIdx="3" presStyleCnt="5"/>
      <dgm:spPr/>
      <dgm:t>
        <a:bodyPr/>
        <a:lstStyle/>
        <a:p>
          <a:endParaRPr lang="en-US"/>
        </a:p>
      </dgm:t>
    </dgm:pt>
    <dgm:pt modelId="{E595E71C-C87B-4E60-9717-577B1DEDB048}" type="pres">
      <dgm:prSet presAssocID="{D978B614-F656-4ADF-BA12-2AE27607BABB}" presName="node" presStyleLbl="node1" presStyleIdx="3" presStyleCnt="5" custScaleX="83808" custScaleY="51392" custRadScaleRad="33996" custRadScaleInc="374822">
        <dgm:presLayoutVars>
          <dgm:bulletEnabled val="1"/>
        </dgm:presLayoutVars>
      </dgm:prSet>
      <dgm:spPr/>
      <dgm:t>
        <a:bodyPr/>
        <a:lstStyle/>
        <a:p>
          <a:endParaRPr lang="en-US"/>
        </a:p>
      </dgm:t>
    </dgm:pt>
    <dgm:pt modelId="{87CCA24B-E958-483D-A15F-5C2879F048DA}" type="pres">
      <dgm:prSet presAssocID="{59E4ACD7-AD04-40E4-A456-5AA73D3DFF7B}" presName="parTrans" presStyleLbl="bgSibTrans2D1" presStyleIdx="4" presStyleCnt="5"/>
      <dgm:spPr/>
      <dgm:t>
        <a:bodyPr/>
        <a:lstStyle/>
        <a:p>
          <a:endParaRPr lang="en-US"/>
        </a:p>
      </dgm:t>
    </dgm:pt>
    <dgm:pt modelId="{5DFF53FC-C763-4A25-A8D1-A6879DBB0F4A}" type="pres">
      <dgm:prSet presAssocID="{97857CFF-EC37-4FEC-A8AB-F2E875C06A30}" presName="node" presStyleLbl="node1" presStyleIdx="4" presStyleCnt="5" custScaleX="79674" custScaleY="71832" custRadScaleRad="96736" custRadScaleInc="-63739">
        <dgm:presLayoutVars>
          <dgm:bulletEnabled val="1"/>
        </dgm:presLayoutVars>
      </dgm:prSet>
      <dgm:spPr/>
      <dgm:t>
        <a:bodyPr/>
        <a:lstStyle/>
        <a:p>
          <a:endParaRPr lang="en-US"/>
        </a:p>
      </dgm:t>
    </dgm:pt>
  </dgm:ptLst>
  <dgm:cxnLst>
    <dgm:cxn modelId="{AB8C6C50-6533-4BA4-97FD-58E962DF468B}" type="presOf" srcId="{C71D4C22-C25E-B24B-BC7B-E73A2158FC68}" destId="{D07DB679-CC10-C245-91C2-CD8EF096BCE3}" srcOrd="0" destOrd="0" presId="urn:microsoft.com/office/officeart/2005/8/layout/radial4"/>
    <dgm:cxn modelId="{4AA2646C-D786-42D3-AC8F-07964680B885}" type="presOf" srcId="{D978B614-F656-4ADF-BA12-2AE27607BABB}" destId="{E595E71C-C87B-4E60-9717-577B1DEDB048}" srcOrd="0" destOrd="0" presId="urn:microsoft.com/office/officeart/2005/8/layout/radial4"/>
    <dgm:cxn modelId="{EF3FD8A4-118E-8440-B07D-A20785F173E6}" srcId="{1C8C302F-C12F-A044-9410-93EA16953DAC}" destId="{054DABFC-71E3-4046-BC64-C33811681FE9}" srcOrd="0" destOrd="0" parTransId="{D5E737C7-97FE-2C49-A8F9-62DB0CBD5B08}" sibTransId="{6747D758-8FCF-A842-A9BE-D4CD0C875007}"/>
    <dgm:cxn modelId="{545B140B-C0FC-4BDE-93E1-57081E293C7A}" type="presOf" srcId="{6D3ED332-0C9E-1249-909A-5A540754BC11}" destId="{FE8F21B1-414E-CE4A-A14A-D52C56E1C776}" srcOrd="0" destOrd="0" presId="urn:microsoft.com/office/officeart/2005/8/layout/radial4"/>
    <dgm:cxn modelId="{55BF4CCE-3208-D142-8D28-4BD036C8E559}" srcId="{1C8C302F-C12F-A044-9410-93EA16953DAC}" destId="{FF55B306-AF0F-0E41-B393-C3A7D150FF73}" srcOrd="2" destOrd="0" parTransId="{A2AC5195-7AC6-2E4D-A3C1-033DA62E84BA}" sibTransId="{29BF7747-EE65-F04D-A85D-5A4BC5A1D02C}"/>
    <dgm:cxn modelId="{325A5639-A51F-486A-BC88-2F09B23C00AD}" type="presOf" srcId="{BCFBC0A6-D17E-1545-892B-9EB2686EBC67}" destId="{E809914F-1639-BC49-983C-A3CC44DF7927}" srcOrd="0" destOrd="0" presId="urn:microsoft.com/office/officeart/2005/8/layout/radial4"/>
    <dgm:cxn modelId="{046698F6-BB98-40DD-A2AE-A21606F53C02}" type="presOf" srcId="{59E4ACD7-AD04-40E4-A456-5AA73D3DFF7B}" destId="{87CCA24B-E958-483D-A15F-5C2879F048DA}" srcOrd="0" destOrd="0" presId="urn:microsoft.com/office/officeart/2005/8/layout/radial4"/>
    <dgm:cxn modelId="{A1FFE02D-0E08-469F-9566-DC9B91FF68D0}" type="presOf" srcId="{CB917D96-6A1A-4B03-89AC-768F907E0CB5}" destId="{DF6FE8C8-6F81-4457-BF4C-EADC81B69F63}" srcOrd="0" destOrd="0" presId="urn:microsoft.com/office/officeart/2005/8/layout/radial4"/>
    <dgm:cxn modelId="{5361EC23-D9B7-44C1-A672-4DC2D2FD6D09}" type="presOf" srcId="{1C8C302F-C12F-A044-9410-93EA16953DAC}" destId="{07079C22-7F66-054C-B2CF-8DC8704F8061}" srcOrd="0" destOrd="0" presId="urn:microsoft.com/office/officeart/2005/8/layout/radial4"/>
    <dgm:cxn modelId="{3B302AD5-8DF2-4EA2-834B-98E7814B7EE8}" type="presOf" srcId="{97857CFF-EC37-4FEC-A8AB-F2E875C06A30}" destId="{5DFF53FC-C763-4A25-A8D1-A6879DBB0F4A}" srcOrd="0" destOrd="0" presId="urn:microsoft.com/office/officeart/2005/8/layout/radial4"/>
    <dgm:cxn modelId="{7F6E8965-028B-4DCF-9C90-36786FC6D98E}" type="presOf" srcId="{054DABFC-71E3-4046-BC64-C33811681FE9}" destId="{B7A67441-1209-BE4E-9F39-A6A7E0750F1B}" srcOrd="0" destOrd="0" presId="urn:microsoft.com/office/officeart/2005/8/layout/radial4"/>
    <dgm:cxn modelId="{E2F6A89A-6693-1F47-954E-CD182868A82E}" srcId="{1C8C302F-C12F-A044-9410-93EA16953DAC}" destId="{6D3ED332-0C9E-1249-909A-5A540754BC11}" srcOrd="1" destOrd="0" parTransId="{BCFBC0A6-D17E-1545-892B-9EB2686EBC67}" sibTransId="{3110E4A8-3EFB-0E44-BF20-D9C548203F57}"/>
    <dgm:cxn modelId="{EB3CA8C6-C04A-4D00-BA35-8E3253CA5C63}" type="presOf" srcId="{FF55B306-AF0F-0E41-B393-C3A7D150FF73}" destId="{12A4C9A9-6F44-5741-A2F8-1291C5679C91}" srcOrd="0" destOrd="0" presId="urn:microsoft.com/office/officeart/2005/8/layout/radial4"/>
    <dgm:cxn modelId="{146E4336-68BE-3A47-9A87-E60035CBCA09}" srcId="{C71D4C22-C25E-B24B-BC7B-E73A2158FC68}" destId="{1C8C302F-C12F-A044-9410-93EA16953DAC}" srcOrd="0" destOrd="0" parTransId="{90795223-8567-5947-8F3F-CF9ECA4D19EB}" sibTransId="{81015F67-6317-2B4F-9BDD-85A820291976}"/>
    <dgm:cxn modelId="{836AEFBD-F8A6-4FBD-81FE-132DC7C47522}" srcId="{1C8C302F-C12F-A044-9410-93EA16953DAC}" destId="{D978B614-F656-4ADF-BA12-2AE27607BABB}" srcOrd="3" destOrd="0" parTransId="{CB917D96-6A1A-4B03-89AC-768F907E0CB5}" sibTransId="{17EF61B3-FC50-4136-911F-58ED1F3FE838}"/>
    <dgm:cxn modelId="{B3DD3326-46C5-4289-913C-59377B2860C0}" srcId="{1C8C302F-C12F-A044-9410-93EA16953DAC}" destId="{97857CFF-EC37-4FEC-A8AB-F2E875C06A30}" srcOrd="4" destOrd="0" parTransId="{59E4ACD7-AD04-40E4-A456-5AA73D3DFF7B}" sibTransId="{3D1E399A-DAE2-45EA-93E3-7904ADC3F6DE}"/>
    <dgm:cxn modelId="{2633FBD2-D6BB-4CB7-BD3C-0905C311A065}" type="presOf" srcId="{D5E737C7-97FE-2C49-A8F9-62DB0CBD5B08}" destId="{7AFA3630-9718-2B46-8FAC-4CC18666BE06}" srcOrd="0" destOrd="0" presId="urn:microsoft.com/office/officeart/2005/8/layout/radial4"/>
    <dgm:cxn modelId="{B66244A3-DBC2-4088-9868-6D4E322787CC}" type="presOf" srcId="{A2AC5195-7AC6-2E4D-A3C1-033DA62E84BA}" destId="{B30DE701-8C8A-C643-92F3-7779319606E2}" srcOrd="0" destOrd="0" presId="urn:microsoft.com/office/officeart/2005/8/layout/radial4"/>
    <dgm:cxn modelId="{35BB08D0-AA9A-4398-A515-734463435A92}" type="presParOf" srcId="{D07DB679-CC10-C245-91C2-CD8EF096BCE3}" destId="{07079C22-7F66-054C-B2CF-8DC8704F8061}" srcOrd="0" destOrd="0" presId="urn:microsoft.com/office/officeart/2005/8/layout/radial4"/>
    <dgm:cxn modelId="{031AE3CD-67B0-43DA-8FBF-7BEB0555B323}" type="presParOf" srcId="{D07DB679-CC10-C245-91C2-CD8EF096BCE3}" destId="{7AFA3630-9718-2B46-8FAC-4CC18666BE06}" srcOrd="1" destOrd="0" presId="urn:microsoft.com/office/officeart/2005/8/layout/radial4"/>
    <dgm:cxn modelId="{8972DA87-7016-4DD2-9866-A97925F3B0C5}" type="presParOf" srcId="{D07DB679-CC10-C245-91C2-CD8EF096BCE3}" destId="{B7A67441-1209-BE4E-9F39-A6A7E0750F1B}" srcOrd="2" destOrd="0" presId="urn:microsoft.com/office/officeart/2005/8/layout/radial4"/>
    <dgm:cxn modelId="{FFCE33B3-56B9-4304-A011-528FA4D99B6A}" type="presParOf" srcId="{D07DB679-CC10-C245-91C2-CD8EF096BCE3}" destId="{E809914F-1639-BC49-983C-A3CC44DF7927}" srcOrd="3" destOrd="0" presId="urn:microsoft.com/office/officeart/2005/8/layout/radial4"/>
    <dgm:cxn modelId="{333CBF94-A105-4B4E-8948-33CA2E58D846}" type="presParOf" srcId="{D07DB679-CC10-C245-91C2-CD8EF096BCE3}" destId="{FE8F21B1-414E-CE4A-A14A-D52C56E1C776}" srcOrd="4" destOrd="0" presId="urn:microsoft.com/office/officeart/2005/8/layout/radial4"/>
    <dgm:cxn modelId="{4D1CF9BA-A842-4AC0-B6E0-94EC287AA53B}" type="presParOf" srcId="{D07DB679-CC10-C245-91C2-CD8EF096BCE3}" destId="{B30DE701-8C8A-C643-92F3-7779319606E2}" srcOrd="5" destOrd="0" presId="urn:microsoft.com/office/officeart/2005/8/layout/radial4"/>
    <dgm:cxn modelId="{72B2EBA8-D3D3-43E5-A03F-9AF4DE6A132A}" type="presParOf" srcId="{D07DB679-CC10-C245-91C2-CD8EF096BCE3}" destId="{12A4C9A9-6F44-5741-A2F8-1291C5679C91}" srcOrd="6" destOrd="0" presId="urn:microsoft.com/office/officeart/2005/8/layout/radial4"/>
    <dgm:cxn modelId="{53D01124-3EE3-4DFD-A017-A5E8A590A21E}" type="presParOf" srcId="{D07DB679-CC10-C245-91C2-CD8EF096BCE3}" destId="{DF6FE8C8-6F81-4457-BF4C-EADC81B69F63}" srcOrd="7" destOrd="0" presId="urn:microsoft.com/office/officeart/2005/8/layout/radial4"/>
    <dgm:cxn modelId="{00AEA3BE-E989-424A-8733-764044A17E7C}" type="presParOf" srcId="{D07DB679-CC10-C245-91C2-CD8EF096BCE3}" destId="{E595E71C-C87B-4E60-9717-577B1DEDB048}" srcOrd="8" destOrd="0" presId="urn:microsoft.com/office/officeart/2005/8/layout/radial4"/>
    <dgm:cxn modelId="{E43B5C04-482C-4764-8E48-A2064D501AC8}" type="presParOf" srcId="{D07DB679-CC10-C245-91C2-CD8EF096BCE3}" destId="{87CCA24B-E958-483D-A15F-5C2879F048DA}" srcOrd="9" destOrd="0" presId="urn:microsoft.com/office/officeart/2005/8/layout/radial4"/>
    <dgm:cxn modelId="{81A4BDB6-6DD2-4E57-B9D3-45BCD4045CA0}" type="presParOf" srcId="{D07DB679-CC10-C245-91C2-CD8EF096BCE3}" destId="{5DFF53FC-C763-4A25-A8D1-A6879DBB0F4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D4C22-C25E-B24B-BC7B-E73A2158FC68}"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en-US"/>
        </a:p>
      </dgm:t>
    </dgm:pt>
    <dgm:pt modelId="{1C8C302F-C12F-A044-9410-93EA16953DAC}">
      <dgm:prSet/>
      <dgm:spPr/>
      <dgm:t>
        <a:bodyPr/>
        <a:lstStyle/>
        <a:p>
          <a:r>
            <a:rPr lang="en-US" dirty="0" smtClean="0">
              <a:latin typeface="Arial" charset="0"/>
              <a:ea typeface="MS PGothic" charset="0"/>
              <a:cs typeface="Arial" charset="0"/>
            </a:rPr>
            <a:t>Conditions behind program creation</a:t>
          </a:r>
        </a:p>
      </dgm:t>
    </dgm:pt>
    <dgm:pt modelId="{90795223-8567-5947-8F3F-CF9ECA4D19EB}" type="parTrans" cxnId="{146E4336-68BE-3A47-9A87-E60035CBCA09}">
      <dgm:prSet/>
      <dgm:spPr/>
      <dgm:t>
        <a:bodyPr/>
        <a:lstStyle/>
        <a:p>
          <a:endParaRPr lang="en-US"/>
        </a:p>
      </dgm:t>
    </dgm:pt>
    <dgm:pt modelId="{81015F67-6317-2B4F-9BDD-85A820291976}" type="sibTrans" cxnId="{146E4336-68BE-3A47-9A87-E60035CBCA09}">
      <dgm:prSet/>
      <dgm:spPr/>
      <dgm:t>
        <a:bodyPr/>
        <a:lstStyle/>
        <a:p>
          <a:endParaRPr lang="en-US"/>
        </a:p>
      </dgm:t>
    </dgm:pt>
    <dgm:pt modelId="{FF55B306-AF0F-0E41-B393-C3A7D150FF73}">
      <dgm:prSet/>
      <dgm:spPr>
        <a:solidFill>
          <a:schemeClr val="accent3"/>
        </a:solidFill>
      </dgm:spPr>
      <dgm:t>
        <a:bodyPr/>
        <a:lstStyle/>
        <a:p>
          <a:r>
            <a:rPr lang="en-US" dirty="0" smtClean="0">
              <a:latin typeface="Arial" charset="0"/>
              <a:ea typeface="MS PGothic" charset="0"/>
              <a:cs typeface="Arial" charset="0"/>
            </a:rPr>
            <a:t>4. Critical</a:t>
          </a:r>
        </a:p>
        <a:p>
          <a:r>
            <a:rPr lang="en-US" dirty="0" smtClean="0">
              <a:latin typeface="Arial" charset="0"/>
              <a:ea typeface="MS PGothic" charset="0"/>
              <a:cs typeface="Arial" charset="0"/>
            </a:rPr>
            <a:t>“do-</a:t>
          </a:r>
          <a:r>
            <a:rPr lang="en-US" dirty="0" err="1" smtClean="0">
              <a:latin typeface="Arial" charset="0"/>
              <a:ea typeface="MS PGothic" charset="0"/>
              <a:cs typeface="Arial" charset="0"/>
            </a:rPr>
            <a:t>ers</a:t>
          </a:r>
          <a:r>
            <a:rPr lang="en-US" dirty="0" smtClean="0">
              <a:latin typeface="Arial" charset="0"/>
              <a:ea typeface="MS PGothic" charset="0"/>
              <a:cs typeface="Arial" charset="0"/>
            </a:rPr>
            <a:t>”</a:t>
          </a:r>
          <a:endParaRPr lang="en-US" dirty="0">
            <a:latin typeface="Arial" charset="0"/>
            <a:ea typeface="MS PGothic" charset="0"/>
            <a:cs typeface="Arial" charset="0"/>
          </a:endParaRPr>
        </a:p>
      </dgm:t>
    </dgm:pt>
    <dgm:pt modelId="{A2AC5195-7AC6-2E4D-A3C1-033DA62E84BA}" type="parTrans" cxnId="{55BF4CCE-3208-D142-8D28-4BD036C8E559}">
      <dgm:prSet/>
      <dgm:spPr/>
      <dgm:t>
        <a:bodyPr/>
        <a:lstStyle/>
        <a:p>
          <a:endParaRPr lang="en-US"/>
        </a:p>
      </dgm:t>
    </dgm:pt>
    <dgm:pt modelId="{29BF7747-EE65-F04D-A85D-5A4BC5A1D02C}" type="sibTrans" cxnId="{55BF4CCE-3208-D142-8D28-4BD036C8E559}">
      <dgm:prSet/>
      <dgm:spPr/>
      <dgm:t>
        <a:bodyPr/>
        <a:lstStyle/>
        <a:p>
          <a:endParaRPr lang="en-US"/>
        </a:p>
      </dgm:t>
    </dgm:pt>
    <dgm:pt modelId="{6D3ED332-0C9E-1249-909A-5A540754BC11}">
      <dgm:prSet/>
      <dgm:spPr>
        <a:solidFill>
          <a:schemeClr val="accent3"/>
        </a:solidFill>
      </dgm:spPr>
      <dgm:t>
        <a:bodyPr/>
        <a:lstStyle/>
        <a:p>
          <a:r>
            <a:rPr lang="en-US" dirty="0" smtClean="0">
              <a:latin typeface="Arial" charset="0"/>
              <a:ea typeface="MS PGothic" charset="0"/>
              <a:cs typeface="Arial" charset="0"/>
            </a:rPr>
            <a:t>3. Leader with vision</a:t>
          </a:r>
        </a:p>
      </dgm:t>
    </dgm:pt>
    <dgm:pt modelId="{BCFBC0A6-D17E-1545-892B-9EB2686EBC67}" type="parTrans" cxnId="{E2F6A89A-6693-1F47-954E-CD182868A82E}">
      <dgm:prSet/>
      <dgm:spPr/>
      <dgm:t>
        <a:bodyPr/>
        <a:lstStyle/>
        <a:p>
          <a:endParaRPr lang="en-US"/>
        </a:p>
      </dgm:t>
    </dgm:pt>
    <dgm:pt modelId="{3110E4A8-3EFB-0E44-BF20-D9C548203F57}" type="sibTrans" cxnId="{E2F6A89A-6693-1F47-954E-CD182868A82E}">
      <dgm:prSet/>
      <dgm:spPr/>
      <dgm:t>
        <a:bodyPr/>
        <a:lstStyle/>
        <a:p>
          <a:endParaRPr lang="en-US"/>
        </a:p>
      </dgm:t>
    </dgm:pt>
    <dgm:pt modelId="{054DABFC-71E3-4046-BC64-C33811681FE9}">
      <dgm:prSet/>
      <dgm:spPr>
        <a:solidFill>
          <a:schemeClr val="accent2"/>
        </a:solidFill>
      </dgm:spPr>
      <dgm:t>
        <a:bodyPr/>
        <a:lstStyle/>
        <a:p>
          <a:r>
            <a:rPr lang="en-US" dirty="0" smtClean="0">
              <a:latin typeface="Arial" charset="0"/>
              <a:ea typeface="MS PGothic" charset="0"/>
              <a:cs typeface="Arial" charset="0"/>
            </a:rPr>
            <a:t>2. Perceived needs related to entrepreneurship</a:t>
          </a:r>
          <a:endParaRPr lang="en-US" dirty="0"/>
        </a:p>
      </dgm:t>
    </dgm:pt>
    <dgm:pt modelId="{D5E737C7-97FE-2C49-A8F9-62DB0CBD5B08}" type="parTrans" cxnId="{EF3FD8A4-118E-8440-B07D-A20785F173E6}">
      <dgm:prSet/>
      <dgm:spPr>
        <a:solidFill>
          <a:schemeClr val="accent1">
            <a:lumMod val="40000"/>
            <a:lumOff val="60000"/>
          </a:schemeClr>
        </a:solidFill>
      </dgm:spPr>
      <dgm:t>
        <a:bodyPr/>
        <a:lstStyle/>
        <a:p>
          <a:endParaRPr lang="en-US"/>
        </a:p>
      </dgm:t>
    </dgm:pt>
    <dgm:pt modelId="{6747D758-8FCF-A842-A9BE-D4CD0C875007}" type="sibTrans" cxnId="{EF3FD8A4-118E-8440-B07D-A20785F173E6}">
      <dgm:prSet/>
      <dgm:spPr/>
      <dgm:t>
        <a:bodyPr/>
        <a:lstStyle/>
        <a:p>
          <a:endParaRPr lang="en-US"/>
        </a:p>
      </dgm:t>
    </dgm:pt>
    <dgm:pt modelId="{D978B614-F656-4ADF-BA12-2AE27607BABB}">
      <dgm:prSet/>
      <dgm:spPr>
        <a:solidFill>
          <a:schemeClr val="accent2"/>
        </a:solidFill>
      </dgm:spPr>
      <dgm:t>
        <a:bodyPr/>
        <a:lstStyle/>
        <a:p>
          <a:r>
            <a:rPr lang="en-US" dirty="0" smtClean="0">
              <a:latin typeface="Arial" charset="0"/>
              <a:ea typeface="MS PGothic" charset="0"/>
              <a:cs typeface="Arial" charset="0"/>
            </a:rPr>
            <a:t>1. Imparting business skills</a:t>
          </a:r>
          <a:endParaRPr lang="en-US" dirty="0">
            <a:latin typeface="Arial" charset="0"/>
            <a:ea typeface="MS PGothic" charset="0"/>
            <a:cs typeface="Arial" charset="0"/>
          </a:endParaRPr>
        </a:p>
      </dgm:t>
    </dgm:pt>
    <dgm:pt modelId="{CB917D96-6A1A-4B03-89AC-768F907E0CB5}" type="parTrans" cxnId="{836AEFBD-F8A6-4FBD-81FE-132DC7C47522}">
      <dgm:prSet/>
      <dgm:spPr>
        <a:solidFill>
          <a:schemeClr val="accent1">
            <a:lumMod val="40000"/>
            <a:lumOff val="60000"/>
          </a:schemeClr>
        </a:solidFill>
      </dgm:spPr>
      <dgm:t>
        <a:bodyPr/>
        <a:lstStyle/>
        <a:p>
          <a:endParaRPr lang="en-US"/>
        </a:p>
      </dgm:t>
    </dgm:pt>
    <dgm:pt modelId="{17EF61B3-FC50-4136-911F-58ED1F3FE838}" type="sibTrans" cxnId="{836AEFBD-F8A6-4FBD-81FE-132DC7C47522}">
      <dgm:prSet/>
      <dgm:spPr/>
      <dgm:t>
        <a:bodyPr/>
        <a:lstStyle/>
        <a:p>
          <a:endParaRPr lang="en-US"/>
        </a:p>
      </dgm:t>
    </dgm:pt>
    <dgm:pt modelId="{97857CFF-EC37-4FEC-A8AB-F2E875C06A30}">
      <dgm:prSet/>
      <dgm:spPr>
        <a:solidFill>
          <a:schemeClr val="accent3"/>
        </a:solidFill>
      </dgm:spPr>
      <dgm:t>
        <a:bodyPr/>
        <a:lstStyle/>
        <a:p>
          <a:r>
            <a:rPr lang="en-US" dirty="0" smtClean="0">
              <a:latin typeface="Arial" charset="0"/>
              <a:ea typeface="MS PGothic" charset="0"/>
              <a:cs typeface="Arial" charset="0"/>
            </a:rPr>
            <a:t>5. Catalytic funding</a:t>
          </a:r>
          <a:endParaRPr lang="en-US" dirty="0">
            <a:latin typeface="Arial" charset="0"/>
            <a:ea typeface="MS PGothic" charset="0"/>
            <a:cs typeface="Arial" charset="0"/>
          </a:endParaRPr>
        </a:p>
      </dgm:t>
    </dgm:pt>
    <dgm:pt modelId="{59E4ACD7-AD04-40E4-A456-5AA73D3DFF7B}" type="parTrans" cxnId="{B3DD3326-46C5-4289-913C-59377B2860C0}">
      <dgm:prSet/>
      <dgm:spPr/>
      <dgm:t>
        <a:bodyPr/>
        <a:lstStyle/>
        <a:p>
          <a:endParaRPr lang="en-US"/>
        </a:p>
      </dgm:t>
    </dgm:pt>
    <dgm:pt modelId="{3D1E399A-DAE2-45EA-93E3-7904ADC3F6DE}" type="sibTrans" cxnId="{B3DD3326-46C5-4289-913C-59377B2860C0}">
      <dgm:prSet/>
      <dgm:spPr/>
      <dgm:t>
        <a:bodyPr/>
        <a:lstStyle/>
        <a:p>
          <a:endParaRPr lang="en-US"/>
        </a:p>
      </dgm:t>
    </dgm:pt>
    <dgm:pt modelId="{D07DB679-CC10-C245-91C2-CD8EF096BCE3}" type="pres">
      <dgm:prSet presAssocID="{C71D4C22-C25E-B24B-BC7B-E73A2158FC68}" presName="cycle" presStyleCnt="0">
        <dgm:presLayoutVars>
          <dgm:chMax val="1"/>
          <dgm:dir/>
          <dgm:animLvl val="ctr"/>
          <dgm:resizeHandles val="exact"/>
        </dgm:presLayoutVars>
      </dgm:prSet>
      <dgm:spPr/>
      <dgm:t>
        <a:bodyPr/>
        <a:lstStyle/>
        <a:p>
          <a:endParaRPr lang="en-US"/>
        </a:p>
      </dgm:t>
    </dgm:pt>
    <dgm:pt modelId="{07079C22-7F66-054C-B2CF-8DC8704F8061}" type="pres">
      <dgm:prSet presAssocID="{1C8C302F-C12F-A044-9410-93EA16953DAC}" presName="centerShape" presStyleLbl="node0" presStyleIdx="0" presStyleCnt="1" custScaleX="114711" custScaleY="106940" custLinFactNeighborX="207" custLinFactNeighborY="-19030"/>
      <dgm:spPr/>
      <dgm:t>
        <a:bodyPr/>
        <a:lstStyle/>
        <a:p>
          <a:endParaRPr lang="en-US"/>
        </a:p>
      </dgm:t>
    </dgm:pt>
    <dgm:pt modelId="{7AFA3630-9718-2B46-8FAC-4CC18666BE06}" type="pres">
      <dgm:prSet presAssocID="{D5E737C7-97FE-2C49-A8F9-62DB0CBD5B08}" presName="parTrans" presStyleLbl="bgSibTrans2D1" presStyleIdx="0" presStyleCnt="5"/>
      <dgm:spPr/>
      <dgm:t>
        <a:bodyPr/>
        <a:lstStyle/>
        <a:p>
          <a:endParaRPr lang="en-US"/>
        </a:p>
      </dgm:t>
    </dgm:pt>
    <dgm:pt modelId="{B7A67441-1209-BE4E-9F39-A6A7E0750F1B}" type="pres">
      <dgm:prSet presAssocID="{054DABFC-71E3-4046-BC64-C33811681FE9}" presName="node" presStyleLbl="node1" presStyleIdx="0" presStyleCnt="5" custScaleX="98874" custScaleY="103213" custRadScaleRad="94636" custRadScaleInc="65637">
        <dgm:presLayoutVars>
          <dgm:bulletEnabled val="1"/>
        </dgm:presLayoutVars>
      </dgm:prSet>
      <dgm:spPr/>
      <dgm:t>
        <a:bodyPr/>
        <a:lstStyle/>
        <a:p>
          <a:endParaRPr lang="en-US"/>
        </a:p>
      </dgm:t>
    </dgm:pt>
    <dgm:pt modelId="{E809914F-1639-BC49-983C-A3CC44DF7927}" type="pres">
      <dgm:prSet presAssocID="{BCFBC0A6-D17E-1545-892B-9EB2686EBC67}" presName="parTrans" presStyleLbl="bgSibTrans2D1" presStyleIdx="1" presStyleCnt="5"/>
      <dgm:spPr/>
      <dgm:t>
        <a:bodyPr/>
        <a:lstStyle/>
        <a:p>
          <a:endParaRPr lang="en-US"/>
        </a:p>
      </dgm:t>
    </dgm:pt>
    <dgm:pt modelId="{FE8F21B1-414E-CE4A-A14A-D52C56E1C776}" type="pres">
      <dgm:prSet presAssocID="{6D3ED332-0C9E-1249-909A-5A540754BC11}" presName="node" presStyleLbl="node1" presStyleIdx="1" presStyleCnt="5" custScaleX="78877" custScaleY="62918" custRadScaleRad="114913" custRadScaleInc="50073">
        <dgm:presLayoutVars>
          <dgm:bulletEnabled val="1"/>
        </dgm:presLayoutVars>
      </dgm:prSet>
      <dgm:spPr/>
      <dgm:t>
        <a:bodyPr/>
        <a:lstStyle/>
        <a:p>
          <a:endParaRPr lang="en-US"/>
        </a:p>
      </dgm:t>
    </dgm:pt>
    <dgm:pt modelId="{B30DE701-8C8A-C643-92F3-7779319606E2}" type="pres">
      <dgm:prSet presAssocID="{A2AC5195-7AC6-2E4D-A3C1-033DA62E84BA}" presName="parTrans" presStyleLbl="bgSibTrans2D1" presStyleIdx="2" presStyleCnt="5"/>
      <dgm:spPr/>
      <dgm:t>
        <a:bodyPr/>
        <a:lstStyle/>
        <a:p>
          <a:endParaRPr lang="en-US"/>
        </a:p>
      </dgm:t>
    </dgm:pt>
    <dgm:pt modelId="{12A4C9A9-6F44-5741-A2F8-1291C5679C91}" type="pres">
      <dgm:prSet presAssocID="{FF55B306-AF0F-0E41-B393-C3A7D150FF73}" presName="node" presStyleLbl="node1" presStyleIdx="2" presStyleCnt="5" custScaleX="87404" custScaleY="62138" custRadScaleRad="116993" custRadScaleInc="78008">
        <dgm:presLayoutVars>
          <dgm:bulletEnabled val="1"/>
        </dgm:presLayoutVars>
      </dgm:prSet>
      <dgm:spPr/>
      <dgm:t>
        <a:bodyPr/>
        <a:lstStyle/>
        <a:p>
          <a:endParaRPr lang="en-US"/>
        </a:p>
      </dgm:t>
    </dgm:pt>
    <dgm:pt modelId="{DF6FE8C8-6F81-4457-BF4C-EADC81B69F63}" type="pres">
      <dgm:prSet presAssocID="{CB917D96-6A1A-4B03-89AC-768F907E0CB5}" presName="parTrans" presStyleLbl="bgSibTrans2D1" presStyleIdx="3" presStyleCnt="5"/>
      <dgm:spPr/>
      <dgm:t>
        <a:bodyPr/>
        <a:lstStyle/>
        <a:p>
          <a:endParaRPr lang="en-US"/>
        </a:p>
      </dgm:t>
    </dgm:pt>
    <dgm:pt modelId="{E595E71C-C87B-4E60-9717-577B1DEDB048}" type="pres">
      <dgm:prSet presAssocID="{D978B614-F656-4ADF-BA12-2AE27607BABB}" presName="node" presStyleLbl="node1" presStyleIdx="3" presStyleCnt="5" custScaleX="83808" custScaleY="49059" custRadScaleRad="33996" custRadScaleInc="374822">
        <dgm:presLayoutVars>
          <dgm:bulletEnabled val="1"/>
        </dgm:presLayoutVars>
      </dgm:prSet>
      <dgm:spPr/>
      <dgm:t>
        <a:bodyPr/>
        <a:lstStyle/>
        <a:p>
          <a:endParaRPr lang="en-US"/>
        </a:p>
      </dgm:t>
    </dgm:pt>
    <dgm:pt modelId="{87CCA24B-E958-483D-A15F-5C2879F048DA}" type="pres">
      <dgm:prSet presAssocID="{59E4ACD7-AD04-40E4-A456-5AA73D3DFF7B}" presName="parTrans" presStyleLbl="bgSibTrans2D1" presStyleIdx="4" presStyleCnt="5"/>
      <dgm:spPr/>
      <dgm:t>
        <a:bodyPr/>
        <a:lstStyle/>
        <a:p>
          <a:endParaRPr lang="en-US"/>
        </a:p>
      </dgm:t>
    </dgm:pt>
    <dgm:pt modelId="{5DFF53FC-C763-4A25-A8D1-A6879DBB0F4A}" type="pres">
      <dgm:prSet presAssocID="{97857CFF-EC37-4FEC-A8AB-F2E875C06A30}" presName="node" presStyleLbl="node1" presStyleIdx="4" presStyleCnt="5" custScaleX="79674" custScaleY="71832" custRadScaleRad="96736" custRadScaleInc="-63739">
        <dgm:presLayoutVars>
          <dgm:bulletEnabled val="1"/>
        </dgm:presLayoutVars>
      </dgm:prSet>
      <dgm:spPr/>
      <dgm:t>
        <a:bodyPr/>
        <a:lstStyle/>
        <a:p>
          <a:endParaRPr lang="en-US"/>
        </a:p>
      </dgm:t>
    </dgm:pt>
  </dgm:ptLst>
  <dgm:cxnLst>
    <dgm:cxn modelId="{CD4C405E-0E8D-47DC-A313-E21A0F162A40}" type="presOf" srcId="{D5E737C7-97FE-2C49-A8F9-62DB0CBD5B08}" destId="{7AFA3630-9718-2B46-8FAC-4CC18666BE06}" srcOrd="0" destOrd="0" presId="urn:microsoft.com/office/officeart/2005/8/layout/radial4"/>
    <dgm:cxn modelId="{EF3FD8A4-118E-8440-B07D-A20785F173E6}" srcId="{1C8C302F-C12F-A044-9410-93EA16953DAC}" destId="{054DABFC-71E3-4046-BC64-C33811681FE9}" srcOrd="0" destOrd="0" parTransId="{D5E737C7-97FE-2C49-A8F9-62DB0CBD5B08}" sibTransId="{6747D758-8FCF-A842-A9BE-D4CD0C875007}"/>
    <dgm:cxn modelId="{C2274422-161A-4775-AF8D-9E41A93CB94F}" type="presOf" srcId="{BCFBC0A6-D17E-1545-892B-9EB2686EBC67}" destId="{E809914F-1639-BC49-983C-A3CC44DF7927}" srcOrd="0" destOrd="0" presId="urn:microsoft.com/office/officeart/2005/8/layout/radial4"/>
    <dgm:cxn modelId="{55BF4CCE-3208-D142-8D28-4BD036C8E559}" srcId="{1C8C302F-C12F-A044-9410-93EA16953DAC}" destId="{FF55B306-AF0F-0E41-B393-C3A7D150FF73}" srcOrd="2" destOrd="0" parTransId="{A2AC5195-7AC6-2E4D-A3C1-033DA62E84BA}" sibTransId="{29BF7747-EE65-F04D-A85D-5A4BC5A1D02C}"/>
    <dgm:cxn modelId="{349B9F56-1775-4B55-B9A7-6A0ACF5996F6}" type="presOf" srcId="{1C8C302F-C12F-A044-9410-93EA16953DAC}" destId="{07079C22-7F66-054C-B2CF-8DC8704F8061}" srcOrd="0" destOrd="0" presId="urn:microsoft.com/office/officeart/2005/8/layout/radial4"/>
    <dgm:cxn modelId="{2F8736AF-C9C1-4212-B72F-553D9A22B7EA}" type="presOf" srcId="{6D3ED332-0C9E-1249-909A-5A540754BC11}" destId="{FE8F21B1-414E-CE4A-A14A-D52C56E1C776}" srcOrd="0" destOrd="0" presId="urn:microsoft.com/office/officeart/2005/8/layout/radial4"/>
    <dgm:cxn modelId="{997B7C33-83FA-4CC3-9737-4A704C0918E2}" type="presOf" srcId="{CB917D96-6A1A-4B03-89AC-768F907E0CB5}" destId="{DF6FE8C8-6F81-4457-BF4C-EADC81B69F63}" srcOrd="0" destOrd="0" presId="urn:microsoft.com/office/officeart/2005/8/layout/radial4"/>
    <dgm:cxn modelId="{124E3E6C-AF95-43F8-BF12-1B712FF68678}" type="presOf" srcId="{054DABFC-71E3-4046-BC64-C33811681FE9}" destId="{B7A67441-1209-BE4E-9F39-A6A7E0750F1B}" srcOrd="0" destOrd="0" presId="urn:microsoft.com/office/officeart/2005/8/layout/radial4"/>
    <dgm:cxn modelId="{E2F6A89A-6693-1F47-954E-CD182868A82E}" srcId="{1C8C302F-C12F-A044-9410-93EA16953DAC}" destId="{6D3ED332-0C9E-1249-909A-5A540754BC11}" srcOrd="1" destOrd="0" parTransId="{BCFBC0A6-D17E-1545-892B-9EB2686EBC67}" sibTransId="{3110E4A8-3EFB-0E44-BF20-D9C548203F57}"/>
    <dgm:cxn modelId="{146E4336-68BE-3A47-9A87-E60035CBCA09}" srcId="{C71D4C22-C25E-B24B-BC7B-E73A2158FC68}" destId="{1C8C302F-C12F-A044-9410-93EA16953DAC}" srcOrd="0" destOrd="0" parTransId="{90795223-8567-5947-8F3F-CF9ECA4D19EB}" sibTransId="{81015F67-6317-2B4F-9BDD-85A820291976}"/>
    <dgm:cxn modelId="{27FFC088-23C5-4052-864F-23E369E823CB}" type="presOf" srcId="{C71D4C22-C25E-B24B-BC7B-E73A2158FC68}" destId="{D07DB679-CC10-C245-91C2-CD8EF096BCE3}" srcOrd="0" destOrd="0" presId="urn:microsoft.com/office/officeart/2005/8/layout/radial4"/>
    <dgm:cxn modelId="{31849412-3E69-4CE2-8B5D-4AD5A18F933A}" type="presOf" srcId="{A2AC5195-7AC6-2E4D-A3C1-033DA62E84BA}" destId="{B30DE701-8C8A-C643-92F3-7779319606E2}" srcOrd="0" destOrd="0" presId="urn:microsoft.com/office/officeart/2005/8/layout/radial4"/>
    <dgm:cxn modelId="{C676EB15-8772-40E5-A523-E0891FB92566}" type="presOf" srcId="{97857CFF-EC37-4FEC-A8AB-F2E875C06A30}" destId="{5DFF53FC-C763-4A25-A8D1-A6879DBB0F4A}" srcOrd="0" destOrd="0" presId="urn:microsoft.com/office/officeart/2005/8/layout/radial4"/>
    <dgm:cxn modelId="{A6414CDC-C323-4958-A1D6-2AFAE3FD9464}" type="presOf" srcId="{FF55B306-AF0F-0E41-B393-C3A7D150FF73}" destId="{12A4C9A9-6F44-5741-A2F8-1291C5679C91}" srcOrd="0" destOrd="0" presId="urn:microsoft.com/office/officeart/2005/8/layout/radial4"/>
    <dgm:cxn modelId="{836AEFBD-F8A6-4FBD-81FE-132DC7C47522}" srcId="{1C8C302F-C12F-A044-9410-93EA16953DAC}" destId="{D978B614-F656-4ADF-BA12-2AE27607BABB}" srcOrd="3" destOrd="0" parTransId="{CB917D96-6A1A-4B03-89AC-768F907E0CB5}" sibTransId="{17EF61B3-FC50-4136-911F-58ED1F3FE838}"/>
    <dgm:cxn modelId="{B3DD3326-46C5-4289-913C-59377B2860C0}" srcId="{1C8C302F-C12F-A044-9410-93EA16953DAC}" destId="{97857CFF-EC37-4FEC-A8AB-F2E875C06A30}" srcOrd="4" destOrd="0" parTransId="{59E4ACD7-AD04-40E4-A456-5AA73D3DFF7B}" sibTransId="{3D1E399A-DAE2-45EA-93E3-7904ADC3F6DE}"/>
    <dgm:cxn modelId="{658A643F-140B-46B0-9997-99A9469982ED}" type="presOf" srcId="{59E4ACD7-AD04-40E4-A456-5AA73D3DFF7B}" destId="{87CCA24B-E958-483D-A15F-5C2879F048DA}" srcOrd="0" destOrd="0" presId="urn:microsoft.com/office/officeart/2005/8/layout/radial4"/>
    <dgm:cxn modelId="{ECFF9022-404F-4BED-98D9-760E8FDB554F}" type="presOf" srcId="{D978B614-F656-4ADF-BA12-2AE27607BABB}" destId="{E595E71C-C87B-4E60-9717-577B1DEDB048}" srcOrd="0" destOrd="0" presId="urn:microsoft.com/office/officeart/2005/8/layout/radial4"/>
    <dgm:cxn modelId="{14E14BA1-CC27-4415-982C-15094822736F}" type="presParOf" srcId="{D07DB679-CC10-C245-91C2-CD8EF096BCE3}" destId="{07079C22-7F66-054C-B2CF-8DC8704F8061}" srcOrd="0" destOrd="0" presId="urn:microsoft.com/office/officeart/2005/8/layout/radial4"/>
    <dgm:cxn modelId="{C5FECDF9-D284-43D1-87D6-649687B75D0E}" type="presParOf" srcId="{D07DB679-CC10-C245-91C2-CD8EF096BCE3}" destId="{7AFA3630-9718-2B46-8FAC-4CC18666BE06}" srcOrd="1" destOrd="0" presId="urn:microsoft.com/office/officeart/2005/8/layout/radial4"/>
    <dgm:cxn modelId="{16174C09-6658-4054-87E1-5AADB42980F5}" type="presParOf" srcId="{D07DB679-CC10-C245-91C2-CD8EF096BCE3}" destId="{B7A67441-1209-BE4E-9F39-A6A7E0750F1B}" srcOrd="2" destOrd="0" presId="urn:microsoft.com/office/officeart/2005/8/layout/radial4"/>
    <dgm:cxn modelId="{DA1354B0-982C-4EA3-8271-6294DE77B5A3}" type="presParOf" srcId="{D07DB679-CC10-C245-91C2-CD8EF096BCE3}" destId="{E809914F-1639-BC49-983C-A3CC44DF7927}" srcOrd="3" destOrd="0" presId="urn:microsoft.com/office/officeart/2005/8/layout/radial4"/>
    <dgm:cxn modelId="{F5E8ADBC-CA9C-4B31-8DAD-8F50DE74F0C3}" type="presParOf" srcId="{D07DB679-CC10-C245-91C2-CD8EF096BCE3}" destId="{FE8F21B1-414E-CE4A-A14A-D52C56E1C776}" srcOrd="4" destOrd="0" presId="urn:microsoft.com/office/officeart/2005/8/layout/radial4"/>
    <dgm:cxn modelId="{659940EB-0DF5-436B-A28D-7D4C7A26FC4D}" type="presParOf" srcId="{D07DB679-CC10-C245-91C2-CD8EF096BCE3}" destId="{B30DE701-8C8A-C643-92F3-7779319606E2}" srcOrd="5" destOrd="0" presId="urn:microsoft.com/office/officeart/2005/8/layout/radial4"/>
    <dgm:cxn modelId="{098B72CC-15B9-409E-BE6C-9FEBC12260A7}" type="presParOf" srcId="{D07DB679-CC10-C245-91C2-CD8EF096BCE3}" destId="{12A4C9A9-6F44-5741-A2F8-1291C5679C91}" srcOrd="6" destOrd="0" presId="urn:microsoft.com/office/officeart/2005/8/layout/radial4"/>
    <dgm:cxn modelId="{196B140D-0527-465B-A951-33E07357CC36}" type="presParOf" srcId="{D07DB679-CC10-C245-91C2-CD8EF096BCE3}" destId="{DF6FE8C8-6F81-4457-BF4C-EADC81B69F63}" srcOrd="7" destOrd="0" presId="urn:microsoft.com/office/officeart/2005/8/layout/radial4"/>
    <dgm:cxn modelId="{BAA35FFC-F91D-484E-95B4-8F08FDEE835F}" type="presParOf" srcId="{D07DB679-CC10-C245-91C2-CD8EF096BCE3}" destId="{E595E71C-C87B-4E60-9717-577B1DEDB048}" srcOrd="8" destOrd="0" presId="urn:microsoft.com/office/officeart/2005/8/layout/radial4"/>
    <dgm:cxn modelId="{52389775-4265-4A47-8A4F-830FE2EAA320}" type="presParOf" srcId="{D07DB679-CC10-C245-91C2-CD8EF096BCE3}" destId="{87CCA24B-E958-483D-A15F-5C2879F048DA}" srcOrd="9" destOrd="0" presId="urn:microsoft.com/office/officeart/2005/8/layout/radial4"/>
    <dgm:cxn modelId="{4D434984-9551-4473-878B-295CE3D356F4}" type="presParOf" srcId="{D07DB679-CC10-C245-91C2-CD8EF096BCE3}" destId="{5DFF53FC-C763-4A25-A8D1-A6879DBB0F4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1D4C22-C25E-B24B-BC7B-E73A2158FC68}"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en-US"/>
        </a:p>
      </dgm:t>
    </dgm:pt>
    <dgm:pt modelId="{1C8C302F-C12F-A044-9410-93EA16953DAC}">
      <dgm:prSet/>
      <dgm:spPr/>
      <dgm:t>
        <a:bodyPr/>
        <a:lstStyle/>
        <a:p>
          <a:r>
            <a:rPr lang="en-US" dirty="0" smtClean="0">
              <a:latin typeface="Arial" charset="0"/>
              <a:ea typeface="MS PGothic" charset="0"/>
              <a:cs typeface="Arial" charset="0"/>
            </a:rPr>
            <a:t>Conditions behind program creation</a:t>
          </a:r>
        </a:p>
      </dgm:t>
    </dgm:pt>
    <dgm:pt modelId="{90795223-8567-5947-8F3F-CF9ECA4D19EB}" type="parTrans" cxnId="{146E4336-68BE-3A47-9A87-E60035CBCA09}">
      <dgm:prSet/>
      <dgm:spPr/>
      <dgm:t>
        <a:bodyPr/>
        <a:lstStyle/>
        <a:p>
          <a:endParaRPr lang="en-US"/>
        </a:p>
      </dgm:t>
    </dgm:pt>
    <dgm:pt modelId="{81015F67-6317-2B4F-9BDD-85A820291976}" type="sibTrans" cxnId="{146E4336-68BE-3A47-9A87-E60035CBCA09}">
      <dgm:prSet/>
      <dgm:spPr/>
      <dgm:t>
        <a:bodyPr/>
        <a:lstStyle/>
        <a:p>
          <a:endParaRPr lang="en-US"/>
        </a:p>
      </dgm:t>
    </dgm:pt>
    <dgm:pt modelId="{FF55B306-AF0F-0E41-B393-C3A7D150FF73}">
      <dgm:prSet/>
      <dgm:spPr>
        <a:solidFill>
          <a:schemeClr val="accent3"/>
        </a:solidFill>
      </dgm:spPr>
      <dgm:t>
        <a:bodyPr/>
        <a:lstStyle/>
        <a:p>
          <a:r>
            <a:rPr lang="en-US" dirty="0" smtClean="0">
              <a:latin typeface="Arial" charset="0"/>
              <a:ea typeface="MS PGothic" charset="0"/>
              <a:cs typeface="Arial" charset="0"/>
            </a:rPr>
            <a:t>4. Critical</a:t>
          </a:r>
        </a:p>
        <a:p>
          <a:r>
            <a:rPr lang="en-US" dirty="0" smtClean="0">
              <a:latin typeface="Arial" charset="0"/>
              <a:ea typeface="MS PGothic" charset="0"/>
              <a:cs typeface="Arial" charset="0"/>
            </a:rPr>
            <a:t>“do-</a:t>
          </a:r>
          <a:r>
            <a:rPr lang="en-US" dirty="0" err="1" smtClean="0">
              <a:latin typeface="Arial" charset="0"/>
              <a:ea typeface="MS PGothic" charset="0"/>
              <a:cs typeface="Arial" charset="0"/>
            </a:rPr>
            <a:t>ers</a:t>
          </a:r>
          <a:r>
            <a:rPr lang="en-US" dirty="0" smtClean="0">
              <a:latin typeface="Arial" charset="0"/>
              <a:ea typeface="MS PGothic" charset="0"/>
              <a:cs typeface="Arial" charset="0"/>
            </a:rPr>
            <a:t>”</a:t>
          </a:r>
          <a:endParaRPr lang="en-US" dirty="0">
            <a:latin typeface="Arial" charset="0"/>
            <a:ea typeface="MS PGothic" charset="0"/>
            <a:cs typeface="Arial" charset="0"/>
          </a:endParaRPr>
        </a:p>
      </dgm:t>
    </dgm:pt>
    <dgm:pt modelId="{A2AC5195-7AC6-2E4D-A3C1-033DA62E84BA}" type="parTrans" cxnId="{55BF4CCE-3208-D142-8D28-4BD036C8E559}">
      <dgm:prSet/>
      <dgm:spPr/>
      <dgm:t>
        <a:bodyPr/>
        <a:lstStyle/>
        <a:p>
          <a:endParaRPr lang="en-US"/>
        </a:p>
      </dgm:t>
    </dgm:pt>
    <dgm:pt modelId="{29BF7747-EE65-F04D-A85D-5A4BC5A1D02C}" type="sibTrans" cxnId="{55BF4CCE-3208-D142-8D28-4BD036C8E559}">
      <dgm:prSet/>
      <dgm:spPr/>
      <dgm:t>
        <a:bodyPr/>
        <a:lstStyle/>
        <a:p>
          <a:endParaRPr lang="en-US"/>
        </a:p>
      </dgm:t>
    </dgm:pt>
    <dgm:pt modelId="{6D3ED332-0C9E-1249-909A-5A540754BC11}">
      <dgm:prSet/>
      <dgm:spPr>
        <a:solidFill>
          <a:schemeClr val="accent3"/>
        </a:solidFill>
      </dgm:spPr>
      <dgm:t>
        <a:bodyPr/>
        <a:lstStyle/>
        <a:p>
          <a:r>
            <a:rPr lang="en-US" dirty="0" smtClean="0">
              <a:latin typeface="Arial" charset="0"/>
              <a:ea typeface="MS PGothic" charset="0"/>
              <a:cs typeface="Arial" charset="0"/>
            </a:rPr>
            <a:t>3. Leader with vision</a:t>
          </a:r>
        </a:p>
      </dgm:t>
    </dgm:pt>
    <dgm:pt modelId="{BCFBC0A6-D17E-1545-892B-9EB2686EBC67}" type="parTrans" cxnId="{E2F6A89A-6693-1F47-954E-CD182868A82E}">
      <dgm:prSet/>
      <dgm:spPr/>
      <dgm:t>
        <a:bodyPr/>
        <a:lstStyle/>
        <a:p>
          <a:endParaRPr lang="en-US"/>
        </a:p>
      </dgm:t>
    </dgm:pt>
    <dgm:pt modelId="{3110E4A8-3EFB-0E44-BF20-D9C548203F57}" type="sibTrans" cxnId="{E2F6A89A-6693-1F47-954E-CD182868A82E}">
      <dgm:prSet/>
      <dgm:spPr/>
      <dgm:t>
        <a:bodyPr/>
        <a:lstStyle/>
        <a:p>
          <a:endParaRPr lang="en-US"/>
        </a:p>
      </dgm:t>
    </dgm:pt>
    <dgm:pt modelId="{054DABFC-71E3-4046-BC64-C33811681FE9}">
      <dgm:prSet/>
      <dgm:spPr>
        <a:solidFill>
          <a:schemeClr val="accent2"/>
        </a:solidFill>
      </dgm:spPr>
      <dgm:t>
        <a:bodyPr/>
        <a:lstStyle/>
        <a:p>
          <a:r>
            <a:rPr lang="en-US" dirty="0" smtClean="0">
              <a:latin typeface="Arial" charset="0"/>
              <a:ea typeface="MS PGothic" charset="0"/>
              <a:cs typeface="Arial" charset="0"/>
            </a:rPr>
            <a:t>2. Perceived needs related to entrepreneurship</a:t>
          </a:r>
          <a:endParaRPr lang="en-US" dirty="0"/>
        </a:p>
      </dgm:t>
    </dgm:pt>
    <dgm:pt modelId="{D5E737C7-97FE-2C49-A8F9-62DB0CBD5B08}" type="parTrans" cxnId="{EF3FD8A4-118E-8440-B07D-A20785F173E6}">
      <dgm:prSet/>
      <dgm:spPr>
        <a:solidFill>
          <a:schemeClr val="accent1">
            <a:lumMod val="40000"/>
            <a:lumOff val="60000"/>
          </a:schemeClr>
        </a:solidFill>
      </dgm:spPr>
      <dgm:t>
        <a:bodyPr/>
        <a:lstStyle/>
        <a:p>
          <a:endParaRPr lang="en-US"/>
        </a:p>
      </dgm:t>
    </dgm:pt>
    <dgm:pt modelId="{6747D758-8FCF-A842-A9BE-D4CD0C875007}" type="sibTrans" cxnId="{EF3FD8A4-118E-8440-B07D-A20785F173E6}">
      <dgm:prSet/>
      <dgm:spPr/>
      <dgm:t>
        <a:bodyPr/>
        <a:lstStyle/>
        <a:p>
          <a:endParaRPr lang="en-US"/>
        </a:p>
      </dgm:t>
    </dgm:pt>
    <dgm:pt modelId="{D978B614-F656-4ADF-BA12-2AE27607BABB}">
      <dgm:prSet/>
      <dgm:spPr>
        <a:solidFill>
          <a:schemeClr val="accent2"/>
        </a:solidFill>
      </dgm:spPr>
      <dgm:t>
        <a:bodyPr/>
        <a:lstStyle/>
        <a:p>
          <a:r>
            <a:rPr lang="en-US" dirty="0" smtClean="0">
              <a:latin typeface="Arial" charset="0"/>
              <a:ea typeface="MS PGothic" charset="0"/>
              <a:cs typeface="Arial" charset="0"/>
            </a:rPr>
            <a:t>1. Imparting business skills</a:t>
          </a:r>
          <a:endParaRPr lang="en-US" dirty="0">
            <a:latin typeface="Arial" charset="0"/>
            <a:ea typeface="MS PGothic" charset="0"/>
            <a:cs typeface="Arial" charset="0"/>
          </a:endParaRPr>
        </a:p>
      </dgm:t>
    </dgm:pt>
    <dgm:pt modelId="{CB917D96-6A1A-4B03-89AC-768F907E0CB5}" type="parTrans" cxnId="{836AEFBD-F8A6-4FBD-81FE-132DC7C47522}">
      <dgm:prSet/>
      <dgm:spPr>
        <a:solidFill>
          <a:schemeClr val="accent1">
            <a:lumMod val="40000"/>
            <a:lumOff val="60000"/>
          </a:schemeClr>
        </a:solidFill>
      </dgm:spPr>
      <dgm:t>
        <a:bodyPr/>
        <a:lstStyle/>
        <a:p>
          <a:endParaRPr lang="en-US"/>
        </a:p>
      </dgm:t>
    </dgm:pt>
    <dgm:pt modelId="{17EF61B3-FC50-4136-911F-58ED1F3FE838}" type="sibTrans" cxnId="{836AEFBD-F8A6-4FBD-81FE-132DC7C47522}">
      <dgm:prSet/>
      <dgm:spPr/>
      <dgm:t>
        <a:bodyPr/>
        <a:lstStyle/>
        <a:p>
          <a:endParaRPr lang="en-US"/>
        </a:p>
      </dgm:t>
    </dgm:pt>
    <dgm:pt modelId="{97857CFF-EC37-4FEC-A8AB-F2E875C06A30}">
      <dgm:prSet/>
      <dgm:spPr>
        <a:solidFill>
          <a:schemeClr val="accent3"/>
        </a:solidFill>
      </dgm:spPr>
      <dgm:t>
        <a:bodyPr/>
        <a:lstStyle/>
        <a:p>
          <a:r>
            <a:rPr lang="en-US" dirty="0" smtClean="0">
              <a:latin typeface="Arial" charset="0"/>
              <a:ea typeface="MS PGothic" charset="0"/>
              <a:cs typeface="Arial" charset="0"/>
            </a:rPr>
            <a:t>5. Catalytic funding</a:t>
          </a:r>
          <a:endParaRPr lang="en-US" dirty="0">
            <a:latin typeface="Arial" charset="0"/>
            <a:ea typeface="MS PGothic" charset="0"/>
            <a:cs typeface="Arial" charset="0"/>
          </a:endParaRPr>
        </a:p>
      </dgm:t>
    </dgm:pt>
    <dgm:pt modelId="{59E4ACD7-AD04-40E4-A456-5AA73D3DFF7B}" type="parTrans" cxnId="{B3DD3326-46C5-4289-913C-59377B2860C0}">
      <dgm:prSet/>
      <dgm:spPr/>
      <dgm:t>
        <a:bodyPr/>
        <a:lstStyle/>
        <a:p>
          <a:endParaRPr lang="en-US"/>
        </a:p>
      </dgm:t>
    </dgm:pt>
    <dgm:pt modelId="{3D1E399A-DAE2-45EA-93E3-7904ADC3F6DE}" type="sibTrans" cxnId="{B3DD3326-46C5-4289-913C-59377B2860C0}">
      <dgm:prSet/>
      <dgm:spPr/>
      <dgm:t>
        <a:bodyPr/>
        <a:lstStyle/>
        <a:p>
          <a:endParaRPr lang="en-US"/>
        </a:p>
      </dgm:t>
    </dgm:pt>
    <dgm:pt modelId="{D07DB679-CC10-C245-91C2-CD8EF096BCE3}" type="pres">
      <dgm:prSet presAssocID="{C71D4C22-C25E-B24B-BC7B-E73A2158FC68}" presName="cycle" presStyleCnt="0">
        <dgm:presLayoutVars>
          <dgm:chMax val="1"/>
          <dgm:dir/>
          <dgm:animLvl val="ctr"/>
          <dgm:resizeHandles val="exact"/>
        </dgm:presLayoutVars>
      </dgm:prSet>
      <dgm:spPr/>
      <dgm:t>
        <a:bodyPr/>
        <a:lstStyle/>
        <a:p>
          <a:endParaRPr lang="en-US"/>
        </a:p>
      </dgm:t>
    </dgm:pt>
    <dgm:pt modelId="{07079C22-7F66-054C-B2CF-8DC8704F8061}" type="pres">
      <dgm:prSet presAssocID="{1C8C302F-C12F-A044-9410-93EA16953DAC}" presName="centerShape" presStyleLbl="node0" presStyleIdx="0" presStyleCnt="1" custScaleX="114711" custScaleY="106940" custLinFactNeighborX="207" custLinFactNeighborY="-19030"/>
      <dgm:spPr/>
      <dgm:t>
        <a:bodyPr/>
        <a:lstStyle/>
        <a:p>
          <a:endParaRPr lang="en-US"/>
        </a:p>
      </dgm:t>
    </dgm:pt>
    <dgm:pt modelId="{7AFA3630-9718-2B46-8FAC-4CC18666BE06}" type="pres">
      <dgm:prSet presAssocID="{D5E737C7-97FE-2C49-A8F9-62DB0CBD5B08}" presName="parTrans" presStyleLbl="bgSibTrans2D1" presStyleIdx="0" presStyleCnt="5"/>
      <dgm:spPr/>
      <dgm:t>
        <a:bodyPr/>
        <a:lstStyle/>
        <a:p>
          <a:endParaRPr lang="en-US"/>
        </a:p>
      </dgm:t>
    </dgm:pt>
    <dgm:pt modelId="{B7A67441-1209-BE4E-9F39-A6A7E0750F1B}" type="pres">
      <dgm:prSet presAssocID="{054DABFC-71E3-4046-BC64-C33811681FE9}" presName="node" presStyleLbl="node1" presStyleIdx="0" presStyleCnt="5" custScaleX="98874" custScaleY="103213" custRadScaleRad="94636" custRadScaleInc="65637">
        <dgm:presLayoutVars>
          <dgm:bulletEnabled val="1"/>
        </dgm:presLayoutVars>
      </dgm:prSet>
      <dgm:spPr/>
      <dgm:t>
        <a:bodyPr/>
        <a:lstStyle/>
        <a:p>
          <a:endParaRPr lang="en-US"/>
        </a:p>
      </dgm:t>
    </dgm:pt>
    <dgm:pt modelId="{E809914F-1639-BC49-983C-A3CC44DF7927}" type="pres">
      <dgm:prSet presAssocID="{BCFBC0A6-D17E-1545-892B-9EB2686EBC67}" presName="parTrans" presStyleLbl="bgSibTrans2D1" presStyleIdx="1" presStyleCnt="5"/>
      <dgm:spPr/>
      <dgm:t>
        <a:bodyPr/>
        <a:lstStyle/>
        <a:p>
          <a:endParaRPr lang="en-US"/>
        </a:p>
      </dgm:t>
    </dgm:pt>
    <dgm:pt modelId="{FE8F21B1-414E-CE4A-A14A-D52C56E1C776}" type="pres">
      <dgm:prSet presAssocID="{6D3ED332-0C9E-1249-909A-5A540754BC11}" presName="node" presStyleLbl="node1" presStyleIdx="1" presStyleCnt="5" custScaleX="78877" custScaleY="62918" custRadScaleRad="114913" custRadScaleInc="50073">
        <dgm:presLayoutVars>
          <dgm:bulletEnabled val="1"/>
        </dgm:presLayoutVars>
      </dgm:prSet>
      <dgm:spPr/>
      <dgm:t>
        <a:bodyPr/>
        <a:lstStyle/>
        <a:p>
          <a:endParaRPr lang="en-US"/>
        </a:p>
      </dgm:t>
    </dgm:pt>
    <dgm:pt modelId="{B30DE701-8C8A-C643-92F3-7779319606E2}" type="pres">
      <dgm:prSet presAssocID="{A2AC5195-7AC6-2E4D-A3C1-033DA62E84BA}" presName="parTrans" presStyleLbl="bgSibTrans2D1" presStyleIdx="2" presStyleCnt="5"/>
      <dgm:spPr/>
      <dgm:t>
        <a:bodyPr/>
        <a:lstStyle/>
        <a:p>
          <a:endParaRPr lang="en-US"/>
        </a:p>
      </dgm:t>
    </dgm:pt>
    <dgm:pt modelId="{12A4C9A9-6F44-5741-A2F8-1291C5679C91}" type="pres">
      <dgm:prSet presAssocID="{FF55B306-AF0F-0E41-B393-C3A7D150FF73}" presName="node" presStyleLbl="node1" presStyleIdx="2" presStyleCnt="5" custScaleX="87404" custScaleY="62138" custRadScaleRad="116993" custRadScaleInc="78008">
        <dgm:presLayoutVars>
          <dgm:bulletEnabled val="1"/>
        </dgm:presLayoutVars>
      </dgm:prSet>
      <dgm:spPr/>
      <dgm:t>
        <a:bodyPr/>
        <a:lstStyle/>
        <a:p>
          <a:endParaRPr lang="en-US"/>
        </a:p>
      </dgm:t>
    </dgm:pt>
    <dgm:pt modelId="{DF6FE8C8-6F81-4457-BF4C-EADC81B69F63}" type="pres">
      <dgm:prSet presAssocID="{CB917D96-6A1A-4B03-89AC-768F907E0CB5}" presName="parTrans" presStyleLbl="bgSibTrans2D1" presStyleIdx="3" presStyleCnt="5"/>
      <dgm:spPr/>
      <dgm:t>
        <a:bodyPr/>
        <a:lstStyle/>
        <a:p>
          <a:endParaRPr lang="en-US"/>
        </a:p>
      </dgm:t>
    </dgm:pt>
    <dgm:pt modelId="{E595E71C-C87B-4E60-9717-577B1DEDB048}" type="pres">
      <dgm:prSet presAssocID="{D978B614-F656-4ADF-BA12-2AE27607BABB}" presName="node" presStyleLbl="node1" presStyleIdx="3" presStyleCnt="5" custScaleX="83808" custScaleY="56059" custRadScaleRad="33996" custRadScaleInc="374822">
        <dgm:presLayoutVars>
          <dgm:bulletEnabled val="1"/>
        </dgm:presLayoutVars>
      </dgm:prSet>
      <dgm:spPr/>
      <dgm:t>
        <a:bodyPr/>
        <a:lstStyle/>
        <a:p>
          <a:endParaRPr lang="en-US"/>
        </a:p>
      </dgm:t>
    </dgm:pt>
    <dgm:pt modelId="{87CCA24B-E958-483D-A15F-5C2879F048DA}" type="pres">
      <dgm:prSet presAssocID="{59E4ACD7-AD04-40E4-A456-5AA73D3DFF7B}" presName="parTrans" presStyleLbl="bgSibTrans2D1" presStyleIdx="4" presStyleCnt="5"/>
      <dgm:spPr/>
      <dgm:t>
        <a:bodyPr/>
        <a:lstStyle/>
        <a:p>
          <a:endParaRPr lang="en-US"/>
        </a:p>
      </dgm:t>
    </dgm:pt>
    <dgm:pt modelId="{5DFF53FC-C763-4A25-A8D1-A6879DBB0F4A}" type="pres">
      <dgm:prSet presAssocID="{97857CFF-EC37-4FEC-A8AB-F2E875C06A30}" presName="node" presStyleLbl="node1" presStyleIdx="4" presStyleCnt="5" custScaleX="79674" custScaleY="71832" custRadScaleRad="96736" custRadScaleInc="-63739">
        <dgm:presLayoutVars>
          <dgm:bulletEnabled val="1"/>
        </dgm:presLayoutVars>
      </dgm:prSet>
      <dgm:spPr/>
      <dgm:t>
        <a:bodyPr/>
        <a:lstStyle/>
        <a:p>
          <a:endParaRPr lang="en-US"/>
        </a:p>
      </dgm:t>
    </dgm:pt>
  </dgm:ptLst>
  <dgm:cxnLst>
    <dgm:cxn modelId="{2C6F8A38-901F-4821-96E1-90D8E7BF6ACD}" type="presOf" srcId="{054DABFC-71E3-4046-BC64-C33811681FE9}" destId="{B7A67441-1209-BE4E-9F39-A6A7E0750F1B}" srcOrd="0" destOrd="0" presId="urn:microsoft.com/office/officeart/2005/8/layout/radial4"/>
    <dgm:cxn modelId="{20605B0F-62AF-4FF4-B650-65CC002DB67E}" type="presOf" srcId="{BCFBC0A6-D17E-1545-892B-9EB2686EBC67}" destId="{E809914F-1639-BC49-983C-A3CC44DF7927}" srcOrd="0" destOrd="0" presId="urn:microsoft.com/office/officeart/2005/8/layout/radial4"/>
    <dgm:cxn modelId="{EF3FD8A4-118E-8440-B07D-A20785F173E6}" srcId="{1C8C302F-C12F-A044-9410-93EA16953DAC}" destId="{054DABFC-71E3-4046-BC64-C33811681FE9}" srcOrd="0" destOrd="0" parTransId="{D5E737C7-97FE-2C49-A8F9-62DB0CBD5B08}" sibTransId="{6747D758-8FCF-A842-A9BE-D4CD0C875007}"/>
    <dgm:cxn modelId="{CE7D2A4F-1480-496E-9501-032F488E1E05}" type="presOf" srcId="{C71D4C22-C25E-B24B-BC7B-E73A2158FC68}" destId="{D07DB679-CC10-C245-91C2-CD8EF096BCE3}" srcOrd="0" destOrd="0" presId="urn:microsoft.com/office/officeart/2005/8/layout/radial4"/>
    <dgm:cxn modelId="{CA974CE3-127D-41C8-B632-9D7CAADC6159}" type="presOf" srcId="{97857CFF-EC37-4FEC-A8AB-F2E875C06A30}" destId="{5DFF53FC-C763-4A25-A8D1-A6879DBB0F4A}" srcOrd="0" destOrd="0" presId="urn:microsoft.com/office/officeart/2005/8/layout/radial4"/>
    <dgm:cxn modelId="{55BF4CCE-3208-D142-8D28-4BD036C8E559}" srcId="{1C8C302F-C12F-A044-9410-93EA16953DAC}" destId="{FF55B306-AF0F-0E41-B393-C3A7D150FF73}" srcOrd="2" destOrd="0" parTransId="{A2AC5195-7AC6-2E4D-A3C1-033DA62E84BA}" sibTransId="{29BF7747-EE65-F04D-A85D-5A4BC5A1D02C}"/>
    <dgm:cxn modelId="{0A488EAC-9F46-4C05-9D1D-81FF9B0F2814}" type="presOf" srcId="{D5E737C7-97FE-2C49-A8F9-62DB0CBD5B08}" destId="{7AFA3630-9718-2B46-8FAC-4CC18666BE06}" srcOrd="0" destOrd="0" presId="urn:microsoft.com/office/officeart/2005/8/layout/radial4"/>
    <dgm:cxn modelId="{9CA8C5D0-4F1E-4BD3-898D-DC9696D3CEA9}" type="presOf" srcId="{59E4ACD7-AD04-40E4-A456-5AA73D3DFF7B}" destId="{87CCA24B-E958-483D-A15F-5C2879F048DA}" srcOrd="0" destOrd="0" presId="urn:microsoft.com/office/officeart/2005/8/layout/radial4"/>
    <dgm:cxn modelId="{E723B4C9-20D7-4CE6-BAC8-F8B4DA351719}" type="presOf" srcId="{FF55B306-AF0F-0E41-B393-C3A7D150FF73}" destId="{12A4C9A9-6F44-5741-A2F8-1291C5679C91}" srcOrd="0" destOrd="0" presId="urn:microsoft.com/office/officeart/2005/8/layout/radial4"/>
    <dgm:cxn modelId="{E371A95E-1A80-4639-9B02-48BBF0DB5E64}" type="presOf" srcId="{CB917D96-6A1A-4B03-89AC-768F907E0CB5}" destId="{DF6FE8C8-6F81-4457-BF4C-EADC81B69F63}" srcOrd="0" destOrd="0" presId="urn:microsoft.com/office/officeart/2005/8/layout/radial4"/>
    <dgm:cxn modelId="{E2F6A89A-6693-1F47-954E-CD182868A82E}" srcId="{1C8C302F-C12F-A044-9410-93EA16953DAC}" destId="{6D3ED332-0C9E-1249-909A-5A540754BC11}" srcOrd="1" destOrd="0" parTransId="{BCFBC0A6-D17E-1545-892B-9EB2686EBC67}" sibTransId="{3110E4A8-3EFB-0E44-BF20-D9C548203F57}"/>
    <dgm:cxn modelId="{146E4336-68BE-3A47-9A87-E60035CBCA09}" srcId="{C71D4C22-C25E-B24B-BC7B-E73A2158FC68}" destId="{1C8C302F-C12F-A044-9410-93EA16953DAC}" srcOrd="0" destOrd="0" parTransId="{90795223-8567-5947-8F3F-CF9ECA4D19EB}" sibTransId="{81015F67-6317-2B4F-9BDD-85A820291976}"/>
    <dgm:cxn modelId="{ADE77EE4-B5C4-4A07-A3B1-DFABD583A7D0}" type="presOf" srcId="{D978B614-F656-4ADF-BA12-2AE27607BABB}" destId="{E595E71C-C87B-4E60-9717-577B1DEDB048}" srcOrd="0" destOrd="0" presId="urn:microsoft.com/office/officeart/2005/8/layout/radial4"/>
    <dgm:cxn modelId="{836AEFBD-F8A6-4FBD-81FE-132DC7C47522}" srcId="{1C8C302F-C12F-A044-9410-93EA16953DAC}" destId="{D978B614-F656-4ADF-BA12-2AE27607BABB}" srcOrd="3" destOrd="0" parTransId="{CB917D96-6A1A-4B03-89AC-768F907E0CB5}" sibTransId="{17EF61B3-FC50-4136-911F-58ED1F3FE838}"/>
    <dgm:cxn modelId="{B3DD3326-46C5-4289-913C-59377B2860C0}" srcId="{1C8C302F-C12F-A044-9410-93EA16953DAC}" destId="{97857CFF-EC37-4FEC-A8AB-F2E875C06A30}" srcOrd="4" destOrd="0" parTransId="{59E4ACD7-AD04-40E4-A456-5AA73D3DFF7B}" sibTransId="{3D1E399A-DAE2-45EA-93E3-7904ADC3F6DE}"/>
    <dgm:cxn modelId="{4B65B6A3-B78B-4D95-B945-40DD8BB7E66D}" type="presOf" srcId="{6D3ED332-0C9E-1249-909A-5A540754BC11}" destId="{FE8F21B1-414E-CE4A-A14A-D52C56E1C776}" srcOrd="0" destOrd="0" presId="urn:microsoft.com/office/officeart/2005/8/layout/radial4"/>
    <dgm:cxn modelId="{457B3216-E26F-4402-A957-AFB9E6C7963A}" type="presOf" srcId="{1C8C302F-C12F-A044-9410-93EA16953DAC}" destId="{07079C22-7F66-054C-B2CF-8DC8704F8061}" srcOrd="0" destOrd="0" presId="urn:microsoft.com/office/officeart/2005/8/layout/radial4"/>
    <dgm:cxn modelId="{A979229D-CE85-41C7-B97E-D026BD1B6620}" type="presOf" srcId="{A2AC5195-7AC6-2E4D-A3C1-033DA62E84BA}" destId="{B30DE701-8C8A-C643-92F3-7779319606E2}" srcOrd="0" destOrd="0" presId="urn:microsoft.com/office/officeart/2005/8/layout/radial4"/>
    <dgm:cxn modelId="{D17C6F86-AD70-486D-9599-CB3CF2EA9A10}" type="presParOf" srcId="{D07DB679-CC10-C245-91C2-CD8EF096BCE3}" destId="{07079C22-7F66-054C-B2CF-8DC8704F8061}" srcOrd="0" destOrd="0" presId="urn:microsoft.com/office/officeart/2005/8/layout/radial4"/>
    <dgm:cxn modelId="{F15D1442-BEB3-42E8-A5A7-1B899BD43399}" type="presParOf" srcId="{D07DB679-CC10-C245-91C2-CD8EF096BCE3}" destId="{7AFA3630-9718-2B46-8FAC-4CC18666BE06}" srcOrd="1" destOrd="0" presId="urn:microsoft.com/office/officeart/2005/8/layout/radial4"/>
    <dgm:cxn modelId="{74243B93-C5B8-496D-B7CF-4FD242FF6B3E}" type="presParOf" srcId="{D07DB679-CC10-C245-91C2-CD8EF096BCE3}" destId="{B7A67441-1209-BE4E-9F39-A6A7E0750F1B}" srcOrd="2" destOrd="0" presId="urn:microsoft.com/office/officeart/2005/8/layout/radial4"/>
    <dgm:cxn modelId="{E1FED09B-F609-43A4-B592-ED146AE81795}" type="presParOf" srcId="{D07DB679-CC10-C245-91C2-CD8EF096BCE3}" destId="{E809914F-1639-BC49-983C-A3CC44DF7927}" srcOrd="3" destOrd="0" presId="urn:microsoft.com/office/officeart/2005/8/layout/radial4"/>
    <dgm:cxn modelId="{402E2A42-2AA2-4145-8FD3-7A64D4E6B128}" type="presParOf" srcId="{D07DB679-CC10-C245-91C2-CD8EF096BCE3}" destId="{FE8F21B1-414E-CE4A-A14A-D52C56E1C776}" srcOrd="4" destOrd="0" presId="urn:microsoft.com/office/officeart/2005/8/layout/radial4"/>
    <dgm:cxn modelId="{37EDA435-70D7-4096-8540-7198EF338C60}" type="presParOf" srcId="{D07DB679-CC10-C245-91C2-CD8EF096BCE3}" destId="{B30DE701-8C8A-C643-92F3-7779319606E2}" srcOrd="5" destOrd="0" presId="urn:microsoft.com/office/officeart/2005/8/layout/radial4"/>
    <dgm:cxn modelId="{B6BBD165-C9D1-4184-96B0-60B1F5A385A2}" type="presParOf" srcId="{D07DB679-CC10-C245-91C2-CD8EF096BCE3}" destId="{12A4C9A9-6F44-5741-A2F8-1291C5679C91}" srcOrd="6" destOrd="0" presId="urn:microsoft.com/office/officeart/2005/8/layout/radial4"/>
    <dgm:cxn modelId="{7BF43B12-3762-4624-AC98-8AD0F9429F9B}" type="presParOf" srcId="{D07DB679-CC10-C245-91C2-CD8EF096BCE3}" destId="{DF6FE8C8-6F81-4457-BF4C-EADC81B69F63}" srcOrd="7" destOrd="0" presId="urn:microsoft.com/office/officeart/2005/8/layout/radial4"/>
    <dgm:cxn modelId="{62E1A2B8-B3E0-4E0E-B1A5-59144FE0D897}" type="presParOf" srcId="{D07DB679-CC10-C245-91C2-CD8EF096BCE3}" destId="{E595E71C-C87B-4E60-9717-577B1DEDB048}" srcOrd="8" destOrd="0" presId="urn:microsoft.com/office/officeart/2005/8/layout/radial4"/>
    <dgm:cxn modelId="{CBAFA832-4FF8-4D21-A713-92FB8DF2B2B5}" type="presParOf" srcId="{D07DB679-CC10-C245-91C2-CD8EF096BCE3}" destId="{87CCA24B-E958-483D-A15F-5C2879F048DA}" srcOrd="9" destOrd="0" presId="urn:microsoft.com/office/officeart/2005/8/layout/radial4"/>
    <dgm:cxn modelId="{2F66D68E-C145-44C7-92F2-8BD7D01182D2}" type="presParOf" srcId="{D07DB679-CC10-C245-91C2-CD8EF096BCE3}" destId="{5DFF53FC-C763-4A25-A8D1-A6879DBB0F4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7DAE-4293-433A-9E0E-954F3BBC31F7}">
      <dsp:nvSpPr>
        <dsp:cNvPr id="0" name=""/>
        <dsp:cNvSpPr/>
      </dsp:nvSpPr>
      <dsp:spPr>
        <a:xfrm>
          <a:off x="2379943" y="38846"/>
          <a:ext cx="2638444" cy="26384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731736" y="500574"/>
        <a:ext cx="1934859" cy="1187300"/>
      </dsp:txXfrm>
    </dsp:sp>
    <dsp:sp modelId="{B4257AA9-2052-434A-B362-2301E8274D97}">
      <dsp:nvSpPr>
        <dsp:cNvPr id="0" name=""/>
        <dsp:cNvSpPr/>
      </dsp:nvSpPr>
      <dsp:spPr>
        <a:xfrm>
          <a:off x="3319291" y="1703995"/>
          <a:ext cx="2638444" cy="26384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4126215" y="2385593"/>
        <a:ext cx="1583066" cy="1451144"/>
      </dsp:txXfrm>
    </dsp:sp>
    <dsp:sp modelId="{FA78C11B-040D-46E2-942A-A0F68A4C2E5D}">
      <dsp:nvSpPr>
        <dsp:cNvPr id="0" name=""/>
        <dsp:cNvSpPr/>
      </dsp:nvSpPr>
      <dsp:spPr>
        <a:xfrm>
          <a:off x="1396058" y="1598668"/>
          <a:ext cx="2638444" cy="26384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1644512" y="2280267"/>
        <a:ext cx="1583066" cy="1451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9C22-7F66-054C-B2CF-8DC8704F8061}">
      <dsp:nvSpPr>
        <dsp:cNvPr id="0" name=""/>
        <dsp:cNvSpPr/>
      </dsp:nvSpPr>
      <dsp:spPr>
        <a:xfrm>
          <a:off x="3256625" y="2365323"/>
          <a:ext cx="2628840" cy="245075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latin typeface="Arial" charset="0"/>
              <a:ea typeface="MS PGothic" charset="0"/>
              <a:cs typeface="Arial" charset="0"/>
            </a:rPr>
            <a:t>Conditions behind program creation</a:t>
          </a:r>
        </a:p>
      </dsp:txBody>
      <dsp:txXfrm>
        <a:off x="3641610" y="2724227"/>
        <a:ext cx="1858870" cy="1732944"/>
      </dsp:txXfrm>
    </dsp:sp>
    <dsp:sp modelId="{7AFA3630-9718-2B46-8FAC-4CC18666BE06}">
      <dsp:nvSpPr>
        <dsp:cNvPr id="0" name=""/>
        <dsp:cNvSpPr/>
      </dsp:nvSpPr>
      <dsp:spPr>
        <a:xfrm rot="10794941">
          <a:off x="1641022" y="3267319"/>
          <a:ext cx="1526747"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A67441-1209-BE4E-9F39-A6A7E0750F1B}">
      <dsp:nvSpPr>
        <dsp:cNvPr id="0" name=""/>
        <dsp:cNvSpPr/>
      </dsp:nvSpPr>
      <dsp:spPr>
        <a:xfrm>
          <a:off x="564719" y="2696181"/>
          <a:ext cx="2152608" cy="1797658"/>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2. Perceived needs related to entrepreneurship</a:t>
          </a:r>
          <a:endParaRPr lang="en-US" sz="2000" kern="1200" dirty="0"/>
        </a:p>
      </dsp:txBody>
      <dsp:txXfrm>
        <a:off x="617371" y="2748833"/>
        <a:ext cx="2047304" cy="1692354"/>
      </dsp:txXfrm>
    </dsp:sp>
    <dsp:sp modelId="{E809914F-1639-BC49-983C-A3CC44DF7927}">
      <dsp:nvSpPr>
        <dsp:cNvPr id="0" name=""/>
        <dsp:cNvSpPr/>
      </dsp:nvSpPr>
      <dsp:spPr>
        <a:xfrm rot="13846329">
          <a:off x="2537380" y="1661677"/>
          <a:ext cx="145087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E8F21B1-414E-CE4A-A14A-D52C56E1C776}">
      <dsp:nvSpPr>
        <dsp:cNvPr id="0" name=""/>
        <dsp:cNvSpPr/>
      </dsp:nvSpPr>
      <dsp:spPr>
        <a:xfrm>
          <a:off x="1945423" y="878372"/>
          <a:ext cx="1717248" cy="1095841"/>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3. Leader with vision</a:t>
          </a:r>
        </a:p>
      </dsp:txBody>
      <dsp:txXfrm>
        <a:off x="1977519" y="910468"/>
        <a:ext cx="1653056" cy="1031649"/>
      </dsp:txXfrm>
    </dsp:sp>
    <dsp:sp modelId="{B30DE701-8C8A-C643-92F3-7779319606E2}">
      <dsp:nvSpPr>
        <dsp:cNvPr id="0" name=""/>
        <dsp:cNvSpPr/>
      </dsp:nvSpPr>
      <dsp:spPr>
        <a:xfrm rot="18599543">
          <a:off x="5167114" y="1652007"/>
          <a:ext cx="151259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A4C9A9-6F44-5741-A2F8-1291C5679C91}">
      <dsp:nvSpPr>
        <dsp:cNvPr id="0" name=""/>
        <dsp:cNvSpPr/>
      </dsp:nvSpPr>
      <dsp:spPr>
        <a:xfrm>
          <a:off x="5458030" y="858023"/>
          <a:ext cx="1902892" cy="108225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4. Critical</a:t>
          </a:r>
        </a:p>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“do-</a:t>
          </a:r>
          <a:r>
            <a:rPr lang="en-US" sz="2000" kern="1200" dirty="0" err="1" smtClean="0">
              <a:latin typeface="Arial" charset="0"/>
              <a:ea typeface="MS PGothic" charset="0"/>
              <a:cs typeface="Arial" charset="0"/>
            </a:rPr>
            <a:t>ers</a:t>
          </a:r>
          <a:r>
            <a:rPr lang="en-US" sz="2000" kern="1200" dirty="0" smtClean="0">
              <a:latin typeface="Arial" charset="0"/>
              <a:ea typeface="MS PGothic" charset="0"/>
              <a:cs typeface="Arial" charset="0"/>
            </a:rPr>
            <a:t>”</a:t>
          </a:r>
          <a:endParaRPr lang="en-US" sz="2000" kern="1200" dirty="0">
            <a:latin typeface="Arial" charset="0"/>
            <a:ea typeface="MS PGothic" charset="0"/>
            <a:cs typeface="Arial" charset="0"/>
          </a:endParaRPr>
        </a:p>
      </dsp:txBody>
      <dsp:txXfrm>
        <a:off x="5489728" y="889721"/>
        <a:ext cx="1839496" cy="1018860"/>
      </dsp:txXfrm>
    </dsp:sp>
    <dsp:sp modelId="{DF6FE8C8-6F81-4457-BF4C-EADC81B69F63}">
      <dsp:nvSpPr>
        <dsp:cNvPr id="0" name=""/>
        <dsp:cNvSpPr/>
      </dsp:nvSpPr>
      <dsp:spPr>
        <a:xfrm rot="5417938">
          <a:off x="3995219" y="5121517"/>
          <a:ext cx="1132269"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595E71C-C87B-4E60-9717-577B1DEDB048}">
      <dsp:nvSpPr>
        <dsp:cNvPr id="0" name=""/>
        <dsp:cNvSpPr/>
      </dsp:nvSpPr>
      <dsp:spPr>
        <a:xfrm>
          <a:off x="3646099" y="5546349"/>
          <a:ext cx="1824602" cy="935727"/>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1. Imparting business skills</a:t>
          </a:r>
          <a:endParaRPr lang="en-US" sz="2000" kern="1200" dirty="0">
            <a:latin typeface="Arial" charset="0"/>
            <a:ea typeface="MS PGothic" charset="0"/>
            <a:cs typeface="Arial" charset="0"/>
          </a:endParaRPr>
        </a:p>
      </dsp:txBody>
      <dsp:txXfrm>
        <a:off x="3673506" y="5573756"/>
        <a:ext cx="1769788" cy="880913"/>
      </dsp:txXfrm>
    </dsp:sp>
    <dsp:sp modelId="{87CCA24B-E958-483D-A15F-5C2879F048DA}">
      <dsp:nvSpPr>
        <dsp:cNvPr id="0" name=""/>
        <dsp:cNvSpPr/>
      </dsp:nvSpPr>
      <dsp:spPr>
        <a:xfrm rot="13419">
          <a:off x="5977178" y="3272695"/>
          <a:ext cx="1576096"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FF53FC-C763-4A25-A8D1-A6879DBB0F4A}">
      <dsp:nvSpPr>
        <dsp:cNvPr id="0" name=""/>
        <dsp:cNvSpPr/>
      </dsp:nvSpPr>
      <dsp:spPr>
        <a:xfrm>
          <a:off x="6685968" y="2976791"/>
          <a:ext cx="1734600" cy="125109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5. Catalytic funding</a:t>
          </a:r>
          <a:endParaRPr lang="en-US" sz="2000" kern="1200" dirty="0">
            <a:latin typeface="Arial" charset="0"/>
            <a:ea typeface="MS PGothic" charset="0"/>
            <a:cs typeface="Arial" charset="0"/>
          </a:endParaRPr>
        </a:p>
      </dsp:txBody>
      <dsp:txXfrm>
        <a:off x="6722611" y="3013434"/>
        <a:ext cx="1661314" cy="1177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9C22-7F66-054C-B2CF-8DC8704F8061}">
      <dsp:nvSpPr>
        <dsp:cNvPr id="0" name=""/>
        <dsp:cNvSpPr/>
      </dsp:nvSpPr>
      <dsp:spPr>
        <a:xfrm>
          <a:off x="3256625" y="2365323"/>
          <a:ext cx="2628840" cy="245075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latin typeface="Arial" charset="0"/>
              <a:ea typeface="MS PGothic" charset="0"/>
              <a:cs typeface="Arial" charset="0"/>
            </a:rPr>
            <a:t>Conditions behind program creation</a:t>
          </a:r>
        </a:p>
      </dsp:txBody>
      <dsp:txXfrm>
        <a:off x="3641610" y="2724227"/>
        <a:ext cx="1858870" cy="1732944"/>
      </dsp:txXfrm>
    </dsp:sp>
    <dsp:sp modelId="{7AFA3630-9718-2B46-8FAC-4CC18666BE06}">
      <dsp:nvSpPr>
        <dsp:cNvPr id="0" name=""/>
        <dsp:cNvSpPr/>
      </dsp:nvSpPr>
      <dsp:spPr>
        <a:xfrm rot="10794941">
          <a:off x="1641022" y="3267319"/>
          <a:ext cx="1526747"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A67441-1209-BE4E-9F39-A6A7E0750F1B}">
      <dsp:nvSpPr>
        <dsp:cNvPr id="0" name=""/>
        <dsp:cNvSpPr/>
      </dsp:nvSpPr>
      <dsp:spPr>
        <a:xfrm>
          <a:off x="564719" y="2696181"/>
          <a:ext cx="2152608" cy="1797658"/>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2. Perceived needs related to entrepreneurship</a:t>
          </a:r>
          <a:endParaRPr lang="en-US" sz="2000" kern="1200" dirty="0"/>
        </a:p>
      </dsp:txBody>
      <dsp:txXfrm>
        <a:off x="617371" y="2748833"/>
        <a:ext cx="2047304" cy="1692354"/>
      </dsp:txXfrm>
    </dsp:sp>
    <dsp:sp modelId="{E809914F-1639-BC49-983C-A3CC44DF7927}">
      <dsp:nvSpPr>
        <dsp:cNvPr id="0" name=""/>
        <dsp:cNvSpPr/>
      </dsp:nvSpPr>
      <dsp:spPr>
        <a:xfrm rot="13846329">
          <a:off x="2537380" y="1661677"/>
          <a:ext cx="145087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E8F21B1-414E-CE4A-A14A-D52C56E1C776}">
      <dsp:nvSpPr>
        <dsp:cNvPr id="0" name=""/>
        <dsp:cNvSpPr/>
      </dsp:nvSpPr>
      <dsp:spPr>
        <a:xfrm>
          <a:off x="1945423" y="878372"/>
          <a:ext cx="1717248" cy="1095841"/>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3. Leader with vision</a:t>
          </a:r>
        </a:p>
      </dsp:txBody>
      <dsp:txXfrm>
        <a:off x="1977519" y="910468"/>
        <a:ext cx="1653056" cy="1031649"/>
      </dsp:txXfrm>
    </dsp:sp>
    <dsp:sp modelId="{B30DE701-8C8A-C643-92F3-7779319606E2}">
      <dsp:nvSpPr>
        <dsp:cNvPr id="0" name=""/>
        <dsp:cNvSpPr/>
      </dsp:nvSpPr>
      <dsp:spPr>
        <a:xfrm rot="18599543">
          <a:off x="5167114" y="1652007"/>
          <a:ext cx="151259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A4C9A9-6F44-5741-A2F8-1291C5679C91}">
      <dsp:nvSpPr>
        <dsp:cNvPr id="0" name=""/>
        <dsp:cNvSpPr/>
      </dsp:nvSpPr>
      <dsp:spPr>
        <a:xfrm>
          <a:off x="5458030" y="858023"/>
          <a:ext cx="1902892" cy="108225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4. Critical</a:t>
          </a:r>
        </a:p>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“do-</a:t>
          </a:r>
          <a:r>
            <a:rPr lang="en-US" sz="2000" kern="1200" dirty="0" err="1" smtClean="0">
              <a:latin typeface="Arial" charset="0"/>
              <a:ea typeface="MS PGothic" charset="0"/>
              <a:cs typeface="Arial" charset="0"/>
            </a:rPr>
            <a:t>ers</a:t>
          </a:r>
          <a:r>
            <a:rPr lang="en-US" sz="2000" kern="1200" dirty="0" smtClean="0">
              <a:latin typeface="Arial" charset="0"/>
              <a:ea typeface="MS PGothic" charset="0"/>
              <a:cs typeface="Arial" charset="0"/>
            </a:rPr>
            <a:t>”</a:t>
          </a:r>
          <a:endParaRPr lang="en-US" sz="2000" kern="1200" dirty="0">
            <a:latin typeface="Arial" charset="0"/>
            <a:ea typeface="MS PGothic" charset="0"/>
            <a:cs typeface="Arial" charset="0"/>
          </a:endParaRPr>
        </a:p>
      </dsp:txBody>
      <dsp:txXfrm>
        <a:off x="5489728" y="889721"/>
        <a:ext cx="1839496" cy="1018860"/>
      </dsp:txXfrm>
    </dsp:sp>
    <dsp:sp modelId="{DF6FE8C8-6F81-4457-BF4C-EADC81B69F63}">
      <dsp:nvSpPr>
        <dsp:cNvPr id="0" name=""/>
        <dsp:cNvSpPr/>
      </dsp:nvSpPr>
      <dsp:spPr>
        <a:xfrm rot="5417938">
          <a:off x="3995219" y="5121517"/>
          <a:ext cx="1132269"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595E71C-C87B-4E60-9717-577B1DEDB048}">
      <dsp:nvSpPr>
        <dsp:cNvPr id="0" name=""/>
        <dsp:cNvSpPr/>
      </dsp:nvSpPr>
      <dsp:spPr>
        <a:xfrm>
          <a:off x="3646099" y="5566666"/>
          <a:ext cx="1824602" cy="895093"/>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1. Imparting business skills</a:t>
          </a:r>
          <a:endParaRPr lang="en-US" sz="2000" kern="1200" dirty="0">
            <a:latin typeface="Arial" charset="0"/>
            <a:ea typeface="MS PGothic" charset="0"/>
            <a:cs typeface="Arial" charset="0"/>
          </a:endParaRPr>
        </a:p>
      </dsp:txBody>
      <dsp:txXfrm>
        <a:off x="3672315" y="5592882"/>
        <a:ext cx="1772170" cy="842661"/>
      </dsp:txXfrm>
    </dsp:sp>
    <dsp:sp modelId="{87CCA24B-E958-483D-A15F-5C2879F048DA}">
      <dsp:nvSpPr>
        <dsp:cNvPr id="0" name=""/>
        <dsp:cNvSpPr/>
      </dsp:nvSpPr>
      <dsp:spPr>
        <a:xfrm rot="13419">
          <a:off x="5977178" y="3272695"/>
          <a:ext cx="1576096"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FF53FC-C763-4A25-A8D1-A6879DBB0F4A}">
      <dsp:nvSpPr>
        <dsp:cNvPr id="0" name=""/>
        <dsp:cNvSpPr/>
      </dsp:nvSpPr>
      <dsp:spPr>
        <a:xfrm>
          <a:off x="6685968" y="2976791"/>
          <a:ext cx="1734600" cy="125109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5. Catalytic funding</a:t>
          </a:r>
          <a:endParaRPr lang="en-US" sz="2000" kern="1200" dirty="0">
            <a:latin typeface="Arial" charset="0"/>
            <a:ea typeface="MS PGothic" charset="0"/>
            <a:cs typeface="Arial" charset="0"/>
          </a:endParaRPr>
        </a:p>
      </dsp:txBody>
      <dsp:txXfrm>
        <a:off x="6722611" y="3013434"/>
        <a:ext cx="1661314" cy="1177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9C22-7F66-054C-B2CF-8DC8704F8061}">
      <dsp:nvSpPr>
        <dsp:cNvPr id="0" name=""/>
        <dsp:cNvSpPr/>
      </dsp:nvSpPr>
      <dsp:spPr>
        <a:xfrm>
          <a:off x="3256625" y="2365323"/>
          <a:ext cx="2628840" cy="245075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latin typeface="Arial" charset="0"/>
              <a:ea typeface="MS PGothic" charset="0"/>
              <a:cs typeface="Arial" charset="0"/>
            </a:rPr>
            <a:t>Conditions behind program creation</a:t>
          </a:r>
        </a:p>
      </dsp:txBody>
      <dsp:txXfrm>
        <a:off x="3641610" y="2724227"/>
        <a:ext cx="1858870" cy="1732944"/>
      </dsp:txXfrm>
    </dsp:sp>
    <dsp:sp modelId="{7AFA3630-9718-2B46-8FAC-4CC18666BE06}">
      <dsp:nvSpPr>
        <dsp:cNvPr id="0" name=""/>
        <dsp:cNvSpPr/>
      </dsp:nvSpPr>
      <dsp:spPr>
        <a:xfrm rot="10794941">
          <a:off x="1641022" y="3267319"/>
          <a:ext cx="1526747"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A67441-1209-BE4E-9F39-A6A7E0750F1B}">
      <dsp:nvSpPr>
        <dsp:cNvPr id="0" name=""/>
        <dsp:cNvSpPr/>
      </dsp:nvSpPr>
      <dsp:spPr>
        <a:xfrm>
          <a:off x="564719" y="2696181"/>
          <a:ext cx="2152608" cy="1797658"/>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2. Perceived needs related to entrepreneurship</a:t>
          </a:r>
          <a:endParaRPr lang="en-US" sz="2000" kern="1200" dirty="0"/>
        </a:p>
      </dsp:txBody>
      <dsp:txXfrm>
        <a:off x="617371" y="2748833"/>
        <a:ext cx="2047304" cy="1692354"/>
      </dsp:txXfrm>
    </dsp:sp>
    <dsp:sp modelId="{E809914F-1639-BC49-983C-A3CC44DF7927}">
      <dsp:nvSpPr>
        <dsp:cNvPr id="0" name=""/>
        <dsp:cNvSpPr/>
      </dsp:nvSpPr>
      <dsp:spPr>
        <a:xfrm rot="13846329">
          <a:off x="2537380" y="1661677"/>
          <a:ext cx="145087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E8F21B1-414E-CE4A-A14A-D52C56E1C776}">
      <dsp:nvSpPr>
        <dsp:cNvPr id="0" name=""/>
        <dsp:cNvSpPr/>
      </dsp:nvSpPr>
      <dsp:spPr>
        <a:xfrm>
          <a:off x="1945423" y="878372"/>
          <a:ext cx="1717248" cy="1095841"/>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3. Leader with vision</a:t>
          </a:r>
        </a:p>
      </dsp:txBody>
      <dsp:txXfrm>
        <a:off x="1977519" y="910468"/>
        <a:ext cx="1653056" cy="1031649"/>
      </dsp:txXfrm>
    </dsp:sp>
    <dsp:sp modelId="{B30DE701-8C8A-C643-92F3-7779319606E2}">
      <dsp:nvSpPr>
        <dsp:cNvPr id="0" name=""/>
        <dsp:cNvSpPr/>
      </dsp:nvSpPr>
      <dsp:spPr>
        <a:xfrm rot="18599543">
          <a:off x="5167114" y="1652007"/>
          <a:ext cx="151259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A4C9A9-6F44-5741-A2F8-1291C5679C91}">
      <dsp:nvSpPr>
        <dsp:cNvPr id="0" name=""/>
        <dsp:cNvSpPr/>
      </dsp:nvSpPr>
      <dsp:spPr>
        <a:xfrm>
          <a:off x="5458030" y="858023"/>
          <a:ext cx="1902892" cy="108225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4. Critical</a:t>
          </a:r>
        </a:p>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“do-</a:t>
          </a:r>
          <a:r>
            <a:rPr lang="en-US" sz="2000" kern="1200" dirty="0" err="1" smtClean="0">
              <a:latin typeface="Arial" charset="0"/>
              <a:ea typeface="MS PGothic" charset="0"/>
              <a:cs typeface="Arial" charset="0"/>
            </a:rPr>
            <a:t>ers</a:t>
          </a:r>
          <a:r>
            <a:rPr lang="en-US" sz="2000" kern="1200" dirty="0" smtClean="0">
              <a:latin typeface="Arial" charset="0"/>
              <a:ea typeface="MS PGothic" charset="0"/>
              <a:cs typeface="Arial" charset="0"/>
            </a:rPr>
            <a:t>”</a:t>
          </a:r>
          <a:endParaRPr lang="en-US" sz="2000" kern="1200" dirty="0">
            <a:latin typeface="Arial" charset="0"/>
            <a:ea typeface="MS PGothic" charset="0"/>
            <a:cs typeface="Arial" charset="0"/>
          </a:endParaRPr>
        </a:p>
      </dsp:txBody>
      <dsp:txXfrm>
        <a:off x="5489728" y="889721"/>
        <a:ext cx="1839496" cy="1018860"/>
      </dsp:txXfrm>
    </dsp:sp>
    <dsp:sp modelId="{DF6FE8C8-6F81-4457-BF4C-EADC81B69F63}">
      <dsp:nvSpPr>
        <dsp:cNvPr id="0" name=""/>
        <dsp:cNvSpPr/>
      </dsp:nvSpPr>
      <dsp:spPr>
        <a:xfrm rot="5417938">
          <a:off x="3995219" y="5121517"/>
          <a:ext cx="1132269"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595E71C-C87B-4E60-9717-577B1DEDB048}">
      <dsp:nvSpPr>
        <dsp:cNvPr id="0" name=""/>
        <dsp:cNvSpPr/>
      </dsp:nvSpPr>
      <dsp:spPr>
        <a:xfrm>
          <a:off x="3646099" y="5586983"/>
          <a:ext cx="1824602" cy="854459"/>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1. Imparting business skills</a:t>
          </a:r>
          <a:endParaRPr lang="en-US" sz="2000" kern="1200" dirty="0">
            <a:latin typeface="Arial" charset="0"/>
            <a:ea typeface="MS PGothic" charset="0"/>
            <a:cs typeface="Arial" charset="0"/>
          </a:endParaRPr>
        </a:p>
      </dsp:txBody>
      <dsp:txXfrm>
        <a:off x="3671125" y="5612009"/>
        <a:ext cx="1774550" cy="804407"/>
      </dsp:txXfrm>
    </dsp:sp>
    <dsp:sp modelId="{87CCA24B-E958-483D-A15F-5C2879F048DA}">
      <dsp:nvSpPr>
        <dsp:cNvPr id="0" name=""/>
        <dsp:cNvSpPr/>
      </dsp:nvSpPr>
      <dsp:spPr>
        <a:xfrm rot="13419">
          <a:off x="5977178" y="3272695"/>
          <a:ext cx="1576096"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FF53FC-C763-4A25-A8D1-A6879DBB0F4A}">
      <dsp:nvSpPr>
        <dsp:cNvPr id="0" name=""/>
        <dsp:cNvSpPr/>
      </dsp:nvSpPr>
      <dsp:spPr>
        <a:xfrm>
          <a:off x="6685968" y="2976791"/>
          <a:ext cx="1734600" cy="125109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5. Catalytic funding</a:t>
          </a:r>
          <a:endParaRPr lang="en-US" sz="2000" kern="1200" dirty="0">
            <a:latin typeface="Arial" charset="0"/>
            <a:ea typeface="MS PGothic" charset="0"/>
            <a:cs typeface="Arial" charset="0"/>
          </a:endParaRPr>
        </a:p>
      </dsp:txBody>
      <dsp:txXfrm>
        <a:off x="6722611" y="3013434"/>
        <a:ext cx="1661314" cy="1177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9C22-7F66-054C-B2CF-8DC8704F8061}">
      <dsp:nvSpPr>
        <dsp:cNvPr id="0" name=""/>
        <dsp:cNvSpPr/>
      </dsp:nvSpPr>
      <dsp:spPr>
        <a:xfrm>
          <a:off x="3256625" y="2365323"/>
          <a:ext cx="2628840" cy="245075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latin typeface="Arial" charset="0"/>
              <a:ea typeface="MS PGothic" charset="0"/>
              <a:cs typeface="Arial" charset="0"/>
            </a:rPr>
            <a:t>Conditions behind program creation</a:t>
          </a:r>
        </a:p>
      </dsp:txBody>
      <dsp:txXfrm>
        <a:off x="3641610" y="2724227"/>
        <a:ext cx="1858870" cy="1732944"/>
      </dsp:txXfrm>
    </dsp:sp>
    <dsp:sp modelId="{7AFA3630-9718-2B46-8FAC-4CC18666BE06}">
      <dsp:nvSpPr>
        <dsp:cNvPr id="0" name=""/>
        <dsp:cNvSpPr/>
      </dsp:nvSpPr>
      <dsp:spPr>
        <a:xfrm rot="10794941">
          <a:off x="1641022" y="3267319"/>
          <a:ext cx="1526747"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A67441-1209-BE4E-9F39-A6A7E0750F1B}">
      <dsp:nvSpPr>
        <dsp:cNvPr id="0" name=""/>
        <dsp:cNvSpPr/>
      </dsp:nvSpPr>
      <dsp:spPr>
        <a:xfrm>
          <a:off x="564719" y="2696181"/>
          <a:ext cx="2152608" cy="1797658"/>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2. Perceived needs related to entrepreneurship</a:t>
          </a:r>
          <a:endParaRPr lang="en-US" sz="2000" kern="1200" dirty="0"/>
        </a:p>
      </dsp:txBody>
      <dsp:txXfrm>
        <a:off x="617371" y="2748833"/>
        <a:ext cx="2047304" cy="1692354"/>
      </dsp:txXfrm>
    </dsp:sp>
    <dsp:sp modelId="{E809914F-1639-BC49-983C-A3CC44DF7927}">
      <dsp:nvSpPr>
        <dsp:cNvPr id="0" name=""/>
        <dsp:cNvSpPr/>
      </dsp:nvSpPr>
      <dsp:spPr>
        <a:xfrm rot="13846329">
          <a:off x="2537380" y="1661677"/>
          <a:ext cx="145087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E8F21B1-414E-CE4A-A14A-D52C56E1C776}">
      <dsp:nvSpPr>
        <dsp:cNvPr id="0" name=""/>
        <dsp:cNvSpPr/>
      </dsp:nvSpPr>
      <dsp:spPr>
        <a:xfrm>
          <a:off x="1945423" y="878372"/>
          <a:ext cx="1717248" cy="1095841"/>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3. Leader with vision</a:t>
          </a:r>
        </a:p>
      </dsp:txBody>
      <dsp:txXfrm>
        <a:off x="1977519" y="910468"/>
        <a:ext cx="1653056" cy="1031649"/>
      </dsp:txXfrm>
    </dsp:sp>
    <dsp:sp modelId="{B30DE701-8C8A-C643-92F3-7779319606E2}">
      <dsp:nvSpPr>
        <dsp:cNvPr id="0" name=""/>
        <dsp:cNvSpPr/>
      </dsp:nvSpPr>
      <dsp:spPr>
        <a:xfrm rot="18599543">
          <a:off x="5167114" y="1652007"/>
          <a:ext cx="1512598"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A4C9A9-6F44-5741-A2F8-1291C5679C91}">
      <dsp:nvSpPr>
        <dsp:cNvPr id="0" name=""/>
        <dsp:cNvSpPr/>
      </dsp:nvSpPr>
      <dsp:spPr>
        <a:xfrm>
          <a:off x="5458030" y="858023"/>
          <a:ext cx="1902892" cy="108225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4. Critical</a:t>
          </a:r>
        </a:p>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“do-</a:t>
          </a:r>
          <a:r>
            <a:rPr lang="en-US" sz="2000" kern="1200" dirty="0" err="1" smtClean="0">
              <a:latin typeface="Arial" charset="0"/>
              <a:ea typeface="MS PGothic" charset="0"/>
              <a:cs typeface="Arial" charset="0"/>
            </a:rPr>
            <a:t>ers</a:t>
          </a:r>
          <a:r>
            <a:rPr lang="en-US" sz="2000" kern="1200" dirty="0" smtClean="0">
              <a:latin typeface="Arial" charset="0"/>
              <a:ea typeface="MS PGothic" charset="0"/>
              <a:cs typeface="Arial" charset="0"/>
            </a:rPr>
            <a:t>”</a:t>
          </a:r>
          <a:endParaRPr lang="en-US" sz="2000" kern="1200" dirty="0">
            <a:latin typeface="Arial" charset="0"/>
            <a:ea typeface="MS PGothic" charset="0"/>
            <a:cs typeface="Arial" charset="0"/>
          </a:endParaRPr>
        </a:p>
      </dsp:txBody>
      <dsp:txXfrm>
        <a:off x="5489728" y="889721"/>
        <a:ext cx="1839496" cy="1018860"/>
      </dsp:txXfrm>
    </dsp:sp>
    <dsp:sp modelId="{DF6FE8C8-6F81-4457-BF4C-EADC81B69F63}">
      <dsp:nvSpPr>
        <dsp:cNvPr id="0" name=""/>
        <dsp:cNvSpPr/>
      </dsp:nvSpPr>
      <dsp:spPr>
        <a:xfrm rot="5417938">
          <a:off x="3995219" y="5121517"/>
          <a:ext cx="1132269" cy="653136"/>
        </a:xfrm>
        <a:prstGeom prst="leftArrow">
          <a:avLst>
            <a:gd name="adj1" fmla="val 60000"/>
            <a:gd name="adj2" fmla="val 50000"/>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595E71C-C87B-4E60-9717-577B1DEDB048}">
      <dsp:nvSpPr>
        <dsp:cNvPr id="0" name=""/>
        <dsp:cNvSpPr/>
      </dsp:nvSpPr>
      <dsp:spPr>
        <a:xfrm>
          <a:off x="3646099" y="5526024"/>
          <a:ext cx="1824602" cy="976378"/>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1. Imparting business skills</a:t>
          </a:r>
          <a:endParaRPr lang="en-US" sz="2000" kern="1200" dirty="0">
            <a:latin typeface="Arial" charset="0"/>
            <a:ea typeface="MS PGothic" charset="0"/>
            <a:cs typeface="Arial" charset="0"/>
          </a:endParaRPr>
        </a:p>
      </dsp:txBody>
      <dsp:txXfrm>
        <a:off x="3674696" y="5554621"/>
        <a:ext cx="1767408" cy="919184"/>
      </dsp:txXfrm>
    </dsp:sp>
    <dsp:sp modelId="{87CCA24B-E958-483D-A15F-5C2879F048DA}">
      <dsp:nvSpPr>
        <dsp:cNvPr id="0" name=""/>
        <dsp:cNvSpPr/>
      </dsp:nvSpPr>
      <dsp:spPr>
        <a:xfrm rot="13419">
          <a:off x="5977178" y="3272695"/>
          <a:ext cx="1576096" cy="65313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FF53FC-C763-4A25-A8D1-A6879DBB0F4A}">
      <dsp:nvSpPr>
        <dsp:cNvPr id="0" name=""/>
        <dsp:cNvSpPr/>
      </dsp:nvSpPr>
      <dsp:spPr>
        <a:xfrm>
          <a:off x="6685968" y="2976791"/>
          <a:ext cx="1734600" cy="125109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5. Catalytic funding</a:t>
          </a:r>
          <a:endParaRPr lang="en-US" sz="2000" kern="1200" dirty="0">
            <a:latin typeface="Arial" charset="0"/>
            <a:ea typeface="MS PGothic" charset="0"/>
            <a:cs typeface="Arial" charset="0"/>
          </a:endParaRPr>
        </a:p>
      </dsp:txBody>
      <dsp:txXfrm>
        <a:off x="6722611" y="3013434"/>
        <a:ext cx="1661314" cy="117781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232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r>
              <a:rPr lang="en-US"/>
              <a:t>National Center for Engineering Pathways to </a:t>
            </a:r>
            <a:r>
              <a:rPr lang="en-US" smtClean="0"/>
              <a:t>Innovation (Epicenter)</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DAF3F06C-8A8A-42EA-BDF2-D7CF8349B044}" type="slidenum">
              <a:rPr lang="en-US" altLang="en-US"/>
              <a:pPr>
                <a:defRPr/>
              </a:pPr>
              <a:t>‹#›</a:t>
            </a:fld>
            <a:endParaRPr lang="en-US" altLang="en-US"/>
          </a:p>
        </p:txBody>
      </p:sp>
    </p:spTree>
    <p:extLst>
      <p:ext uri="{BB962C8B-B14F-4D97-AF65-F5344CB8AC3E}">
        <p14:creationId xmlns:p14="http://schemas.microsoft.com/office/powerpoint/2010/main" val="1206643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55CC376F-AC13-4CBF-AA5D-E9C88032B9E3}" type="datetimeFigureOut">
              <a:rPr lang="en-US" altLang="en-US"/>
              <a:pPr>
                <a:defRPr/>
              </a:pPr>
              <a:t>3/22/2014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4CB06B8E-7252-4F56-857A-948A1D7AECA2}" type="slidenum">
              <a:rPr lang="en-US" altLang="en-US"/>
              <a:pPr>
                <a:defRPr/>
              </a:pPr>
              <a:t>‹#›</a:t>
            </a:fld>
            <a:endParaRPr lang="en-US" altLang="en-US"/>
          </a:p>
        </p:txBody>
      </p:sp>
    </p:spTree>
    <p:extLst>
      <p:ext uri="{BB962C8B-B14F-4D97-AF65-F5344CB8AC3E}">
        <p14:creationId xmlns:p14="http://schemas.microsoft.com/office/powerpoint/2010/main" val="19341200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b="1" dirty="0" smtClean="0">
                <a:ea typeface="ＭＳ Ｐゴシック" pitchFamily="34" charset="-128"/>
              </a:rPr>
              <a:t>SHERI: You’ll be opening the show, so to speak. Some suggested points:</a:t>
            </a:r>
          </a:p>
          <a:p>
            <a:pPr marL="0" marR="0" indent="0" algn="l" defTabSz="457200" rtl="0" eaLnBrk="1" fontAlgn="base" latinLnBrk="0" hangingPunct="1">
              <a:lnSpc>
                <a:spcPct val="100000"/>
              </a:lnSpc>
              <a:spcBef>
                <a:spcPct val="0"/>
              </a:spcBef>
              <a:spcAft>
                <a:spcPct val="0"/>
              </a:spcAft>
              <a:buClrTx/>
              <a:buSzTx/>
              <a:buFontTx/>
              <a:buNone/>
              <a:tabLst/>
              <a:defRPr/>
            </a:pPr>
            <a:endParaRPr lang="en-US" alt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altLang="en-US" dirty="0" smtClean="0">
                <a:ea typeface="ＭＳ Ｐゴシック" pitchFamily="34" charset="-128"/>
              </a:rPr>
              <a:t>Welcome to Founding</a:t>
            </a:r>
            <a:r>
              <a:rPr lang="en-US" altLang="en-US" baseline="0" dirty="0" smtClean="0">
                <a:ea typeface="ＭＳ Ｐゴシック" pitchFamily="34" charset="-128"/>
              </a:rPr>
              <a:t> Stories of Engineering Entrepreneurship Programs</a:t>
            </a:r>
            <a:r>
              <a:rPr lang="en-US" altLang="en-US" dirty="0" smtClean="0">
                <a:ea typeface="ＭＳ Ｐゴシック" pitchFamily="34" charset="-128"/>
              </a:rPr>
              <a:t>! [Introduce everyone, Epicenter, Designing Education Lab] This afternoon, we’ll</a:t>
            </a:r>
            <a:r>
              <a:rPr lang="en-US" altLang="en-US" baseline="0" dirty="0" smtClean="0">
                <a:ea typeface="ＭＳ Ｐゴシック" pitchFamily="34" charset="-128"/>
              </a:rPr>
              <a:t> be diving into key findings from our research question- What are current models of educating engineers for entrepreneurship/entrepreneurial thinking? In the second half of today’s session, we’ll be talking to and taking questions for program directors and developers from three different universities about their engineering entrepreneurship program stories. [Introduce panelists? Or wait until later?]</a:t>
            </a:r>
          </a:p>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B020254-5493-462B-97D6-71681599473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Focus is on interview data</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8CF20F2-3F9E-45ED-8D80-FD431EA6D9C0}"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US" altLang="en-US" dirty="0" smtClean="0"/>
              <a:t>Reiterate that</a:t>
            </a:r>
            <a:r>
              <a:rPr lang="en-US" altLang="en-US" baseline="0" dirty="0" smtClean="0"/>
              <a:t> we’re looking at the interview sample. Programs are always changing, panel will talk about that, for this part of the data, we’re focusing</a:t>
            </a:r>
          </a:p>
          <a:p>
            <a:pPr eaLnBrk="1" hangingPunct="1">
              <a:lnSpc>
                <a:spcPct val="120000"/>
              </a:lnSpc>
              <a:buFont typeface="Arial" pitchFamily="34" charset="0"/>
              <a:buNone/>
            </a:pPr>
            <a:r>
              <a:rPr lang="en-US" altLang="en-US" sz="1200" dirty="0" smtClean="0">
                <a:latin typeface="Arial" pitchFamily="34" charset="0"/>
                <a:cs typeface="Arial" pitchFamily="34" charset="0"/>
              </a:rPr>
              <a:t>1. </a:t>
            </a:r>
            <a:r>
              <a:rPr lang="en-US" altLang="en-US" sz="1200" b="1" u="sng" dirty="0" smtClean="0">
                <a:latin typeface="Arial" pitchFamily="34" charset="0"/>
                <a:cs typeface="Arial" pitchFamily="34" charset="0"/>
              </a:rPr>
              <a:t>Programs housed outside of engineering schools/colleges</a:t>
            </a:r>
            <a:r>
              <a:rPr lang="en-US" altLang="en-US" sz="1200" b="1" dirty="0" smtClean="0">
                <a:latin typeface="Arial" pitchFamily="34" charset="0"/>
                <a:cs typeface="Arial" pitchFamily="34" charset="0"/>
              </a:rPr>
              <a:t> </a:t>
            </a:r>
            <a:r>
              <a:rPr lang="en-US" altLang="en-US" sz="1200" dirty="0" smtClean="0">
                <a:latin typeface="Arial" pitchFamily="34" charset="0"/>
                <a:cs typeface="Arial" pitchFamily="34" charset="0"/>
              </a:rPr>
              <a:t>(e.g., in schools of business) but are available to engineers (n=1)</a:t>
            </a:r>
          </a:p>
          <a:p>
            <a:pPr eaLnBrk="1" hangingPunct="1">
              <a:lnSpc>
                <a:spcPct val="120000"/>
              </a:lnSpc>
              <a:buFont typeface="Arial" pitchFamily="34" charset="0"/>
              <a:buNone/>
            </a:pPr>
            <a:r>
              <a:rPr lang="en-US" altLang="en-US" sz="1200" dirty="0" smtClean="0">
                <a:latin typeface="Arial" pitchFamily="34" charset="0"/>
                <a:cs typeface="Arial" pitchFamily="34" charset="0"/>
              </a:rPr>
              <a:t>2. </a:t>
            </a:r>
            <a:r>
              <a:rPr lang="en-US" altLang="en-US" sz="1200" b="1" u="sng" dirty="0" smtClean="0">
                <a:latin typeface="Arial" pitchFamily="34" charset="0"/>
                <a:cs typeface="Arial" pitchFamily="34" charset="0"/>
              </a:rPr>
              <a:t>Cross-disciplinary programs</a:t>
            </a:r>
            <a:r>
              <a:rPr lang="en-US" altLang="en-US" sz="1200" b="1" dirty="0" smtClean="0">
                <a:latin typeface="Arial" pitchFamily="34" charset="0"/>
                <a:cs typeface="Arial" pitchFamily="34" charset="0"/>
              </a:rPr>
              <a:t> </a:t>
            </a:r>
            <a:r>
              <a:rPr lang="en-US" altLang="en-US" sz="1200" dirty="0" smtClean="0">
                <a:latin typeface="Arial" pitchFamily="34" charset="0"/>
                <a:cs typeface="Arial" pitchFamily="34" charset="0"/>
              </a:rPr>
              <a:t>that include engineering as an administrative unit (n=1)</a:t>
            </a:r>
          </a:p>
          <a:p>
            <a:pPr eaLnBrk="1" hangingPunct="1">
              <a:lnSpc>
                <a:spcPct val="120000"/>
              </a:lnSpc>
              <a:buFont typeface="Arial" pitchFamily="34" charset="0"/>
              <a:buNone/>
            </a:pPr>
            <a:r>
              <a:rPr lang="en-US" altLang="en-US" sz="1200" dirty="0" smtClean="0">
                <a:latin typeface="Arial" pitchFamily="34" charset="0"/>
                <a:cs typeface="Arial" pitchFamily="34" charset="0"/>
              </a:rPr>
              <a:t>3. </a:t>
            </a:r>
            <a:r>
              <a:rPr lang="en-US" altLang="en-US" sz="1200" b="1" u="sng" dirty="0" smtClean="0">
                <a:latin typeface="Arial" pitchFamily="34" charset="0"/>
                <a:cs typeface="Arial" pitchFamily="34" charset="0"/>
              </a:rPr>
              <a:t>Programs housed within engineering schools/colleges</a:t>
            </a:r>
            <a:r>
              <a:rPr lang="en-US" altLang="en-US" sz="1200" b="1" dirty="0" smtClean="0">
                <a:latin typeface="Arial" pitchFamily="34" charset="0"/>
                <a:cs typeface="Arial" pitchFamily="34" charset="0"/>
              </a:rPr>
              <a:t> </a:t>
            </a:r>
            <a:r>
              <a:rPr lang="en-US" altLang="en-US" sz="1200" dirty="0" smtClean="0">
                <a:latin typeface="Arial" pitchFamily="34" charset="0"/>
                <a:cs typeface="Arial" pitchFamily="34" charset="0"/>
              </a:rPr>
              <a:t>(n=10)</a:t>
            </a:r>
          </a:p>
          <a:p>
            <a:pPr marL="171450" indent="-171450" eaLnBrk="1" hangingPunct="1">
              <a:spcBef>
                <a:spcPct val="0"/>
              </a:spcBef>
              <a:buFont typeface="Arial" charset="0"/>
              <a:buChar char="•"/>
            </a:pPr>
            <a:r>
              <a:rPr lang="en-US" altLang="en-US" baseline="0" dirty="0" smtClean="0"/>
              <a:t> on schools </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FF0000"/>
                </a:solidFill>
              </a:rPr>
              <a:t>Carolyn: per </a:t>
            </a:r>
            <a:r>
              <a:rPr lang="en-US" altLang="en-US" b="1" dirty="0" err="1" smtClean="0">
                <a:solidFill>
                  <a:srgbClr val="FF0000"/>
                </a:solidFill>
              </a:rPr>
              <a:t>angela’s</a:t>
            </a:r>
            <a:r>
              <a:rPr lang="en-US" altLang="en-US" b="1" dirty="0" smtClean="0">
                <a:solidFill>
                  <a:srgbClr val="FF0000"/>
                </a:solidFill>
              </a:rPr>
              <a:t> feedback, we can cut back on all of the grounded theory description below, and perhaps comment</a:t>
            </a:r>
            <a:r>
              <a:rPr lang="en-US" altLang="en-US" b="1" baseline="0" dirty="0" smtClean="0">
                <a:solidFill>
                  <a:srgbClr val="FF0000"/>
                </a:solidFill>
              </a:rPr>
              <a:t> only on how we organized the data (into these 4 domains), each analyst coded one domain, and we conducted inter-rater agreement tests to make sure that there was consensus about the codes. For the purpose of the </a:t>
            </a:r>
            <a:r>
              <a:rPr lang="en-US" altLang="en-US" b="1" baseline="0" dirty="0" err="1" smtClean="0">
                <a:solidFill>
                  <a:srgbClr val="FF0000"/>
                </a:solidFill>
              </a:rPr>
              <a:t>preso</a:t>
            </a:r>
            <a:r>
              <a:rPr lang="en-US" altLang="en-US" b="1" baseline="0" dirty="0" smtClean="0">
                <a:solidFill>
                  <a:srgbClr val="FF0000"/>
                </a:solidFill>
              </a:rPr>
              <a:t> today, we are focused on the circle in red…. Or something like this</a:t>
            </a:r>
            <a:endParaRPr lang="en-US" altLang="en-US" b="1" dirty="0" smtClean="0">
              <a:solidFill>
                <a:srgbClr val="FF0000"/>
              </a:solidFill>
            </a:endParaRPr>
          </a:p>
          <a:p>
            <a:pPr eaLnBrk="1" hangingPunct="1">
              <a:spcBef>
                <a:spcPct val="0"/>
              </a:spcBef>
            </a:pPr>
            <a:endParaRPr lang="en-US" altLang="en-US" dirty="0" smtClean="0"/>
          </a:p>
          <a:p>
            <a:pPr eaLnBrk="1" hangingPunct="1">
              <a:spcBef>
                <a:spcPct val="0"/>
              </a:spcBef>
            </a:pPr>
            <a:r>
              <a:rPr lang="en-US" altLang="en-US" dirty="0" smtClean="0"/>
              <a:t>To analyze these data, we experimented with a highly collaborative and interactive coding process. Interview transcripts were first coded according to the major interview questions. Each of us then took on a set of these “block-coded” data and examined these “blocks” more deeply. These blocked sets roughly correspond to: (1) program histories, (2) program frameworks, (3) program pedagogies, and (4) program contexts. We looked for ideas and patterns within our blocked sets, and then across our blocked sets (a process that is still underway). </a:t>
            </a:r>
          </a:p>
          <a:p>
            <a:pPr eaLnBrk="1" hangingPunct="1">
              <a:spcBef>
                <a:spcPct val="0"/>
              </a:spcBef>
            </a:pPr>
            <a:endParaRPr lang="en-US" altLang="en-US" dirty="0" smtClean="0"/>
          </a:p>
          <a:p>
            <a:pPr eaLnBrk="1" hangingPunct="1">
              <a:spcBef>
                <a:spcPct val="0"/>
              </a:spcBef>
            </a:pPr>
            <a:r>
              <a:rPr lang="en-US" altLang="en-US" dirty="0" smtClean="0"/>
              <a:t>Given that each of us took on a particular “block” of data, rather than open-coding entire transcripts, this method does not follow a traditional grounded-theory approach. Grounded theory is the process of developing theory from deep, inductive, and very open-ended qualitative analysis; we are not necessarily aiming to generate theory, and we are not quite so open-ended, given that we have already blocked our data into content categories. However, our methods incorporate many of the same techniques: counting and clustering within and across our sets of data, comparing and contrasting examples to check our inferences, developing hypotheses and checking these hypotheses throughout. We also built in several checks against becoming too narrow and losing sight of the overall nature of the 12 programs: inter-rater agreement tests, examining other codes in the dataset that did not fall into our “block”, and reading full transcripts to make sure we did not miss data and to check our team members’ inferences.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89149B-D8F4-48BE-AEC8-9BC3F75395B2}"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solidFill>
                  <a:prstClr val="black"/>
                </a:solidFill>
              </a:rPr>
              <a:pPr eaLnBrk="1" hangingPunct="1">
                <a:spcBef>
                  <a:spcPct val="0"/>
                </a:spcBef>
              </a:pPr>
              <a:t>2</a:t>
            </a:fld>
            <a:endParaRPr lang="en-US" alt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Not all universities have business</a:t>
            </a:r>
            <a:r>
              <a:rPr lang="en-US" altLang="en-US" baseline="0" dirty="0" smtClean="0">
                <a:ea typeface="ＭＳ Ｐゴシック" pitchFamily="34" charset="-128"/>
              </a:rPr>
              <a:t> schools; not all business classes are available to engineering students.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itchFamily="34" charset="-128"/>
              </a:rPr>
              <a:t>sometimes do-</a:t>
            </a:r>
            <a:r>
              <a:rPr lang="en-US" altLang="en-US" baseline="0" dirty="0" err="1" smtClean="0">
                <a:ea typeface="ＭＳ Ｐゴシック" pitchFamily="34" charset="-128"/>
              </a:rPr>
              <a:t>ers</a:t>
            </a:r>
            <a:r>
              <a:rPr lang="en-US" altLang="en-US" baseline="0" dirty="0" smtClean="0">
                <a:ea typeface="ＭＳ Ｐゴシック" pitchFamily="34" charset="-128"/>
              </a:rPr>
              <a:t> are brought in from industry</a:t>
            </a:r>
            <a:endParaRPr lang="en-US" altLang="en-US" dirty="0"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solidFill>
                  <a:prstClr val="black"/>
                </a:solidFill>
              </a:rPr>
              <a:pPr eaLnBrk="1" hangingPunct="1">
                <a:spcBef>
                  <a:spcPct val="0"/>
                </a:spcBef>
              </a:pPr>
              <a:t>3</a:t>
            </a:fld>
            <a:endParaRPr lang="en-US" alt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Transition</a:t>
            </a:r>
            <a:r>
              <a:rPr lang="en-US" sz="1200" kern="1200" baseline="0" dirty="0" smtClean="0">
                <a:solidFill>
                  <a:schemeClr val="tx1"/>
                </a:solidFill>
                <a:effectLst/>
                <a:latin typeface="+mn-lt"/>
                <a:ea typeface="ＭＳ Ｐゴシック" charset="-128"/>
                <a:cs typeface="ＭＳ Ｐゴシック" charset="-128"/>
              </a:rPr>
              <a:t> from starting the program to growing the program. </a:t>
            </a:r>
            <a:r>
              <a:rPr lang="en-US" sz="1200" kern="1200" dirty="0" smtClean="0">
                <a:solidFill>
                  <a:schemeClr val="tx1"/>
                </a:solidFill>
                <a:effectLst/>
                <a:latin typeface="+mn-lt"/>
                <a:ea typeface="ＭＳ Ｐゴシック" charset="-128"/>
                <a:cs typeface="ＭＳ Ｐゴシック" charset="-128"/>
              </a:rPr>
              <a:t>Students’ interest manifested in several ways, including actively seeking out courses that sharpen non-engineering skills and actively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spreading the word about the program to other students.</a:t>
            </a: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Another program</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Program growth can face challenges, such as the </a:t>
            </a:r>
            <a:r>
              <a:rPr lang="en-US" b="1" dirty="0" smtClean="0"/>
              <a:t>approval process for new curricula</a:t>
            </a:r>
            <a:r>
              <a:rPr lang="en-US" b="0" dirty="0" smtClean="0"/>
              <a:t>,</a:t>
            </a:r>
            <a:r>
              <a:rPr lang="en-US" dirty="0" smtClean="0"/>
              <a:t> </a:t>
            </a:r>
            <a:r>
              <a:rPr lang="en-US" b="1" dirty="0" smtClean="0"/>
              <a:t>limited availability of faculty</a:t>
            </a:r>
            <a:r>
              <a:rPr lang="en-US" b="0" dirty="0" smtClean="0"/>
              <a:t>,</a:t>
            </a:r>
            <a:r>
              <a:rPr lang="en-US" b="0" baseline="0" dirty="0" smtClean="0"/>
              <a:t> and how to teach classes?</a:t>
            </a:r>
            <a:r>
              <a:rPr lang="en-US" dirty="0" smtClean="0"/>
              <a:t> </a:t>
            </a: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Big summary – business</a:t>
            </a:r>
            <a:r>
              <a:rPr lang="en-US" altLang="en-US" baseline="0" dirty="0" smtClean="0">
                <a:ea typeface="ＭＳ Ｐゴシック" pitchFamily="34" charset="-128"/>
              </a:rPr>
              <a:t> school + student demand, industry is important- people, projects, students are big part in growing program. There are solutions for ongoing growing pains. Leverage reality. Not all 5 conditions are needed to start a program. </a:t>
            </a: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pPr>
                <a:defRPr/>
              </a:pPr>
              <a:t>40</a:t>
            </a:fld>
            <a:endParaRPr lang="en-US" altLang="en-US"/>
          </a:p>
        </p:txBody>
      </p:sp>
    </p:spTree>
    <p:extLst>
      <p:ext uri="{BB962C8B-B14F-4D97-AF65-F5344CB8AC3E}">
        <p14:creationId xmlns:p14="http://schemas.microsoft.com/office/powerpoint/2010/main" val="3020970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Big summary – business</a:t>
            </a:r>
            <a:r>
              <a:rPr lang="en-US" altLang="en-US" baseline="0" dirty="0" smtClean="0">
                <a:ea typeface="ＭＳ Ｐゴシック" pitchFamily="34" charset="-128"/>
              </a:rPr>
              <a:t> school + student demand, industry is important- people, projects, students are big part in growing program. There are solutions for ongoing growing pains. Leverage reality. Not all 5 conditions are needed to start a program. </a:t>
            </a: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pPr>
                <a:defRPr/>
              </a:pPr>
              <a:t>41</a:t>
            </a:fld>
            <a:endParaRPr lang="en-US" altLang="en-US"/>
          </a:p>
        </p:txBody>
      </p:sp>
    </p:spTree>
    <p:extLst>
      <p:ext uri="{BB962C8B-B14F-4D97-AF65-F5344CB8AC3E}">
        <p14:creationId xmlns:p14="http://schemas.microsoft.com/office/powerpoint/2010/main" val="3020970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43</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pPr>
                <a:defRPr/>
              </a:pPr>
              <a:t>44</a:t>
            </a:fld>
            <a:endParaRPr lang="en-US" altLang="en-US"/>
          </a:p>
        </p:txBody>
      </p:sp>
    </p:spTree>
    <p:extLst>
      <p:ext uri="{BB962C8B-B14F-4D97-AF65-F5344CB8AC3E}">
        <p14:creationId xmlns:p14="http://schemas.microsoft.com/office/powerpoint/2010/main" val="372490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Epicenter Research is about understanding the larger entrepreneurial/engineering educational eco-systems in which Epicenter is working. Because Epicenter is not the "only game in town" we are focused on identifying how a variety of approaches (curricular, extra-curricular) work to help undergraduate engineering students learn entrepreneurial skills, abilities and attitudes, and develop entrepreneurial interests. Our research questions were informed by a “deep dive” into the existing literature in 2012 to what was known about these educational experiences, and to help us identify knowledge gaps. </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Creating a larger research community--An equally strong Epicenter Research element goal is to support the engineering education research community by strengthening the network of researchers; this is a network that will outlast Epicenter. </a:t>
            </a:r>
          </a:p>
          <a:p>
            <a:pPr eaLnBrk="1" hangingPunct="1">
              <a:spcBef>
                <a:spcPct val="0"/>
              </a:spcBef>
            </a:pPr>
            <a:endParaRPr lang="en-US" dirty="0">
              <a:latin typeface="Calibri" charset="0"/>
              <a:ea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MS PGothic" charset="0"/>
                <a:cs typeface="MS PGothic" charset="0"/>
              </a:defRPr>
            </a:lvl1pPr>
            <a:lvl2pPr marL="757022" indent="-291162" eaLnBrk="0" hangingPunct="0">
              <a:defRPr sz="2500">
                <a:solidFill>
                  <a:schemeClr val="tx1"/>
                </a:solidFill>
                <a:latin typeface="Calibri" charset="0"/>
                <a:ea typeface="MS PGothic" charset="0"/>
                <a:cs typeface="MS PGothic" charset="0"/>
              </a:defRPr>
            </a:lvl2pPr>
            <a:lvl3pPr marL="1164648" indent="-232929" eaLnBrk="0" hangingPunct="0">
              <a:defRPr sz="2500">
                <a:solidFill>
                  <a:schemeClr val="tx1"/>
                </a:solidFill>
                <a:latin typeface="Calibri" charset="0"/>
                <a:ea typeface="MS PGothic" charset="0"/>
                <a:cs typeface="MS PGothic" charset="0"/>
              </a:defRPr>
            </a:lvl3pPr>
            <a:lvl4pPr marL="1630508" indent="-232929" eaLnBrk="0" hangingPunct="0">
              <a:defRPr sz="2500">
                <a:solidFill>
                  <a:schemeClr val="tx1"/>
                </a:solidFill>
                <a:latin typeface="Calibri" charset="0"/>
                <a:ea typeface="MS PGothic" charset="0"/>
                <a:cs typeface="MS PGothic" charset="0"/>
              </a:defRPr>
            </a:lvl4pPr>
            <a:lvl5pPr marL="2096367" indent="-232929" eaLnBrk="0" hangingPunct="0">
              <a:defRPr sz="2500">
                <a:solidFill>
                  <a:schemeClr val="tx1"/>
                </a:solidFill>
                <a:latin typeface="Calibri" charset="0"/>
                <a:ea typeface="MS PGothic" charset="0"/>
                <a:cs typeface="MS PGothic" charset="0"/>
              </a:defRPr>
            </a:lvl5pPr>
            <a:lvl6pPr marL="2562227" indent="-232929" eaLnBrk="0" fontAlgn="base" hangingPunct="0">
              <a:spcBef>
                <a:spcPct val="0"/>
              </a:spcBef>
              <a:spcAft>
                <a:spcPct val="0"/>
              </a:spcAft>
              <a:defRPr sz="2500">
                <a:solidFill>
                  <a:schemeClr val="tx1"/>
                </a:solidFill>
                <a:latin typeface="Calibri" charset="0"/>
                <a:ea typeface="MS PGothic" charset="0"/>
                <a:cs typeface="MS PGothic" charset="0"/>
              </a:defRPr>
            </a:lvl6pPr>
            <a:lvl7pPr marL="3028086" indent="-232929" eaLnBrk="0" fontAlgn="base" hangingPunct="0">
              <a:spcBef>
                <a:spcPct val="0"/>
              </a:spcBef>
              <a:spcAft>
                <a:spcPct val="0"/>
              </a:spcAft>
              <a:defRPr sz="2500">
                <a:solidFill>
                  <a:schemeClr val="tx1"/>
                </a:solidFill>
                <a:latin typeface="Calibri" charset="0"/>
                <a:ea typeface="MS PGothic" charset="0"/>
                <a:cs typeface="MS PGothic" charset="0"/>
              </a:defRPr>
            </a:lvl7pPr>
            <a:lvl8pPr marL="3493946" indent="-232929" eaLnBrk="0" fontAlgn="base" hangingPunct="0">
              <a:spcBef>
                <a:spcPct val="0"/>
              </a:spcBef>
              <a:spcAft>
                <a:spcPct val="0"/>
              </a:spcAft>
              <a:defRPr sz="2500">
                <a:solidFill>
                  <a:schemeClr val="tx1"/>
                </a:solidFill>
                <a:latin typeface="Calibri" charset="0"/>
                <a:ea typeface="MS PGothic" charset="0"/>
                <a:cs typeface="MS PGothic" charset="0"/>
              </a:defRPr>
            </a:lvl8pPr>
            <a:lvl9pPr marL="3959804" indent="-232929" eaLnBrk="0" fontAlgn="base" hangingPunct="0">
              <a:spcBef>
                <a:spcPct val="0"/>
              </a:spcBef>
              <a:spcAft>
                <a:spcPct val="0"/>
              </a:spcAft>
              <a:defRPr sz="2500">
                <a:solidFill>
                  <a:schemeClr val="tx1"/>
                </a:solidFill>
                <a:latin typeface="Calibri" charset="0"/>
                <a:ea typeface="MS PGothic" charset="0"/>
                <a:cs typeface="MS PGothic" charset="0"/>
              </a:defRPr>
            </a:lvl9pPr>
          </a:lstStyle>
          <a:p>
            <a:pPr eaLnBrk="1" hangingPunct="1"/>
            <a:fld id="{E215E916-9C6E-A14C-98AF-B416BF9F5EEF}" type="slidenum">
              <a:rPr lang="en-US" sz="1200">
                <a:solidFill>
                  <a:prstClr val="black"/>
                </a:solidFill>
              </a:rPr>
              <a:pPr eaLnBrk="1" hangingPunct="1"/>
              <a:t>4</a:t>
            </a:fld>
            <a:endParaRPr lang="en-US" sz="1200">
              <a:solidFill>
                <a:prstClr val="black"/>
              </a:solidFill>
            </a:endParaRPr>
          </a:p>
        </p:txBody>
      </p:sp>
    </p:spTree>
    <p:extLst>
      <p:ext uri="{BB962C8B-B14F-4D97-AF65-F5344CB8AC3E}">
        <p14:creationId xmlns:p14="http://schemas.microsoft.com/office/powerpoint/2010/main" val="513012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pPr>
                <a:defRPr/>
              </a:pPr>
              <a:t>45</a:t>
            </a:fld>
            <a:endParaRPr lang="en-US" altLang="en-US"/>
          </a:p>
        </p:txBody>
      </p:sp>
    </p:spTree>
    <p:extLst>
      <p:ext uri="{BB962C8B-B14F-4D97-AF65-F5344CB8AC3E}">
        <p14:creationId xmlns:p14="http://schemas.microsoft.com/office/powerpoint/2010/main" val="3724907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46</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solidFill>
                  <a:prstClr val="black"/>
                </a:solidFill>
              </a:rPr>
              <a:pPr>
                <a:defRPr/>
              </a:pPr>
              <a:t>47</a:t>
            </a:fld>
            <a:endParaRPr lang="en-US" altLang="en-US">
              <a:solidFill>
                <a:prstClr val="black"/>
              </a:solidFill>
            </a:endParaRPr>
          </a:p>
        </p:txBody>
      </p:sp>
    </p:spTree>
    <p:extLst>
      <p:ext uri="{BB962C8B-B14F-4D97-AF65-F5344CB8AC3E}">
        <p14:creationId xmlns:p14="http://schemas.microsoft.com/office/powerpoint/2010/main" val="2167192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solidFill>
                  <a:prstClr val="black"/>
                </a:solidFill>
              </a:rPr>
              <a:pPr>
                <a:defRPr/>
              </a:pPr>
              <a:t>48</a:t>
            </a:fld>
            <a:endParaRPr lang="en-US" altLang="en-US">
              <a:solidFill>
                <a:prstClr val="black"/>
              </a:solidFill>
            </a:endParaRPr>
          </a:p>
        </p:txBody>
      </p:sp>
    </p:spTree>
    <p:extLst>
      <p:ext uri="{BB962C8B-B14F-4D97-AF65-F5344CB8AC3E}">
        <p14:creationId xmlns:p14="http://schemas.microsoft.com/office/powerpoint/2010/main" val="3424977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solidFill>
                  <a:prstClr val="black"/>
                </a:solidFill>
              </a:rPr>
              <a:pPr>
                <a:defRPr/>
              </a:pPr>
              <a:t>49</a:t>
            </a:fld>
            <a:endParaRPr lang="en-US" altLang="en-US">
              <a:solidFill>
                <a:prstClr val="black"/>
              </a:solidFill>
            </a:endParaRPr>
          </a:p>
        </p:txBody>
      </p:sp>
    </p:spTree>
    <p:extLst>
      <p:ext uri="{BB962C8B-B14F-4D97-AF65-F5344CB8AC3E}">
        <p14:creationId xmlns:p14="http://schemas.microsoft.com/office/powerpoint/2010/main" val="2923581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06B8E-7252-4F56-857A-948A1D7AECA2}" type="slidenum">
              <a:rPr lang="en-US" altLang="en-US" smtClean="0">
                <a:solidFill>
                  <a:prstClr val="black"/>
                </a:solidFill>
              </a:rPr>
              <a:pPr>
                <a:defRPr/>
              </a:pPr>
              <a:t>50</a:t>
            </a:fld>
            <a:endParaRPr lang="en-US" altLang="en-US">
              <a:solidFill>
                <a:prstClr val="black"/>
              </a:solidFill>
            </a:endParaRPr>
          </a:p>
        </p:txBody>
      </p:sp>
    </p:spTree>
    <p:extLst>
      <p:ext uri="{BB962C8B-B14F-4D97-AF65-F5344CB8AC3E}">
        <p14:creationId xmlns:p14="http://schemas.microsoft.com/office/powerpoint/2010/main" val="1249188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51</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p:txBody>
          <a:bodyPr/>
          <a:lstStyle/>
          <a:p>
            <a:pPr defTabSz="921222">
              <a:defRPr/>
            </a:pPr>
            <a:fld id="{86850A95-BC71-4CC0-85C9-280B72E50798}" type="slidenum">
              <a:rPr lang="en-US">
                <a:solidFill>
                  <a:srgbClr val="000000"/>
                </a:solidFill>
              </a:rPr>
              <a:pPr defTabSz="921222">
                <a:defRPr/>
              </a:pPr>
              <a:t>52</a:t>
            </a:fld>
            <a:endParaRPr lang="en-US" dirty="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solidFill>
                  <a:prstClr val="black"/>
                </a:solidFill>
              </a:rPr>
              <a:pPr eaLnBrk="1" hangingPunct="1">
                <a:spcBef>
                  <a:spcPct val="0"/>
                </a:spcBef>
              </a:pPr>
              <a:t>55</a:t>
            </a:fld>
            <a:endParaRPr lang="en-US" altLang="en-US"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B5EB004-E5CE-44AD-8038-FD91734F59E1}" type="slidenum">
              <a:rPr lang="en-US" altLang="en-US" smtClean="0">
                <a:solidFill>
                  <a:prstClr val="black"/>
                </a:solidFill>
              </a:rPr>
              <a:pPr eaLnBrk="1" hangingPunct="1">
                <a:spcBef>
                  <a:spcPct val="0"/>
                </a:spcBef>
              </a:pPr>
              <a:t>60</a:t>
            </a:fld>
            <a:endParaRPr lang="en-US" alt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solidFill>
                  <a:prstClr val="black"/>
                </a:solidFill>
              </a:rPr>
              <a:pPr eaLnBrk="1" hangingPunct="1">
                <a:spcBef>
                  <a:spcPct val="0"/>
                </a:spcBef>
              </a:pPr>
              <a:t>5</a:t>
            </a:fld>
            <a:endParaRPr lang="en-US"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Presentation turns</a:t>
            </a:r>
            <a:r>
              <a:rPr lang="en-US" altLang="en-US" baseline="0" dirty="0" smtClean="0">
                <a:ea typeface="ＭＳ Ｐゴシック" pitchFamily="34" charset="-128"/>
              </a:rPr>
              <a:t> to Carolyn, beginning with her founding story…</a:t>
            </a: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83369CC-9A82-42B3-BE39-DAE98C20FEAF}"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From Dallas..</a:t>
            </a:r>
            <a:r>
              <a:rPr lang="en-US" altLang="en-US" baseline="0" dirty="0" smtClean="0">
                <a:ea typeface="ＭＳ Ｐゴシック" pitchFamily="34" charset="-128"/>
              </a:rPr>
              <a:t> I d</a:t>
            </a:r>
            <a:r>
              <a:rPr lang="en-US" altLang="en-US" dirty="0" smtClean="0">
                <a:ea typeface="ＭＳ Ｐゴシック" pitchFamily="34" charset="-128"/>
              </a:rPr>
              <a:t>ecided to</a:t>
            </a:r>
            <a:r>
              <a:rPr lang="en-US" altLang="en-US" baseline="0" dirty="0" smtClean="0">
                <a:ea typeface="ＭＳ Ｐゴシック" pitchFamily="34" charset="-128"/>
              </a:rPr>
              <a:t> do engineering at Texas A&amp;M because I loved my math classes in high school. </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itchFamily="34" charset="-128"/>
              </a:rPr>
              <a:t>While I was there, I grew as a researcher, focusing on controls- UAVs, electronic expansion valves in refrigeration systems. </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itchFamily="34" charset="-128"/>
              </a:rPr>
              <a:t>I came to Stanford thinking I was going to continue researching controls, but after my first couple of months out here, I realized that was not my calling. Like some of the programs you’ll hear about today, I ran into some growing pains of my own- trying to find what I was passionate about. </a:t>
            </a:r>
          </a:p>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AC4EF8E-DBA6-4679-BBA3-874C333691AE}" type="slidenum">
              <a:rPr lang="en-US" altLang="en-US" smtClean="0"/>
              <a:pPr eaLnBrk="1" hangingPunct="1">
                <a:spcBef>
                  <a:spcPct val="0"/>
                </a:spcBef>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4773613"/>
          </a:xfrm>
          <a:prstGeom prst="rect">
            <a:avLst/>
          </a:prstGeom>
          <a:solidFill>
            <a:srgbClr val="26649D"/>
          </a:solidFill>
          <a:ln w="9525">
            <a:solidFill>
              <a:srgbClr val="26649D"/>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7" descr="Epicenter-logo_white_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163" y="1146175"/>
            <a:ext cx="743743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SF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08963" y="5826125"/>
            <a:ext cx="8048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25258" y="4895839"/>
            <a:ext cx="8534143" cy="1460511"/>
          </a:xfrm>
        </p:spPr>
        <p:txBody>
          <a:bodyPr>
            <a:normAutofit/>
          </a:bodyPr>
          <a:lstStyle>
            <a:lvl1pPr marL="0" indent="0" algn="l">
              <a:buNone/>
              <a:defRPr sz="2800" b="1">
                <a:solidFill>
                  <a:srgbClr val="26649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epicenter.stanford.edu</a:t>
            </a:r>
            <a:endParaRPr lang="en-US" dirty="0"/>
          </a:p>
        </p:txBody>
      </p:sp>
    </p:spTree>
    <p:extLst>
      <p:ext uri="{BB962C8B-B14F-4D97-AF65-F5344CB8AC3E}">
        <p14:creationId xmlns:p14="http://schemas.microsoft.com/office/powerpoint/2010/main" val="1051156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11/xx/12</a:t>
            </a:r>
          </a:p>
        </p:txBody>
      </p:sp>
      <p:sp>
        <p:nvSpPr>
          <p:cNvPr id="5"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A66496-55CB-45AC-9480-253D35BA293B}" type="slidenum">
              <a:rPr lang="en-US" altLang="en-US"/>
              <a:pPr>
                <a:defRPr/>
              </a:pPr>
              <a:t>‹#›</a:t>
            </a:fld>
            <a:endParaRPr lang="en-US" altLang="en-US"/>
          </a:p>
        </p:txBody>
      </p:sp>
    </p:spTree>
    <p:extLst>
      <p:ext uri="{BB962C8B-B14F-4D97-AF65-F5344CB8AC3E}">
        <p14:creationId xmlns:p14="http://schemas.microsoft.com/office/powerpoint/2010/main" val="123440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11/xx/12</a:t>
            </a:r>
          </a:p>
        </p:txBody>
      </p:sp>
      <p:sp>
        <p:nvSpPr>
          <p:cNvPr id="5"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E70F69-3941-4DDB-A524-EE458A8701EA}" type="slidenum">
              <a:rPr lang="en-US" altLang="en-US"/>
              <a:pPr>
                <a:defRPr/>
              </a:pPr>
              <a:t>‹#›</a:t>
            </a:fld>
            <a:endParaRPr lang="en-US" altLang="en-US"/>
          </a:p>
        </p:txBody>
      </p:sp>
    </p:spTree>
    <p:extLst>
      <p:ext uri="{BB962C8B-B14F-4D97-AF65-F5344CB8AC3E}">
        <p14:creationId xmlns:p14="http://schemas.microsoft.com/office/powerpoint/2010/main" val="3731862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6" descr="PP zli_title_header.jpg"/>
          <p:cNvPicPr>
            <a:picLocks noChangeAspect="1"/>
          </p:cNvPicPr>
          <p:nvPr userDrawn="1"/>
        </p:nvPicPr>
        <p:blipFill>
          <a:blip r:embed="rId2" cstate="print"/>
          <a:srcRect/>
          <a:stretch>
            <a:fillRect/>
          </a:stretch>
        </p:blipFill>
        <p:spPr bwMode="auto">
          <a:xfrm>
            <a:off x="0" y="0"/>
            <a:ext cx="9144000" cy="919163"/>
          </a:xfrm>
          <a:prstGeom prst="rect">
            <a:avLst/>
          </a:prstGeom>
          <a:noFill/>
          <a:ln w="9525">
            <a:noFill/>
            <a:miter lim="800000"/>
            <a:headEnd/>
            <a:tailEnd/>
          </a:ln>
        </p:spPr>
      </p:pic>
      <p:sp>
        <p:nvSpPr>
          <p:cNvPr id="81932" name="Rectangle 12"/>
          <p:cNvSpPr>
            <a:spLocks noGrp="1" noChangeArrowheads="1"/>
          </p:cNvSpPr>
          <p:nvPr>
            <p:ph type="ctrTitle"/>
          </p:nvPr>
        </p:nvSpPr>
        <p:spPr>
          <a:xfrm>
            <a:off x="0" y="1676400"/>
            <a:ext cx="9144000" cy="1462088"/>
          </a:xfrm>
        </p:spPr>
        <p:txBody>
          <a:bodyPr/>
          <a:lstStyle>
            <a:lvl1pPr algn="ctr">
              <a:defRPr>
                <a:solidFill>
                  <a:schemeClr val="tx2"/>
                </a:solidFill>
              </a:defRPr>
            </a:lvl1pPr>
          </a:lstStyle>
          <a:p>
            <a:r>
              <a:rPr lang="en-US" dirty="0"/>
              <a:t>Click to edit Master title style</a:t>
            </a:r>
          </a:p>
        </p:txBody>
      </p:sp>
      <p:sp>
        <p:nvSpPr>
          <p:cNvPr id="81933" name="Rectangle 13"/>
          <p:cNvSpPr>
            <a:spLocks noGrp="1" noChangeArrowheads="1"/>
          </p:cNvSpPr>
          <p:nvPr>
            <p:ph type="subTitle" idx="1"/>
          </p:nvPr>
        </p:nvSpPr>
        <p:spPr>
          <a:xfrm>
            <a:off x="0" y="3886200"/>
            <a:ext cx="9144000" cy="1752600"/>
          </a:xfrm>
        </p:spPr>
        <p:txBody>
          <a:bodyPr/>
          <a:lstStyle>
            <a:lvl1pPr marL="0" indent="0" algn="ctr">
              <a:buFont typeface="Wingdings" pitchFamily="2" charset="2"/>
              <a:buNone/>
              <a:defRPr sz="2400"/>
            </a:lvl1pPr>
          </a:lstStyle>
          <a:p>
            <a:r>
              <a:rPr lang="en-US" dirty="0"/>
              <a:t>Click to edit Master subtitle style</a:t>
            </a:r>
          </a:p>
        </p:txBody>
      </p:sp>
      <p:sp>
        <p:nvSpPr>
          <p:cNvPr id="6" name="Rectangle 16"/>
          <p:cNvSpPr>
            <a:spLocks noGrp="1" noChangeArrowheads="1"/>
          </p:cNvSpPr>
          <p:nvPr>
            <p:ph type="sldNum" sz="quarter" idx="10"/>
          </p:nvPr>
        </p:nvSpPr>
        <p:spPr>
          <a:xfrm>
            <a:off x="7239000" y="6399213"/>
            <a:ext cx="1905000" cy="382587"/>
          </a:xfrm>
          <a:prstGeom prst="rect">
            <a:avLst/>
          </a:prstGeom>
        </p:spPr>
        <p:txBody>
          <a:bodyPr/>
          <a:lstStyle>
            <a:lvl1pPr>
              <a:defRPr>
                <a:solidFill>
                  <a:srgbClr val="0C1C8C"/>
                </a:solidFill>
                <a:latin typeface="+mn-lt"/>
              </a:defRPr>
            </a:lvl1pPr>
          </a:lstStyle>
          <a:p>
            <a:pPr>
              <a:defRPr/>
            </a:pPr>
            <a:fld id="{FEC29843-A9A1-4A6C-BE91-610A37F119A0}" type="slidenum">
              <a:rPr lang="en-US" smtClean="0"/>
              <a:pPr>
                <a:defRPr/>
              </a:pPr>
              <a:t>‹#›</a:t>
            </a:fld>
            <a:endParaRPr lang="en-US" dirty="0"/>
          </a:p>
        </p:txBody>
      </p:sp>
      <p:sp>
        <p:nvSpPr>
          <p:cNvPr id="2" name="Rectangle 1"/>
          <p:cNvSpPr/>
          <p:nvPr userDrawn="1"/>
        </p:nvSpPr>
        <p:spPr bwMode="auto">
          <a:xfrm>
            <a:off x="0" y="0"/>
            <a:ext cx="9144000" cy="919163"/>
          </a:xfrm>
          <a:prstGeom prst="rect">
            <a:avLst/>
          </a:prstGeom>
          <a:solidFill>
            <a:srgbClr val="0C1C8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400" smtClean="0">
              <a:solidFill>
                <a:srgbClr val="000000"/>
              </a:solidFill>
              <a:latin typeface="Times New Roman" pitchFamily="18" charset="0"/>
              <a:cs typeface="Arial" charset="0"/>
            </a:endParaRPr>
          </a:p>
        </p:txBody>
      </p:sp>
      <p:cxnSp>
        <p:nvCxnSpPr>
          <p:cNvPr id="7" name="Straight Connector 6"/>
          <p:cNvCxnSpPr/>
          <p:nvPr userDrawn="1"/>
        </p:nvCxnSpPr>
        <p:spPr bwMode="auto">
          <a:xfrm>
            <a:off x="0" y="6323013"/>
            <a:ext cx="9144000" cy="0"/>
          </a:xfrm>
          <a:prstGeom prst="line">
            <a:avLst/>
          </a:prstGeom>
          <a:solidFill>
            <a:schemeClr val="accent1"/>
          </a:solidFill>
          <a:ln w="28575" cap="flat" cmpd="sng" algn="ctr">
            <a:solidFill>
              <a:srgbClr val="0C1C8C"/>
            </a:solidFill>
            <a:prstDash val="solid"/>
            <a:round/>
            <a:headEnd type="none" w="med" len="med"/>
            <a:tailEnd type="none" w="med" len="med"/>
          </a:ln>
          <a:effectLst/>
        </p:spPr>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477000"/>
            <a:ext cx="2148840" cy="2468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38" y="6378806"/>
            <a:ext cx="410857" cy="44327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143000"/>
            <a:ext cx="7772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xfrm>
            <a:off x="7162800" y="6477000"/>
            <a:ext cx="1905000" cy="457200"/>
          </a:xfrm>
          <a:prstGeom prst="rect">
            <a:avLst/>
          </a:prstGeom>
        </p:spPr>
        <p:txBody>
          <a:bodyPr/>
          <a:lstStyle>
            <a:lvl1pPr>
              <a:defRPr>
                <a:solidFill>
                  <a:srgbClr val="0C1C8C"/>
                </a:solidFill>
              </a:defRPr>
            </a:lvl1pPr>
          </a:lstStyle>
          <a:p>
            <a:pPr>
              <a:defRPr/>
            </a:pPr>
            <a:fld id="{9E1D4DFB-05A4-4E49-8C5F-DBB9BC10951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7086600" y="6477000"/>
            <a:ext cx="1905000" cy="457200"/>
          </a:xfrm>
          <a:prstGeom prst="rect">
            <a:avLst/>
          </a:prstGeom>
        </p:spPr>
        <p:txBody>
          <a:bodyPr/>
          <a:lstStyle>
            <a:lvl1pPr>
              <a:defRPr>
                <a:solidFill>
                  <a:srgbClr val="0C1C8C"/>
                </a:solidFill>
              </a:defRPr>
            </a:lvl1pPr>
          </a:lstStyle>
          <a:p>
            <a:pPr>
              <a:defRPr/>
            </a:pPr>
            <a:fld id="{CB9CAC4E-107C-4C6A-8610-12D257A4A4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4773613"/>
          </a:xfrm>
          <a:prstGeom prst="rect">
            <a:avLst/>
          </a:prstGeom>
          <a:solidFill>
            <a:srgbClr val="26649D"/>
          </a:solidFill>
          <a:ln w="9525">
            <a:solidFill>
              <a:srgbClr val="26649D"/>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ea typeface="+mn-ea"/>
            </a:endParaRPr>
          </a:p>
        </p:txBody>
      </p:sp>
      <p:pic>
        <p:nvPicPr>
          <p:cNvPr id="5" name="Picture 7" descr="Epicenter-logo_white_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163" y="1146175"/>
            <a:ext cx="743743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SF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08963" y="5826125"/>
            <a:ext cx="8048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25258" y="4895839"/>
            <a:ext cx="8534143" cy="1460511"/>
          </a:xfrm>
        </p:spPr>
        <p:txBody>
          <a:bodyPr>
            <a:normAutofit/>
          </a:bodyPr>
          <a:lstStyle>
            <a:lvl1pPr marL="0" indent="0" algn="l">
              <a:buNone/>
              <a:defRPr sz="2800" b="1">
                <a:solidFill>
                  <a:srgbClr val="26649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Tree>
    <p:extLst>
      <p:ext uri="{BB962C8B-B14F-4D97-AF65-F5344CB8AC3E}">
        <p14:creationId xmlns:p14="http://schemas.microsoft.com/office/powerpoint/2010/main" val="2778496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712788" cy="6858000"/>
          </a:xfrm>
          <a:prstGeom prst="rect">
            <a:avLst/>
          </a:prstGeom>
          <a:solidFill>
            <a:srgbClr val="26649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prstClr val="white"/>
              </a:solidFill>
              <a:latin typeface="Calibri"/>
              <a:ea typeface="+mn-ea"/>
            </a:endParaRPr>
          </a:p>
        </p:txBody>
      </p:sp>
      <p:pic>
        <p:nvPicPr>
          <p:cNvPr id="5" name="Picture 7" descr="twitter-logo-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63" y="5954713"/>
            <a:ext cx="876301"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37727" y="274638"/>
            <a:ext cx="7649072" cy="1143000"/>
          </a:xfrm>
        </p:spPr>
        <p:txBody>
          <a:bodyPr>
            <a:normAutofit/>
          </a:bodyPr>
          <a:lstStyle>
            <a:lvl1pPr algn="l">
              <a:defRPr sz="3200" b="1">
                <a:solidFill>
                  <a:srgbClr val="26649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37728" y="1600201"/>
            <a:ext cx="7649073" cy="4525963"/>
          </a:xfrm>
        </p:spPr>
        <p:txBody>
          <a:bodyPr>
            <a:normAutofit/>
          </a:bodyPr>
          <a:lstStyle>
            <a:lvl1pPr indent="-256032">
              <a:defRPr sz="2400">
                <a:solidFill>
                  <a:srgbClr val="404040"/>
                </a:solidFill>
              </a:defRPr>
            </a:lvl1pPr>
            <a:lvl2pPr marL="649224">
              <a:defRPr sz="22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0"/>
          </p:nvPr>
        </p:nvSpPr>
        <p:spPr>
          <a:xfrm>
            <a:off x="1030288" y="6356350"/>
            <a:ext cx="2133600" cy="365125"/>
          </a:xfrm>
        </p:spPr>
        <p:txBody>
          <a:bodyPr/>
          <a:lstStyle>
            <a:lvl1pPr>
              <a:defRPr>
                <a:solidFill>
                  <a:schemeClr val="tx1">
                    <a:lumMod val="75000"/>
                    <a:lumOff val="25000"/>
                  </a:schemeClr>
                </a:solidFill>
              </a:defRPr>
            </a:lvl1pPr>
          </a:lstStyle>
          <a:p>
            <a:pPr>
              <a:defRPr/>
            </a:pPr>
            <a:r>
              <a:rPr lang="en-US">
                <a:solidFill>
                  <a:prstClr val="black">
                    <a:lumMod val="75000"/>
                    <a:lumOff val="25000"/>
                  </a:prstClr>
                </a:solidFill>
              </a:rPr>
              <a:t>11/xx/12</a:t>
            </a:r>
          </a:p>
        </p:txBody>
      </p:sp>
      <p:sp>
        <p:nvSpPr>
          <p:cNvPr id="7" name="Footer Placeholder 4"/>
          <p:cNvSpPr>
            <a:spLocks noGrp="1"/>
          </p:cNvSpPr>
          <p:nvPr>
            <p:ph type="ftr" sz="quarter" idx="11"/>
          </p:nvPr>
        </p:nvSpPr>
        <p:spPr>
          <a:xfrm>
            <a:off x="3403600" y="6356350"/>
            <a:ext cx="2895600" cy="365125"/>
          </a:xfrm>
        </p:spPr>
        <p:txBody>
          <a:bodyPr/>
          <a:lstStyle>
            <a:lvl1pPr>
              <a:defRPr>
                <a:solidFill>
                  <a:schemeClr val="tx1">
                    <a:lumMod val="75000"/>
                    <a:lumOff val="25000"/>
                  </a:schemeClr>
                </a:solidFill>
              </a:defRPr>
            </a:lvl1pPr>
          </a:lstStyle>
          <a:p>
            <a:pPr>
              <a:defRPr/>
            </a:pPr>
            <a:r>
              <a:rPr lang="en-US">
                <a:solidFill>
                  <a:prstClr val="black">
                    <a:lumMod val="75000"/>
                    <a:lumOff val="25000"/>
                  </a:prstClr>
                </a:solidFill>
              </a:rPr>
              <a:t>epicenter.stanford.edu</a:t>
            </a:r>
            <a:endParaRPr lang="en-US" dirty="0">
              <a:solidFill>
                <a:prstClr val="black">
                  <a:lumMod val="75000"/>
                  <a:lumOff val="25000"/>
                </a:prstClr>
              </a:solidFill>
            </a:endParaRPr>
          </a:p>
        </p:txBody>
      </p:sp>
      <p:sp>
        <p:nvSpPr>
          <p:cNvPr id="8" name="Slide Number Placeholder 5"/>
          <p:cNvSpPr>
            <a:spLocks noGrp="1"/>
          </p:cNvSpPr>
          <p:nvPr>
            <p:ph type="sldNum" sz="quarter" idx="12"/>
          </p:nvPr>
        </p:nvSpPr>
        <p:spPr/>
        <p:txBody>
          <a:bodyPr/>
          <a:lstStyle>
            <a:lvl1pPr>
              <a:defRPr>
                <a:solidFill>
                  <a:srgbClr val="404040"/>
                </a:solidFill>
              </a:defRPr>
            </a:lvl1pPr>
          </a:lstStyle>
          <a:p>
            <a:pPr>
              <a:defRPr/>
            </a:pPr>
            <a:fld id="{CE6EA4BE-326C-4597-B0C9-6C92DB716B45}" type="slidenum">
              <a:rPr lang="en-US" altLang="en-US"/>
              <a:pPr>
                <a:defRPr/>
              </a:pPr>
              <a:t>‹#›</a:t>
            </a:fld>
            <a:endParaRPr lang="en-US" altLang="en-US"/>
          </a:p>
        </p:txBody>
      </p:sp>
    </p:spTree>
    <p:extLst>
      <p:ext uri="{BB962C8B-B14F-4D97-AF65-F5344CB8AC3E}">
        <p14:creationId xmlns:p14="http://schemas.microsoft.com/office/powerpoint/2010/main" val="30634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243215-6DC5-4A21-9E69-852309647B4A}" type="slidenum">
              <a:rPr lang="en-US" altLang="en-US"/>
              <a:pPr>
                <a:defRPr/>
              </a:pPr>
              <a:t>‹#›</a:t>
            </a:fld>
            <a:endParaRPr lang="en-US" altLang="en-US"/>
          </a:p>
        </p:txBody>
      </p:sp>
    </p:spTree>
    <p:extLst>
      <p:ext uri="{BB962C8B-B14F-4D97-AF65-F5344CB8AC3E}">
        <p14:creationId xmlns:p14="http://schemas.microsoft.com/office/powerpoint/2010/main" val="269828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A4DF9C-4A33-4643-BBAF-6530E42CCDD3}" type="slidenum">
              <a:rPr lang="en-US" altLang="en-US"/>
              <a:pPr>
                <a:defRPr/>
              </a:pPr>
              <a:t>‹#›</a:t>
            </a:fld>
            <a:endParaRPr lang="en-US" altLang="en-US"/>
          </a:p>
        </p:txBody>
      </p:sp>
    </p:spTree>
    <p:extLst>
      <p:ext uri="{BB962C8B-B14F-4D97-AF65-F5344CB8AC3E}">
        <p14:creationId xmlns:p14="http://schemas.microsoft.com/office/powerpoint/2010/main" val="2982937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B4FE7E-2AB5-4B1D-AD4F-81B8B6609B26}" type="slidenum">
              <a:rPr lang="en-US" altLang="en-US"/>
              <a:pPr>
                <a:defRPr/>
              </a:pPr>
              <a:t>‹#›</a:t>
            </a:fld>
            <a:endParaRPr lang="en-US" altLang="en-US"/>
          </a:p>
        </p:txBody>
      </p:sp>
    </p:spTree>
    <p:extLst>
      <p:ext uri="{BB962C8B-B14F-4D97-AF65-F5344CB8AC3E}">
        <p14:creationId xmlns:p14="http://schemas.microsoft.com/office/powerpoint/2010/main" val="279143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712788" cy="6858000"/>
          </a:xfrm>
          <a:prstGeom prst="rect">
            <a:avLst/>
          </a:prstGeom>
          <a:solidFill>
            <a:srgbClr val="26649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5" name="Picture 7" descr="twitter-logo-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63" y="5954713"/>
            <a:ext cx="876301"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37727" y="274638"/>
            <a:ext cx="7649072" cy="1143000"/>
          </a:xfrm>
        </p:spPr>
        <p:txBody>
          <a:bodyPr>
            <a:normAutofit/>
          </a:bodyPr>
          <a:lstStyle>
            <a:lvl1pPr algn="l">
              <a:defRPr sz="3200" b="1">
                <a:solidFill>
                  <a:srgbClr val="26649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37728" y="1600201"/>
            <a:ext cx="7649073" cy="4525963"/>
          </a:xfrm>
        </p:spPr>
        <p:txBody>
          <a:bodyPr>
            <a:normAutofit/>
          </a:bodyPr>
          <a:lstStyle>
            <a:lvl1pPr indent="-256032">
              <a:defRPr sz="2400">
                <a:solidFill>
                  <a:srgbClr val="404040"/>
                </a:solidFill>
              </a:defRPr>
            </a:lvl1pPr>
            <a:lvl2pPr marL="649224">
              <a:defRPr sz="22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0"/>
          </p:nvPr>
        </p:nvSpPr>
        <p:spPr>
          <a:xfrm>
            <a:off x="1030288" y="6356350"/>
            <a:ext cx="2133600" cy="365125"/>
          </a:xfrm>
        </p:spPr>
        <p:txBody>
          <a:bodyPr/>
          <a:lstStyle>
            <a:lvl1pPr>
              <a:defRPr>
                <a:solidFill>
                  <a:schemeClr val="tx1">
                    <a:lumMod val="75000"/>
                    <a:lumOff val="25000"/>
                  </a:schemeClr>
                </a:solidFill>
              </a:defRPr>
            </a:lvl1pPr>
          </a:lstStyle>
          <a:p>
            <a:pPr>
              <a:defRPr/>
            </a:pPr>
            <a:r>
              <a:rPr lang="en-US"/>
              <a:t>11/xx/12</a:t>
            </a:r>
          </a:p>
        </p:txBody>
      </p:sp>
      <p:sp>
        <p:nvSpPr>
          <p:cNvPr id="7" name="Footer Placeholder 4"/>
          <p:cNvSpPr>
            <a:spLocks noGrp="1"/>
          </p:cNvSpPr>
          <p:nvPr>
            <p:ph type="ftr" sz="quarter" idx="11"/>
          </p:nvPr>
        </p:nvSpPr>
        <p:spPr>
          <a:xfrm>
            <a:off x="3403600" y="6356350"/>
            <a:ext cx="2895600" cy="365125"/>
          </a:xfrm>
        </p:spPr>
        <p:txBody>
          <a:bodyPr/>
          <a:lstStyle>
            <a:lvl1pPr>
              <a:defRPr>
                <a:solidFill>
                  <a:schemeClr val="tx1">
                    <a:lumMod val="75000"/>
                    <a:lumOff val="25000"/>
                  </a:schemeClr>
                </a:solidFill>
              </a:defRPr>
            </a:lvl1pPr>
          </a:lstStyle>
          <a:p>
            <a:pPr>
              <a:defRPr/>
            </a:pPr>
            <a:r>
              <a:rPr lang="en-US"/>
              <a:t>epicenter.stanford.edu</a:t>
            </a:r>
            <a:endParaRPr lang="en-US" dirty="0"/>
          </a:p>
        </p:txBody>
      </p:sp>
      <p:sp>
        <p:nvSpPr>
          <p:cNvPr id="8" name="Slide Number Placeholder 5"/>
          <p:cNvSpPr>
            <a:spLocks noGrp="1"/>
          </p:cNvSpPr>
          <p:nvPr>
            <p:ph type="sldNum" sz="quarter" idx="12"/>
          </p:nvPr>
        </p:nvSpPr>
        <p:spPr/>
        <p:txBody>
          <a:bodyPr/>
          <a:lstStyle>
            <a:lvl1pPr>
              <a:defRPr>
                <a:solidFill>
                  <a:srgbClr val="404040"/>
                </a:solidFill>
              </a:defRPr>
            </a:lvl1pPr>
          </a:lstStyle>
          <a:p>
            <a:pPr>
              <a:defRPr/>
            </a:pPr>
            <a:fld id="{CE6EA4BE-326C-4597-B0C9-6C92DB716B45}" type="slidenum">
              <a:rPr lang="en-US" altLang="en-US"/>
              <a:pPr>
                <a:defRPr/>
              </a:pPr>
              <a:t>‹#›</a:t>
            </a:fld>
            <a:endParaRPr lang="en-US" altLang="en-US"/>
          </a:p>
        </p:txBody>
      </p:sp>
    </p:spTree>
    <p:extLst>
      <p:ext uri="{BB962C8B-B14F-4D97-AF65-F5344CB8AC3E}">
        <p14:creationId xmlns:p14="http://schemas.microsoft.com/office/powerpoint/2010/main" val="260454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9403C1-D4E0-4983-AA17-798F812621F1}" type="slidenum">
              <a:rPr lang="en-US" altLang="en-US"/>
              <a:pPr>
                <a:defRPr/>
              </a:pPr>
              <a:t>‹#›</a:t>
            </a:fld>
            <a:endParaRPr lang="en-US" altLang="en-US"/>
          </a:p>
        </p:txBody>
      </p:sp>
    </p:spTree>
    <p:extLst>
      <p:ext uri="{BB962C8B-B14F-4D97-AF65-F5344CB8AC3E}">
        <p14:creationId xmlns:p14="http://schemas.microsoft.com/office/powerpoint/2010/main" val="66844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1550FFC-D097-47D9-B458-2CFA6AF8B4C2}" type="slidenum">
              <a:rPr lang="en-US" altLang="en-US"/>
              <a:pPr>
                <a:defRPr/>
              </a:pPr>
              <a:t>‹#›</a:t>
            </a:fld>
            <a:endParaRPr lang="en-US" altLang="en-US"/>
          </a:p>
        </p:txBody>
      </p:sp>
    </p:spTree>
    <p:extLst>
      <p:ext uri="{BB962C8B-B14F-4D97-AF65-F5344CB8AC3E}">
        <p14:creationId xmlns:p14="http://schemas.microsoft.com/office/powerpoint/2010/main" val="181244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AA501F-06E9-4DF3-AA07-6A39E6BA6034}" type="slidenum">
              <a:rPr lang="en-US" altLang="en-US"/>
              <a:pPr>
                <a:defRPr/>
              </a:pPr>
              <a:t>‹#›</a:t>
            </a:fld>
            <a:endParaRPr lang="en-US" altLang="en-US"/>
          </a:p>
        </p:txBody>
      </p:sp>
    </p:spTree>
    <p:extLst>
      <p:ext uri="{BB962C8B-B14F-4D97-AF65-F5344CB8AC3E}">
        <p14:creationId xmlns:p14="http://schemas.microsoft.com/office/powerpoint/2010/main" val="119161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28E2D4-8772-4A06-8235-A0FF4F848A5A}" type="slidenum">
              <a:rPr lang="en-US" altLang="en-US"/>
              <a:pPr>
                <a:defRPr/>
              </a:pPr>
              <a:t>‹#›</a:t>
            </a:fld>
            <a:endParaRPr lang="en-US" altLang="en-US"/>
          </a:p>
        </p:txBody>
      </p:sp>
    </p:spTree>
    <p:extLst>
      <p:ext uri="{BB962C8B-B14F-4D97-AF65-F5344CB8AC3E}">
        <p14:creationId xmlns:p14="http://schemas.microsoft.com/office/powerpoint/2010/main" val="278028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A66496-55CB-45AC-9480-253D35BA293B}" type="slidenum">
              <a:rPr lang="en-US" altLang="en-US"/>
              <a:pPr>
                <a:defRPr/>
              </a:pPr>
              <a:t>‹#›</a:t>
            </a:fld>
            <a:endParaRPr lang="en-US" altLang="en-US"/>
          </a:p>
        </p:txBody>
      </p:sp>
    </p:spTree>
    <p:extLst>
      <p:ext uri="{BB962C8B-B14F-4D97-AF65-F5344CB8AC3E}">
        <p14:creationId xmlns:p14="http://schemas.microsoft.com/office/powerpoint/2010/main" val="1945969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11/xx/12</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E70F69-3941-4DDB-A524-EE458A8701EA}" type="slidenum">
              <a:rPr lang="en-US" altLang="en-US"/>
              <a:pPr>
                <a:defRPr/>
              </a:pPr>
              <a:t>‹#›</a:t>
            </a:fld>
            <a:endParaRPr lang="en-US" altLang="en-US"/>
          </a:p>
        </p:txBody>
      </p:sp>
    </p:spTree>
    <p:extLst>
      <p:ext uri="{BB962C8B-B14F-4D97-AF65-F5344CB8AC3E}">
        <p14:creationId xmlns:p14="http://schemas.microsoft.com/office/powerpoint/2010/main" val="99694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11/xx/12</a:t>
            </a:r>
          </a:p>
        </p:txBody>
      </p:sp>
      <p:sp>
        <p:nvSpPr>
          <p:cNvPr id="5"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243215-6DC5-4A21-9E69-852309647B4A}" type="slidenum">
              <a:rPr lang="en-US" altLang="en-US"/>
              <a:pPr>
                <a:defRPr/>
              </a:pPr>
              <a:t>‹#›</a:t>
            </a:fld>
            <a:endParaRPr lang="en-US" altLang="en-US"/>
          </a:p>
        </p:txBody>
      </p:sp>
    </p:spTree>
    <p:extLst>
      <p:ext uri="{BB962C8B-B14F-4D97-AF65-F5344CB8AC3E}">
        <p14:creationId xmlns:p14="http://schemas.microsoft.com/office/powerpoint/2010/main" val="93259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11/xx/12</a:t>
            </a:r>
          </a:p>
        </p:txBody>
      </p:sp>
      <p:sp>
        <p:nvSpPr>
          <p:cNvPr id="6"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A4DF9C-4A33-4643-BBAF-6530E42CCDD3}" type="slidenum">
              <a:rPr lang="en-US" altLang="en-US"/>
              <a:pPr>
                <a:defRPr/>
              </a:pPr>
              <a:t>‹#›</a:t>
            </a:fld>
            <a:endParaRPr lang="en-US" altLang="en-US"/>
          </a:p>
        </p:txBody>
      </p:sp>
    </p:spTree>
    <p:extLst>
      <p:ext uri="{BB962C8B-B14F-4D97-AF65-F5344CB8AC3E}">
        <p14:creationId xmlns:p14="http://schemas.microsoft.com/office/powerpoint/2010/main" val="8431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11/xx/12</a:t>
            </a:r>
          </a:p>
        </p:txBody>
      </p:sp>
      <p:sp>
        <p:nvSpPr>
          <p:cNvPr id="8"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5B4FE7E-2AB5-4B1D-AD4F-81B8B6609B26}" type="slidenum">
              <a:rPr lang="en-US" altLang="en-US"/>
              <a:pPr>
                <a:defRPr/>
              </a:pPr>
              <a:t>‹#›</a:t>
            </a:fld>
            <a:endParaRPr lang="en-US" altLang="en-US"/>
          </a:p>
        </p:txBody>
      </p:sp>
    </p:spTree>
    <p:extLst>
      <p:ext uri="{BB962C8B-B14F-4D97-AF65-F5344CB8AC3E}">
        <p14:creationId xmlns:p14="http://schemas.microsoft.com/office/powerpoint/2010/main" val="290391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11/xx/12</a:t>
            </a:r>
          </a:p>
        </p:txBody>
      </p:sp>
      <p:sp>
        <p:nvSpPr>
          <p:cNvPr id="4"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09403C1-D4E0-4983-AA17-798F812621F1}" type="slidenum">
              <a:rPr lang="en-US" altLang="en-US"/>
              <a:pPr>
                <a:defRPr/>
              </a:pPr>
              <a:t>‹#›</a:t>
            </a:fld>
            <a:endParaRPr lang="en-US" altLang="en-US"/>
          </a:p>
        </p:txBody>
      </p:sp>
    </p:spTree>
    <p:extLst>
      <p:ext uri="{BB962C8B-B14F-4D97-AF65-F5344CB8AC3E}">
        <p14:creationId xmlns:p14="http://schemas.microsoft.com/office/powerpoint/2010/main" val="135656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11/xx/12</a:t>
            </a:r>
          </a:p>
        </p:txBody>
      </p:sp>
      <p:sp>
        <p:nvSpPr>
          <p:cNvPr id="3"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1550FFC-D097-47D9-B458-2CFA6AF8B4C2}" type="slidenum">
              <a:rPr lang="en-US" altLang="en-US"/>
              <a:pPr>
                <a:defRPr/>
              </a:pPr>
              <a:t>‹#›</a:t>
            </a:fld>
            <a:endParaRPr lang="en-US" altLang="en-US"/>
          </a:p>
        </p:txBody>
      </p:sp>
    </p:spTree>
    <p:extLst>
      <p:ext uri="{BB962C8B-B14F-4D97-AF65-F5344CB8AC3E}">
        <p14:creationId xmlns:p14="http://schemas.microsoft.com/office/powerpoint/2010/main" val="375681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11/xx/12</a:t>
            </a:r>
          </a:p>
        </p:txBody>
      </p:sp>
      <p:sp>
        <p:nvSpPr>
          <p:cNvPr id="6"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2AA501F-06E9-4DF3-AA07-6A39E6BA6034}" type="slidenum">
              <a:rPr lang="en-US" altLang="en-US"/>
              <a:pPr>
                <a:defRPr/>
              </a:pPr>
              <a:t>‹#›</a:t>
            </a:fld>
            <a:endParaRPr lang="en-US" altLang="en-US"/>
          </a:p>
        </p:txBody>
      </p:sp>
    </p:spTree>
    <p:extLst>
      <p:ext uri="{BB962C8B-B14F-4D97-AF65-F5344CB8AC3E}">
        <p14:creationId xmlns:p14="http://schemas.microsoft.com/office/powerpoint/2010/main" val="147959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11/xx/12</a:t>
            </a:r>
          </a:p>
        </p:txBody>
      </p:sp>
      <p:sp>
        <p:nvSpPr>
          <p:cNvPr id="6" name="Footer Placeholder 4"/>
          <p:cNvSpPr>
            <a:spLocks noGrp="1"/>
          </p:cNvSpPr>
          <p:nvPr>
            <p:ph type="ftr" sz="quarter" idx="11"/>
          </p:nvPr>
        </p:nvSpPr>
        <p:spPr/>
        <p:txBody>
          <a:bodyPr/>
          <a:lstStyle>
            <a:lvl1pPr>
              <a:defRPr/>
            </a:lvl1pPr>
          </a:lstStyle>
          <a:p>
            <a:pPr>
              <a:defRPr/>
            </a:pPr>
            <a:r>
              <a:rPr lang="en-US"/>
              <a:t>epicenter.stanford.edu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28E2D4-8772-4A06-8235-A0FF4F848A5A}" type="slidenum">
              <a:rPr lang="en-US" altLang="en-US"/>
              <a:pPr>
                <a:defRPr/>
              </a:pPr>
              <a:t>‹#›</a:t>
            </a:fld>
            <a:endParaRPr lang="en-US" altLang="en-US"/>
          </a:p>
        </p:txBody>
      </p:sp>
    </p:spTree>
    <p:extLst>
      <p:ext uri="{BB962C8B-B14F-4D97-AF65-F5344CB8AC3E}">
        <p14:creationId xmlns:p14="http://schemas.microsoft.com/office/powerpoint/2010/main" val="12439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2788" y="274638"/>
            <a:ext cx="7974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12788" y="1600200"/>
            <a:ext cx="7974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366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Helvetica"/>
                <a:ea typeface="+mn-ea"/>
                <a:cs typeface="Helvetica"/>
              </a:defRPr>
            </a:lvl1pPr>
          </a:lstStyle>
          <a:p>
            <a:pPr>
              <a:defRPr/>
            </a:pPr>
            <a:r>
              <a:rPr lang="en-US"/>
              <a:t>11/xx/12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Helvetica"/>
                <a:ea typeface="+mn-ea"/>
                <a:cs typeface="Helvetica"/>
              </a:defRPr>
            </a:lvl1pPr>
          </a:lstStyle>
          <a:p>
            <a:pPr>
              <a:defRPr/>
            </a:pPr>
            <a:r>
              <a:rPr lang="en-US"/>
              <a:t>epicenter.stanford.edu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Helvetica" pitchFamily="1" charset="0"/>
              </a:defRPr>
            </a:lvl1pPr>
          </a:lstStyle>
          <a:p>
            <a:pPr>
              <a:defRPr/>
            </a:pPr>
            <a:fld id="{28F04E9F-EF16-46DF-9144-7611B2EB75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dt="0"/>
  <p:txStyles>
    <p:titleStyle>
      <a:lvl1pPr algn="ctr" defTabSz="457200" rtl="0" eaLnBrk="0" fontAlgn="base" hangingPunct="0">
        <a:spcBef>
          <a:spcPct val="0"/>
        </a:spcBef>
        <a:spcAft>
          <a:spcPct val="0"/>
        </a:spcAft>
        <a:defRPr sz="4400" kern="1200">
          <a:solidFill>
            <a:schemeClr val="tx1"/>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
          <a:ea typeface="MS PGothic" pitchFamily="34" charset="-128"/>
          <a:cs typeface="Helvetica"/>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
          <a:ea typeface="MS PGothic" pitchFamily="34" charset="-128"/>
          <a:cs typeface="Helvetic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a:ea typeface="MS PGothic" pitchFamily="34" charset="-128"/>
          <a:cs typeface="Helvetic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a:ea typeface="MS PGothic" pitchFamily="34"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body" idx="1"/>
          </p:nvPr>
        </p:nvSpPr>
        <p:spPr bwMode="auto">
          <a:xfrm>
            <a:off x="914400" y="11430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bwMode="auto">
          <a:xfrm>
            <a:off x="0" y="0"/>
            <a:ext cx="9144000" cy="919163"/>
          </a:xfrm>
          <a:prstGeom prst="rect">
            <a:avLst/>
          </a:prstGeom>
          <a:solidFill>
            <a:srgbClr val="0C1C8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400" smtClean="0">
              <a:solidFill>
                <a:srgbClr val="000000"/>
              </a:solidFill>
              <a:latin typeface="Times New Roman" pitchFamily="18" charset="0"/>
              <a:cs typeface="Arial" charset="0"/>
            </a:endParaRPr>
          </a:p>
        </p:txBody>
      </p:sp>
      <p:sp>
        <p:nvSpPr>
          <p:cNvPr id="1027" name="Rectangle 9"/>
          <p:cNvSpPr>
            <a:spLocks noGrp="1" noChangeArrowheads="1"/>
          </p:cNvSpPr>
          <p:nvPr>
            <p:ph type="title"/>
          </p:nvPr>
        </p:nvSpPr>
        <p:spPr bwMode="auto">
          <a:xfrm>
            <a:off x="457200" y="152400"/>
            <a:ext cx="7793038" cy="700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 name="Rectangle 16"/>
          <p:cNvSpPr>
            <a:spLocks noGrp="1" noChangeArrowheads="1"/>
          </p:cNvSpPr>
          <p:nvPr>
            <p:ph type="sldNum" sz="quarter" idx="4"/>
          </p:nvPr>
        </p:nvSpPr>
        <p:spPr>
          <a:xfrm>
            <a:off x="7162800" y="6409150"/>
            <a:ext cx="1905000" cy="382587"/>
          </a:xfrm>
          <a:prstGeom prst="rect">
            <a:avLst/>
          </a:prstGeom>
        </p:spPr>
        <p:txBody>
          <a:bodyPr/>
          <a:lstStyle>
            <a:lvl1pPr algn="r">
              <a:defRPr>
                <a:solidFill>
                  <a:srgbClr val="0C1C8C"/>
                </a:solidFill>
                <a:latin typeface="+mn-lt"/>
              </a:defRPr>
            </a:lvl1pPr>
          </a:lstStyle>
          <a:p>
            <a:pPr defTabSz="914400">
              <a:defRPr/>
            </a:pPr>
            <a:fld id="{FEC29843-A9A1-4A6C-BE91-610A37F119A0}" type="slidenum">
              <a:rPr lang="en-US" sz="1400" smtClean="0">
                <a:cs typeface="Arial" charset="0"/>
              </a:rPr>
              <a:pPr defTabSz="914400">
                <a:defRPr/>
              </a:pPr>
              <a:t>‹#›</a:t>
            </a:fld>
            <a:endParaRPr lang="en-US" sz="1400" dirty="0">
              <a:cs typeface="Arial" charset="0"/>
            </a:endParaRPr>
          </a:p>
        </p:txBody>
      </p:sp>
      <p:cxnSp>
        <p:nvCxnSpPr>
          <p:cNvPr id="9" name="Straight Connector 8"/>
          <p:cNvCxnSpPr/>
          <p:nvPr userDrawn="1"/>
        </p:nvCxnSpPr>
        <p:spPr bwMode="auto">
          <a:xfrm>
            <a:off x="0" y="6323013"/>
            <a:ext cx="9144000" cy="0"/>
          </a:xfrm>
          <a:prstGeom prst="line">
            <a:avLst/>
          </a:prstGeom>
          <a:solidFill>
            <a:schemeClr val="accent1"/>
          </a:solidFill>
          <a:ln w="28575" cap="flat" cmpd="sng" algn="ctr">
            <a:solidFill>
              <a:srgbClr val="0C1C8C"/>
            </a:solidFill>
            <a:prstDash val="solid"/>
            <a:round/>
            <a:headEnd type="none" w="med" len="med"/>
            <a:tailEnd type="none" w="med" len="med"/>
          </a:ln>
          <a:effectLst/>
        </p:spPr>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477000"/>
            <a:ext cx="2148840" cy="2468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38" y="6378806"/>
            <a:ext cx="410857" cy="443276"/>
          </a:xfrm>
          <a:prstGeom prst="rect">
            <a:avLst/>
          </a:prstGeom>
        </p:spPr>
      </p:pic>
    </p:spTree>
  </p:cSld>
  <p:clrMap bg1="lt1" tx1="dk1" bg2="lt2" tx2="dk2" accent1="accent1" accent2="accent2" accent3="accent3" accent4="accent4" accent5="accent5" accent6="accent6" hlink="hlink" folHlink="folHlink"/>
  <p:sldLayoutIdLst>
    <p:sldLayoutId id="2147484012" r:id="rId1"/>
  </p:sldLayoutIdLst>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C1C8C"/>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D15B05"/>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0C1C8C"/>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D15B05"/>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C1C8C"/>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body" idx="1"/>
          </p:nvPr>
        </p:nvSpPr>
        <p:spPr bwMode="auto">
          <a:xfrm>
            <a:off x="914400" y="11430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bwMode="auto">
          <a:xfrm>
            <a:off x="0" y="0"/>
            <a:ext cx="9144000" cy="919163"/>
          </a:xfrm>
          <a:prstGeom prst="rect">
            <a:avLst/>
          </a:prstGeom>
          <a:solidFill>
            <a:srgbClr val="0C1C8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400" smtClean="0">
              <a:solidFill>
                <a:srgbClr val="000000"/>
              </a:solidFill>
              <a:latin typeface="Times New Roman" pitchFamily="18" charset="0"/>
              <a:cs typeface="Arial" charset="0"/>
            </a:endParaRPr>
          </a:p>
        </p:txBody>
      </p:sp>
      <p:sp>
        <p:nvSpPr>
          <p:cNvPr id="1027" name="Rectangle 9"/>
          <p:cNvSpPr>
            <a:spLocks noGrp="1" noChangeArrowheads="1"/>
          </p:cNvSpPr>
          <p:nvPr>
            <p:ph type="title"/>
          </p:nvPr>
        </p:nvSpPr>
        <p:spPr bwMode="auto">
          <a:xfrm>
            <a:off x="457200" y="152400"/>
            <a:ext cx="7793038" cy="700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 name="Rectangle 16"/>
          <p:cNvSpPr>
            <a:spLocks noGrp="1" noChangeArrowheads="1"/>
          </p:cNvSpPr>
          <p:nvPr>
            <p:ph type="sldNum" sz="quarter" idx="4"/>
          </p:nvPr>
        </p:nvSpPr>
        <p:spPr>
          <a:xfrm>
            <a:off x="7162800" y="6409150"/>
            <a:ext cx="1905000" cy="382587"/>
          </a:xfrm>
          <a:prstGeom prst="rect">
            <a:avLst/>
          </a:prstGeom>
        </p:spPr>
        <p:txBody>
          <a:bodyPr/>
          <a:lstStyle>
            <a:lvl1pPr algn="r">
              <a:defRPr>
                <a:solidFill>
                  <a:srgbClr val="0C1C8C"/>
                </a:solidFill>
                <a:latin typeface="+mn-lt"/>
              </a:defRPr>
            </a:lvl1pPr>
          </a:lstStyle>
          <a:p>
            <a:pPr defTabSz="914400">
              <a:defRPr/>
            </a:pPr>
            <a:fld id="{FEC29843-A9A1-4A6C-BE91-610A37F119A0}" type="slidenum">
              <a:rPr lang="en-US" sz="1400" smtClean="0">
                <a:cs typeface="Arial" charset="0"/>
              </a:rPr>
              <a:pPr defTabSz="914400">
                <a:defRPr/>
              </a:pPr>
              <a:t>‹#›</a:t>
            </a:fld>
            <a:endParaRPr lang="en-US" sz="1400" dirty="0">
              <a:cs typeface="Arial" charset="0"/>
            </a:endParaRPr>
          </a:p>
        </p:txBody>
      </p:sp>
      <p:cxnSp>
        <p:nvCxnSpPr>
          <p:cNvPr id="9" name="Straight Connector 8"/>
          <p:cNvCxnSpPr/>
          <p:nvPr userDrawn="1"/>
        </p:nvCxnSpPr>
        <p:spPr bwMode="auto">
          <a:xfrm>
            <a:off x="0" y="6323013"/>
            <a:ext cx="9144000" cy="0"/>
          </a:xfrm>
          <a:prstGeom prst="line">
            <a:avLst/>
          </a:prstGeom>
          <a:solidFill>
            <a:schemeClr val="accent1"/>
          </a:solidFill>
          <a:ln w="28575" cap="flat" cmpd="sng" algn="ctr">
            <a:solidFill>
              <a:srgbClr val="0C1C8C"/>
            </a:solidFill>
            <a:prstDash val="solid"/>
            <a:round/>
            <a:headEnd type="none" w="med" len="med"/>
            <a:tailEnd type="none" w="med" len="med"/>
          </a:ln>
          <a:effectLst/>
        </p:spPr>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477000"/>
            <a:ext cx="2148840" cy="2468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38" y="6378806"/>
            <a:ext cx="410857" cy="443276"/>
          </a:xfrm>
          <a:prstGeom prst="rect">
            <a:avLst/>
          </a:prstGeom>
        </p:spPr>
      </p:pic>
    </p:spTree>
  </p:cSld>
  <p:clrMap bg1="lt1" tx1="dk1" bg2="lt2" tx2="dk2" accent1="accent1" accent2="accent2" accent3="accent3" accent4="accent4" accent5="accent5" accent6="accent6" hlink="hlink" folHlink="folHlink"/>
  <p:sldLayoutIdLst>
    <p:sldLayoutId id="2147484014" r:id="rId1"/>
  </p:sldLayoutIdLst>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C1C8C"/>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D15B05"/>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0C1C8C"/>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D15B05"/>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C1C8C"/>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body" idx="1"/>
          </p:nvPr>
        </p:nvSpPr>
        <p:spPr bwMode="auto">
          <a:xfrm>
            <a:off x="914400" y="11430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bwMode="auto">
          <a:xfrm>
            <a:off x="0" y="0"/>
            <a:ext cx="9144000" cy="919163"/>
          </a:xfrm>
          <a:prstGeom prst="rect">
            <a:avLst/>
          </a:prstGeom>
          <a:solidFill>
            <a:srgbClr val="0C1C8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400" smtClean="0">
              <a:solidFill>
                <a:srgbClr val="000000"/>
              </a:solidFill>
              <a:latin typeface="Times New Roman" pitchFamily="18" charset="0"/>
              <a:cs typeface="Arial" charset="0"/>
            </a:endParaRPr>
          </a:p>
        </p:txBody>
      </p:sp>
      <p:sp>
        <p:nvSpPr>
          <p:cNvPr id="1027" name="Rectangle 9"/>
          <p:cNvSpPr>
            <a:spLocks noGrp="1" noChangeArrowheads="1"/>
          </p:cNvSpPr>
          <p:nvPr>
            <p:ph type="title"/>
          </p:nvPr>
        </p:nvSpPr>
        <p:spPr bwMode="auto">
          <a:xfrm>
            <a:off x="457200" y="152400"/>
            <a:ext cx="7793038" cy="700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 name="Rectangle 16"/>
          <p:cNvSpPr>
            <a:spLocks noGrp="1" noChangeArrowheads="1"/>
          </p:cNvSpPr>
          <p:nvPr>
            <p:ph type="sldNum" sz="quarter" idx="4"/>
          </p:nvPr>
        </p:nvSpPr>
        <p:spPr>
          <a:xfrm>
            <a:off x="7162800" y="6409150"/>
            <a:ext cx="1905000" cy="382587"/>
          </a:xfrm>
          <a:prstGeom prst="rect">
            <a:avLst/>
          </a:prstGeom>
        </p:spPr>
        <p:txBody>
          <a:bodyPr/>
          <a:lstStyle>
            <a:lvl1pPr algn="r">
              <a:defRPr>
                <a:solidFill>
                  <a:srgbClr val="0C1C8C"/>
                </a:solidFill>
                <a:latin typeface="+mn-lt"/>
              </a:defRPr>
            </a:lvl1pPr>
          </a:lstStyle>
          <a:p>
            <a:pPr defTabSz="914400">
              <a:defRPr/>
            </a:pPr>
            <a:fld id="{FEC29843-A9A1-4A6C-BE91-610A37F119A0}" type="slidenum">
              <a:rPr lang="en-US" sz="1400" smtClean="0">
                <a:cs typeface="Arial" charset="0"/>
              </a:rPr>
              <a:pPr defTabSz="914400">
                <a:defRPr/>
              </a:pPr>
              <a:t>‹#›</a:t>
            </a:fld>
            <a:endParaRPr lang="en-US" sz="1400" dirty="0">
              <a:cs typeface="Arial" charset="0"/>
            </a:endParaRPr>
          </a:p>
        </p:txBody>
      </p:sp>
      <p:cxnSp>
        <p:nvCxnSpPr>
          <p:cNvPr id="9" name="Straight Connector 8"/>
          <p:cNvCxnSpPr/>
          <p:nvPr userDrawn="1"/>
        </p:nvCxnSpPr>
        <p:spPr bwMode="auto">
          <a:xfrm>
            <a:off x="0" y="6323013"/>
            <a:ext cx="9144000" cy="0"/>
          </a:xfrm>
          <a:prstGeom prst="line">
            <a:avLst/>
          </a:prstGeom>
          <a:solidFill>
            <a:schemeClr val="accent1"/>
          </a:solidFill>
          <a:ln w="28575" cap="flat" cmpd="sng" algn="ctr">
            <a:solidFill>
              <a:srgbClr val="0C1C8C"/>
            </a:solidFill>
            <a:prstDash val="solid"/>
            <a:round/>
            <a:headEnd type="none" w="med" len="med"/>
            <a:tailEnd type="none" w="med" len="med"/>
          </a:ln>
          <a:effectLst/>
        </p:spPr>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477000"/>
            <a:ext cx="2148840" cy="2468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38" y="6378806"/>
            <a:ext cx="410857" cy="443276"/>
          </a:xfrm>
          <a:prstGeom prst="rect">
            <a:avLst/>
          </a:prstGeom>
        </p:spPr>
      </p:pic>
    </p:spTree>
  </p:cSld>
  <p:clrMap bg1="lt1" tx1="dk1" bg2="lt2" tx2="dk2" accent1="accent1" accent2="accent2" accent3="accent3" accent4="accent4" accent5="accent5" accent6="accent6" hlink="hlink" folHlink="folHlink"/>
  <p:sldLayoutIdLst>
    <p:sldLayoutId id="2147484016" r:id="rId1"/>
  </p:sldLayoutIdLst>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C1C8C"/>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D15B05"/>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0C1C8C"/>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D15B05"/>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C1C8C"/>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2788" y="274638"/>
            <a:ext cx="7974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12788" y="1600200"/>
            <a:ext cx="7974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366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Helvetica"/>
                <a:ea typeface="+mn-ea"/>
                <a:cs typeface="Helvetica"/>
              </a:defRPr>
            </a:lvl1pPr>
          </a:lstStyle>
          <a:p>
            <a:pPr>
              <a:defRPr/>
            </a:pPr>
            <a:r>
              <a:rPr lang="en-US">
                <a:solidFill>
                  <a:prstClr val="black">
                    <a:tint val="75000"/>
                  </a:prstClr>
                </a:solidFill>
              </a:rPr>
              <a:t>11/xx/12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Helvetica"/>
                <a:ea typeface="+mn-ea"/>
                <a:cs typeface="Helvetica"/>
              </a:defRPr>
            </a:lvl1pPr>
          </a:lstStyle>
          <a:p>
            <a:pPr>
              <a:defRPr/>
            </a:pPr>
            <a:r>
              <a:rPr lang="en-US">
                <a:solidFill>
                  <a:prstClr val="black">
                    <a:tint val="75000"/>
                  </a:prstClr>
                </a:solidFill>
              </a:rPr>
              <a:t>epicenter.stanford.edu</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Helvetica" pitchFamily="1" charset="0"/>
              </a:defRPr>
            </a:lvl1pPr>
          </a:lstStyle>
          <a:p>
            <a:pPr>
              <a:defRPr/>
            </a:pPr>
            <a:fld id="{28F04E9F-EF16-46DF-9144-7611B2EB7596}" type="slidenum">
              <a:rPr lang="en-US" altLang="en-US"/>
              <a:pPr>
                <a:defRPr/>
              </a:pPr>
              <a:t>‹#›</a:t>
            </a:fld>
            <a:endParaRPr lang="en-US" altLang="en-US"/>
          </a:p>
        </p:txBody>
      </p:sp>
    </p:spTree>
    <p:extLst>
      <p:ext uri="{BB962C8B-B14F-4D97-AF65-F5344CB8AC3E}">
        <p14:creationId xmlns:p14="http://schemas.microsoft.com/office/powerpoint/2010/main" val="10991764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dt="0"/>
  <p:txStyles>
    <p:titleStyle>
      <a:lvl1pPr algn="ctr" defTabSz="457200" rtl="0" eaLnBrk="0" fontAlgn="base" hangingPunct="0">
        <a:spcBef>
          <a:spcPct val="0"/>
        </a:spcBef>
        <a:spcAft>
          <a:spcPct val="0"/>
        </a:spcAft>
        <a:defRPr sz="4400" kern="1200">
          <a:solidFill>
            <a:schemeClr val="tx1"/>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
          <a:ea typeface="MS PGothic" pitchFamily="34" charset="-128"/>
          <a:cs typeface="Helvetica"/>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
          <a:ea typeface="MS PGothic" pitchFamily="34" charset="-128"/>
          <a:cs typeface="Helvetic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a:ea typeface="MS PGothic" pitchFamily="34" charset="-128"/>
          <a:cs typeface="Helvetic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a:ea typeface="MS PGothic" pitchFamily="34"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uvi.edu/"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sheppard@stanford.ed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61" y="5056188"/>
            <a:ext cx="8841139" cy="1681162"/>
          </a:xfrm>
        </p:spPr>
        <p:txBody>
          <a:bodyPr rtlCol="0">
            <a:normAutofit fontScale="25000" lnSpcReduction="20000"/>
          </a:bodyPr>
          <a:lstStyle/>
          <a:p>
            <a:pPr marL="9525" eaLnBrk="1" fontAlgn="auto" hangingPunct="1">
              <a:spcAft>
                <a:spcPts val="0"/>
              </a:spcAft>
              <a:defRPr/>
            </a:pPr>
            <a:r>
              <a:rPr lang="en-US" altLang="en-US" sz="11200" dirty="0" smtClean="0">
                <a:latin typeface="Arial"/>
                <a:ea typeface="+mn-ea"/>
                <a:cs typeface="Arial"/>
              </a:rPr>
              <a:t>Founding </a:t>
            </a:r>
            <a:r>
              <a:rPr lang="en-US" altLang="en-US" sz="11200" dirty="0">
                <a:latin typeface="Arial"/>
                <a:ea typeface="+mn-ea"/>
                <a:cs typeface="Arial"/>
              </a:rPr>
              <a:t>s</a:t>
            </a:r>
            <a:r>
              <a:rPr lang="en-US" altLang="en-US" sz="11200" dirty="0" smtClean="0">
                <a:latin typeface="Arial"/>
                <a:ea typeface="+mn-ea"/>
                <a:cs typeface="Arial"/>
              </a:rPr>
              <a:t>tories </a:t>
            </a:r>
            <a:r>
              <a:rPr lang="en-US" altLang="en-US" sz="11200" dirty="0">
                <a:latin typeface="Arial"/>
                <a:ea typeface="+mn-ea"/>
                <a:cs typeface="Arial"/>
              </a:rPr>
              <a:t>of </a:t>
            </a:r>
            <a:r>
              <a:rPr lang="en-US" altLang="en-US" sz="11200" dirty="0" smtClean="0">
                <a:latin typeface="Arial"/>
                <a:ea typeface="+mn-ea"/>
                <a:cs typeface="Arial"/>
              </a:rPr>
              <a:t>engineering </a:t>
            </a:r>
            <a:r>
              <a:rPr lang="en-US" altLang="en-US" sz="11200" dirty="0">
                <a:latin typeface="Arial"/>
                <a:ea typeface="+mn-ea"/>
                <a:cs typeface="Arial"/>
              </a:rPr>
              <a:t>e</a:t>
            </a:r>
            <a:r>
              <a:rPr lang="en-US" altLang="en-US" sz="11200" dirty="0" smtClean="0">
                <a:latin typeface="Arial"/>
                <a:ea typeface="+mn-ea"/>
                <a:cs typeface="Arial"/>
              </a:rPr>
              <a:t>ntrepreneurship </a:t>
            </a:r>
            <a:r>
              <a:rPr lang="en-US" altLang="en-US" sz="11200" dirty="0">
                <a:latin typeface="Arial"/>
                <a:ea typeface="+mn-ea"/>
                <a:cs typeface="Arial"/>
              </a:rPr>
              <a:t>p</a:t>
            </a:r>
            <a:r>
              <a:rPr lang="en-US" altLang="en-US" sz="11200" dirty="0" smtClean="0">
                <a:latin typeface="Arial"/>
                <a:ea typeface="+mn-ea"/>
                <a:cs typeface="Arial"/>
              </a:rPr>
              <a:t>rograms</a:t>
            </a:r>
            <a:r>
              <a:rPr lang="en-US" altLang="en-US" sz="11200" dirty="0">
                <a:latin typeface="Arial"/>
                <a:ea typeface="+mn-ea"/>
                <a:cs typeface="Arial"/>
              </a:rPr>
              <a:t>: Research to inform practice</a:t>
            </a:r>
          </a:p>
          <a:p>
            <a:pPr marL="9525" eaLnBrk="1" fontAlgn="auto" hangingPunct="1">
              <a:spcAft>
                <a:spcPts val="0"/>
              </a:spcAft>
              <a:buFont typeface="Arial"/>
              <a:buNone/>
              <a:defRPr/>
            </a:pPr>
            <a:endParaRPr lang="en-US" sz="3400" dirty="0" smtClean="0">
              <a:latin typeface="Arial"/>
              <a:ea typeface="+mn-ea"/>
              <a:cs typeface="Arial"/>
            </a:endParaRPr>
          </a:p>
          <a:p>
            <a:pPr marL="9525" eaLnBrk="1" fontAlgn="auto" hangingPunct="1">
              <a:spcAft>
                <a:spcPts val="0"/>
              </a:spcAft>
              <a:buFont typeface="Arial"/>
              <a:buNone/>
              <a:defRPr/>
            </a:pPr>
            <a:r>
              <a:rPr lang="en-US" sz="6200" b="0" dirty="0" smtClean="0">
                <a:solidFill>
                  <a:schemeClr val="tx1"/>
                </a:solidFill>
                <a:latin typeface="Arial"/>
                <a:ea typeface="+mn-ea"/>
                <a:cs typeface="Arial"/>
              </a:rPr>
              <a:t>Helen L. Chen, Carolyn Estrada, Shannon </a:t>
            </a:r>
            <a:r>
              <a:rPr lang="en-US" sz="6200" b="0" dirty="0" err="1" smtClean="0">
                <a:solidFill>
                  <a:schemeClr val="tx1"/>
                </a:solidFill>
                <a:latin typeface="Arial"/>
                <a:ea typeface="+mn-ea"/>
                <a:cs typeface="Arial"/>
              </a:rPr>
              <a:t>Gilmartin</a:t>
            </a:r>
            <a:r>
              <a:rPr lang="en-US" sz="6200" b="0" dirty="0" smtClean="0">
                <a:solidFill>
                  <a:schemeClr val="tx1"/>
                </a:solidFill>
                <a:latin typeface="Arial"/>
                <a:ea typeface="+mn-ea"/>
                <a:cs typeface="Arial"/>
              </a:rPr>
              <a:t>, Angela </a:t>
            </a:r>
            <a:r>
              <a:rPr lang="en-US" sz="6200" b="0" dirty="0" err="1" smtClean="0">
                <a:solidFill>
                  <a:schemeClr val="tx1"/>
                </a:solidFill>
                <a:latin typeface="Arial"/>
                <a:ea typeface="+mn-ea"/>
                <a:cs typeface="Arial"/>
              </a:rPr>
              <a:t>Shartrand</a:t>
            </a:r>
            <a:r>
              <a:rPr lang="en-US" sz="6200" b="0" dirty="0" smtClean="0">
                <a:solidFill>
                  <a:schemeClr val="tx1"/>
                </a:solidFill>
                <a:latin typeface="Arial"/>
                <a:ea typeface="+mn-ea"/>
                <a:cs typeface="Arial"/>
              </a:rPr>
              <a:t>, Sheri Sheppard</a:t>
            </a:r>
            <a:endParaRPr lang="en-US" sz="6200" b="0" dirty="0">
              <a:solidFill>
                <a:schemeClr val="tx1"/>
              </a:solidFill>
              <a:latin typeface="Arial"/>
              <a:ea typeface="+mn-ea"/>
              <a:cs typeface="Arial"/>
            </a:endParaRPr>
          </a:p>
          <a:p>
            <a:pPr marL="9525" eaLnBrk="1" fontAlgn="auto" hangingPunct="1">
              <a:lnSpc>
                <a:spcPct val="70000"/>
              </a:lnSpc>
              <a:spcAft>
                <a:spcPts val="0"/>
              </a:spcAft>
              <a:buFont typeface="Arial"/>
              <a:buNone/>
              <a:defRPr/>
            </a:pPr>
            <a:r>
              <a:rPr lang="en-US" sz="2600" dirty="0" smtClean="0">
                <a:ea typeface="+mn-ea"/>
              </a:rPr>
              <a:t>  </a:t>
            </a:r>
          </a:p>
          <a:p>
            <a:pPr eaLnBrk="1" fontAlgn="auto" hangingPunct="1">
              <a:lnSpc>
                <a:spcPct val="70000"/>
              </a:lnSpc>
              <a:spcAft>
                <a:spcPts val="0"/>
              </a:spcAft>
              <a:buFont typeface="Arial"/>
              <a:buNone/>
              <a:defRPr/>
            </a:pPr>
            <a:r>
              <a:rPr lang="en-US" sz="2100" dirty="0" smtClean="0">
                <a:ea typeface="+mn-ea"/>
              </a:rPr>
              <a:t>  </a:t>
            </a:r>
            <a:endParaRPr lang="en-US" sz="2100" dirty="0">
              <a:ea typeface="+mn-ea"/>
            </a:endParaRPr>
          </a:p>
          <a:p>
            <a:pPr eaLnBrk="1" fontAlgn="auto" hangingPunct="1">
              <a:spcAft>
                <a:spcPts val="0"/>
              </a:spcAft>
              <a:buFont typeface="Arial"/>
              <a:buNone/>
              <a:defRPr/>
            </a:pPr>
            <a:r>
              <a:rPr lang="en-US" sz="2000" b="0" i="1" dirty="0" err="1" smtClean="0">
                <a:latin typeface="Arial"/>
                <a:ea typeface="+mn-ea"/>
                <a:cs typeface="Arial"/>
              </a:rPr>
              <a:t>epicenter.stanford.edu</a:t>
            </a:r>
            <a:endParaRPr lang="en-US" sz="2000" b="0" i="1" dirty="0" smtClean="0">
              <a:latin typeface="Arial"/>
              <a:ea typeface="+mn-ea"/>
              <a:cs typeface="Arial"/>
            </a:endParaRPr>
          </a:p>
          <a:p>
            <a:pPr eaLnBrk="1" fontAlgn="auto" hangingPunct="1">
              <a:spcAft>
                <a:spcPts val="0"/>
              </a:spcAft>
              <a:buFont typeface="Arial"/>
              <a:buNone/>
              <a:defRPr/>
            </a:pPr>
            <a:endParaRPr lang="en-US" b="0"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10</a:t>
            </a:fld>
            <a:endParaRPr lang="en-US" altLang="en-US" sz="1200" smtClean="0">
              <a:solidFill>
                <a:srgbClr val="404040"/>
              </a:solidFill>
            </a:endParaRPr>
          </a:p>
        </p:txBody>
      </p:sp>
      <p:pic>
        <p:nvPicPr>
          <p:cNvPr id="1026" name="Picture 2" descr="http://magoosh.com/gre/files/2013/07/stanford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035" y="4040028"/>
            <a:ext cx="1479483" cy="220202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877590" y="748665"/>
            <a:ext cx="7826375" cy="57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r>
              <a:rPr lang="en-US" altLang="en-US" sz="2800" dirty="0">
                <a:ea typeface="ＭＳ Ｐゴシック" pitchFamily="34" charset="-128"/>
              </a:rPr>
              <a:t>Mechanical engineering at Texas A&amp;M</a:t>
            </a:r>
          </a:p>
          <a:p>
            <a:pPr marL="0" indent="0">
              <a:buNone/>
            </a:pPr>
            <a:endParaRPr lang="en-US" altLang="en-US" sz="2800" dirty="0">
              <a:ea typeface="ＭＳ Ｐゴシック" pitchFamily="34" charset="-128"/>
            </a:endParaRPr>
          </a:p>
          <a:p>
            <a:r>
              <a:rPr lang="en-US" altLang="en-US" sz="2800" dirty="0">
                <a:ea typeface="ＭＳ Ｐゴシック" pitchFamily="34" charset="-128"/>
              </a:rPr>
              <a:t>Controls research</a:t>
            </a:r>
          </a:p>
          <a:p>
            <a:pPr marL="0" indent="0">
              <a:buNone/>
            </a:pPr>
            <a:endParaRPr lang="en-US" altLang="en-US" sz="2800" dirty="0">
              <a:ea typeface="ＭＳ Ｐゴシック" pitchFamily="34" charset="-128"/>
            </a:endParaRPr>
          </a:p>
          <a:p>
            <a:r>
              <a:rPr lang="en-US" altLang="en-US" sz="2800" dirty="0">
                <a:ea typeface="ＭＳ Ｐゴシック" pitchFamily="34" charset="-128"/>
              </a:rPr>
              <a:t>Graduate school at Stanford</a:t>
            </a:r>
          </a:p>
          <a:p>
            <a:pPr marL="0" indent="0">
              <a:buNone/>
            </a:pPr>
            <a:endParaRPr lang="en-US" altLang="en-US" sz="2800" dirty="0">
              <a:ea typeface="ＭＳ Ｐゴシック" pitchFamily="34" charset="-128"/>
            </a:endParaRPr>
          </a:p>
          <a:p>
            <a:pPr eaLnBrk="1" hangingPunct="1">
              <a:lnSpc>
                <a:spcPct val="120000"/>
              </a:lnSpc>
              <a:buFont typeface="Arial" pitchFamily="34" charset="0"/>
              <a:buNone/>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01588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11</a:t>
            </a:fld>
            <a:endParaRPr lang="en-US" altLang="en-US" sz="1200" smtClean="0">
              <a:solidFill>
                <a:srgbClr val="404040"/>
              </a:solidFill>
            </a:endParaRPr>
          </a:p>
        </p:txBody>
      </p:sp>
      <p:sp>
        <p:nvSpPr>
          <p:cNvPr id="7174" name="Content Placeholder 2"/>
          <p:cNvSpPr txBox="1">
            <a:spLocks/>
          </p:cNvSpPr>
          <p:nvPr/>
        </p:nvSpPr>
        <p:spPr bwMode="auto">
          <a:xfrm>
            <a:off x="877590" y="748665"/>
            <a:ext cx="7826375" cy="57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r>
              <a:rPr lang="en-US" altLang="en-US" sz="2800" dirty="0" smtClean="0">
                <a:ea typeface="ＭＳ Ｐゴシック" pitchFamily="34" charset="-128"/>
              </a:rPr>
              <a:t>What do I want to do?</a:t>
            </a:r>
          </a:p>
          <a:p>
            <a:pPr eaLnBrk="1" hangingPunct="1">
              <a:lnSpc>
                <a:spcPct val="120000"/>
              </a:lnSpc>
              <a:buFont typeface="Arial" pitchFamily="34" charset="0"/>
              <a:buNone/>
            </a:pPr>
            <a:endParaRPr lang="en-US" altLang="en-US" dirty="0">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565" y="1472666"/>
            <a:ext cx="3708400" cy="37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38848" r="4424" b="5495"/>
          <a:stretch/>
        </p:blipFill>
        <p:spPr bwMode="auto">
          <a:xfrm>
            <a:off x="1054892" y="2052319"/>
            <a:ext cx="3585021" cy="395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88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12</a:t>
            </a:fld>
            <a:endParaRPr lang="en-US" altLang="en-US" sz="1200" smtClean="0">
              <a:solidFill>
                <a:srgbClr val="404040"/>
              </a:solidFill>
            </a:endParaRPr>
          </a:p>
        </p:txBody>
      </p:sp>
      <p:sp>
        <p:nvSpPr>
          <p:cNvPr id="7174" name="Content Placeholder 2"/>
          <p:cNvSpPr txBox="1">
            <a:spLocks/>
          </p:cNvSpPr>
          <p:nvPr/>
        </p:nvSpPr>
        <p:spPr bwMode="auto">
          <a:xfrm>
            <a:off x="877590" y="748665"/>
            <a:ext cx="7826375" cy="57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r>
              <a:rPr lang="en-US" altLang="en-US" sz="2800" dirty="0" smtClean="0">
                <a:ea typeface="ＭＳ Ｐゴシック" pitchFamily="34" charset="-128"/>
              </a:rPr>
              <a:t>What do I want to do?</a:t>
            </a:r>
          </a:p>
          <a:p>
            <a:pPr marL="0" indent="0">
              <a:buNone/>
            </a:pPr>
            <a:endParaRPr lang="en-US" altLang="en-US" sz="2800" dirty="0" smtClean="0">
              <a:ea typeface="ＭＳ Ｐゴシック" pitchFamily="34" charset="-128"/>
            </a:endParaRPr>
          </a:p>
          <a:p>
            <a:r>
              <a:rPr lang="en-US" altLang="en-US" sz="2800" dirty="0" smtClean="0">
                <a:ea typeface="ＭＳ Ｐゴシック" pitchFamily="34" charset="-128"/>
              </a:rPr>
              <a:t>Engineering entrepreneurship education</a:t>
            </a:r>
          </a:p>
          <a:p>
            <a:pPr eaLnBrk="1" hangingPunct="1">
              <a:lnSpc>
                <a:spcPct val="120000"/>
              </a:lnSpc>
              <a:buFont typeface="Arial" pitchFamily="34" charset="0"/>
              <a:buNone/>
            </a:pPr>
            <a:endParaRPr lang="en-US" altLang="en-US" dirty="0">
              <a:latin typeface="Arial" pitchFamily="34" charset="0"/>
              <a:cs typeface="Arial" pitchFamily="34" charset="0"/>
            </a:endParaRPr>
          </a:p>
        </p:txBody>
      </p:sp>
      <p:pic>
        <p:nvPicPr>
          <p:cNvPr id="5122" name="Picture 2" descr="http://www.stanford.edu/group/design_education/wikiupload/thumb/7/70/DEL_logo.jpg/400px-DEL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97835"/>
            <a:ext cx="38100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94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13</a:t>
            </a:fld>
            <a:endParaRPr lang="en-US" altLang="en-US" sz="1200" smtClean="0">
              <a:solidFill>
                <a:srgbClr val="404040"/>
              </a:solidFill>
            </a:endParaRPr>
          </a:p>
        </p:txBody>
      </p:sp>
      <p:sp>
        <p:nvSpPr>
          <p:cNvPr id="7174" name="Content Placeholder 2"/>
          <p:cNvSpPr txBox="1">
            <a:spLocks/>
          </p:cNvSpPr>
          <p:nvPr/>
        </p:nvSpPr>
        <p:spPr bwMode="auto">
          <a:xfrm>
            <a:off x="877590" y="748665"/>
            <a:ext cx="7826375" cy="57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r>
              <a:rPr lang="en-US" altLang="en-US" sz="2800" dirty="0" smtClean="0">
                <a:ea typeface="ＭＳ Ｐゴシック" pitchFamily="34" charset="-128"/>
              </a:rPr>
              <a:t>What do I want to do?</a:t>
            </a:r>
          </a:p>
          <a:p>
            <a:pPr marL="0" indent="0">
              <a:buNone/>
            </a:pPr>
            <a:endParaRPr lang="en-US" altLang="en-US" sz="2800" dirty="0" smtClean="0">
              <a:ea typeface="ＭＳ Ｐゴシック" pitchFamily="34" charset="-128"/>
            </a:endParaRPr>
          </a:p>
          <a:p>
            <a:r>
              <a:rPr lang="en-US" altLang="en-US" sz="2800" dirty="0" smtClean="0">
                <a:ea typeface="ＭＳ Ｐゴシック" pitchFamily="34" charset="-128"/>
              </a:rPr>
              <a:t>Engineering entrepreneurship education</a:t>
            </a:r>
          </a:p>
          <a:p>
            <a:pPr>
              <a:buNone/>
            </a:pPr>
            <a:endParaRPr lang="en-US" altLang="en-US" sz="2800" dirty="0" smtClean="0">
              <a:ea typeface="ＭＳ Ｐゴシック" pitchFamily="34" charset="-128"/>
            </a:endParaRPr>
          </a:p>
          <a:p>
            <a:r>
              <a:rPr lang="en-US" altLang="en-US" sz="2800" dirty="0" smtClean="0">
                <a:ea typeface="ＭＳ Ｐゴシック" pitchFamily="34" charset="-128"/>
              </a:rPr>
              <a:t>What’s next?</a:t>
            </a:r>
          </a:p>
          <a:p>
            <a:pPr eaLnBrk="1" hangingPunct="1">
              <a:lnSpc>
                <a:spcPct val="120000"/>
              </a:lnSpc>
              <a:buFont typeface="Arial" pitchFamily="34" charset="0"/>
              <a:buNone/>
            </a:pPr>
            <a:endParaRPr lang="en-US" altLang="en-US" dirty="0">
              <a:latin typeface="Arial" pitchFamily="34" charset="0"/>
              <a:cs typeface="Arial" pitchFamily="34" charset="0"/>
            </a:endParaRPr>
          </a:p>
        </p:txBody>
      </p:sp>
      <p:pic>
        <p:nvPicPr>
          <p:cNvPr id="6" name="Picture 2" descr="http://ecx.images-amazon.com/images/I/61YRYwYtSJL._SL15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31446" t="3884" r="25409" b="14237"/>
          <a:stretch/>
        </p:blipFill>
        <p:spPr bwMode="auto">
          <a:xfrm>
            <a:off x="5466080" y="2893582"/>
            <a:ext cx="2844800" cy="303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indyscan.com/wordpress/wp-content/uploads/2012/01/fitbit-logo-for-twi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075" y="3499217"/>
            <a:ext cx="2432110" cy="243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94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14</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RQ1 Research Methods</a:t>
            </a:r>
          </a:p>
        </p:txBody>
      </p:sp>
    </p:spTree>
    <p:extLst>
      <p:ext uri="{BB962C8B-B14F-4D97-AF65-F5344CB8AC3E}">
        <p14:creationId xmlns:p14="http://schemas.microsoft.com/office/powerpoint/2010/main" val="146087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51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EF7699A4-C680-4513-BE41-D49977AC9473}" type="slidenum">
              <a:rPr lang="en-US" altLang="en-US" sz="1200" smtClean="0">
                <a:solidFill>
                  <a:srgbClr val="404040"/>
                </a:solidFill>
              </a:rPr>
              <a:pPr eaLnBrk="1" hangingPunct="1">
                <a:spcBef>
                  <a:spcPct val="0"/>
                </a:spcBef>
                <a:buFontTx/>
                <a:buNone/>
              </a:pPr>
              <a:t>15</a:t>
            </a:fld>
            <a:endParaRPr lang="en-US" altLang="en-US" sz="1200" smtClean="0">
              <a:solidFill>
                <a:srgbClr val="404040"/>
              </a:solidFill>
            </a:endParaRPr>
          </a:p>
        </p:txBody>
      </p:sp>
      <p:sp>
        <p:nvSpPr>
          <p:cNvPr id="5125" name="Title 1"/>
          <p:cNvSpPr>
            <a:spLocks noGrp="1"/>
          </p:cNvSpPr>
          <p:nvPr>
            <p:ph type="title"/>
          </p:nvPr>
        </p:nvSpPr>
        <p:spPr>
          <a:xfrm>
            <a:off x="1038225" y="274638"/>
            <a:ext cx="7648575" cy="1143000"/>
          </a:xfrm>
        </p:spPr>
        <p:txBody>
          <a:bodyPr>
            <a:normAutofit fontScale="90000"/>
          </a:bodyPr>
          <a:lstStyle/>
          <a:p>
            <a:pPr eaLnBrk="1" hangingPunct="1">
              <a:defRPr/>
            </a:pPr>
            <a:r>
              <a:rPr lang="en-US" altLang="en-US" sz="2800" dirty="0">
                <a:latin typeface="Arial" pitchFamily="34" charset="0"/>
                <a:cs typeface="Arial" pitchFamily="34" charset="0"/>
              </a:rPr>
              <a:t>RQ1: What are current models of educating engineers for </a:t>
            </a:r>
            <a:r>
              <a:rPr lang="en-US" altLang="en-US" sz="2800" dirty="0" smtClean="0">
                <a:latin typeface="Arial" pitchFamily="34" charset="0"/>
                <a:cs typeface="Arial" pitchFamily="34" charset="0"/>
              </a:rPr>
              <a:t>entrepreneurship/entrepreneurial </a:t>
            </a:r>
            <a:r>
              <a:rPr lang="en-US" altLang="en-US" sz="2800" dirty="0">
                <a:latin typeface="Arial" pitchFamily="34" charset="0"/>
                <a:cs typeface="Arial" pitchFamily="34" charset="0"/>
              </a:rPr>
              <a:t>thinking?</a:t>
            </a:r>
            <a:endParaRPr lang="en-US" altLang="en-US" sz="2800" dirty="0" smtClean="0">
              <a:latin typeface="Arial" pitchFamily="34" charset="0"/>
              <a:cs typeface="Arial" pitchFamily="34" charset="0"/>
            </a:endParaRPr>
          </a:p>
        </p:txBody>
      </p:sp>
      <p:sp>
        <p:nvSpPr>
          <p:cNvPr id="5126" name="Content Placeholder 2"/>
          <p:cNvSpPr txBox="1">
            <a:spLocks/>
          </p:cNvSpPr>
          <p:nvPr/>
        </p:nvSpPr>
        <p:spPr bwMode="auto">
          <a:xfrm>
            <a:off x="1054100" y="1721802"/>
            <a:ext cx="782637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71475" indent="-285750"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lnSpc>
                <a:spcPct val="120000"/>
              </a:lnSpc>
            </a:pPr>
            <a:r>
              <a:rPr lang="en-US" altLang="en-US" sz="2400" dirty="0">
                <a:latin typeface="Arial" pitchFamily="34" charset="0"/>
                <a:cs typeface="Arial" pitchFamily="34" charset="0"/>
              </a:rPr>
              <a:t>Quantitative program data were collected from 18 entrepreneurship programs at 17 U.S. colleges and </a:t>
            </a:r>
            <a:r>
              <a:rPr lang="en-US" altLang="en-US" sz="2400" dirty="0" smtClean="0">
                <a:latin typeface="Arial" pitchFamily="34" charset="0"/>
                <a:cs typeface="Arial" pitchFamily="34" charset="0"/>
              </a:rPr>
              <a:t>universities</a:t>
            </a:r>
          </a:p>
          <a:p>
            <a:pPr eaLnBrk="1" hangingPunct="1">
              <a:lnSpc>
                <a:spcPct val="120000"/>
              </a:lnSpc>
            </a:pPr>
            <a:r>
              <a:rPr lang="en-US" altLang="en-US" sz="2400" dirty="0" smtClean="0">
                <a:latin typeface="Arial" pitchFamily="34" charset="0"/>
                <a:cs typeface="Arial" pitchFamily="34" charset="0"/>
              </a:rPr>
              <a:t>In-depth interviews were conducted with entrepreneurship program directors/coordinators at 12 of these 18 programs; </a:t>
            </a:r>
            <a:r>
              <a:rPr lang="en-US" altLang="en-US" sz="2400" b="1" dirty="0" smtClean="0">
                <a:solidFill>
                  <a:srgbClr val="FF0000"/>
                </a:solidFill>
                <a:latin typeface="Arial" pitchFamily="34" charset="0"/>
                <a:cs typeface="Arial" pitchFamily="34" charset="0"/>
              </a:rPr>
              <a:t>these 12 programs compose the primary sample for analysis</a:t>
            </a:r>
          </a:p>
          <a:p>
            <a:pPr eaLnBrk="1" hangingPunct="1">
              <a:lnSpc>
                <a:spcPct val="120000"/>
              </a:lnSpc>
            </a:pPr>
            <a:r>
              <a:rPr lang="en-US" altLang="en-US" sz="2400" dirty="0" smtClean="0">
                <a:latin typeface="Arial" pitchFamily="34" charset="0"/>
                <a:cs typeface="Arial" pitchFamily="34" charset="0"/>
              </a:rPr>
              <a:t>Interviews </a:t>
            </a:r>
            <a:r>
              <a:rPr lang="en-US" altLang="en-US" sz="2400" dirty="0">
                <a:latin typeface="Arial" pitchFamily="34" charset="0"/>
                <a:cs typeface="Arial" pitchFamily="34" charset="0"/>
              </a:rPr>
              <a:t>averaged about 60 minutes in </a:t>
            </a:r>
            <a:r>
              <a:rPr lang="en-US" altLang="en-US" sz="2400" dirty="0" smtClean="0">
                <a:latin typeface="Arial" pitchFamily="34" charset="0"/>
                <a:cs typeface="Arial" pitchFamily="34" charset="0"/>
              </a:rPr>
              <a:t>length</a:t>
            </a:r>
            <a:endParaRPr lang="en-US" altLang="en-US" sz="2400" dirty="0">
              <a:latin typeface="Arial" pitchFamily="34" charset="0"/>
              <a:cs typeface="Arial" pitchFamily="34" charset="0"/>
            </a:endParaRPr>
          </a:p>
        </p:txBody>
      </p:sp>
    </p:spTree>
    <p:extLst>
      <p:ext uri="{BB962C8B-B14F-4D97-AF65-F5344CB8AC3E}">
        <p14:creationId xmlns:p14="http://schemas.microsoft.com/office/powerpoint/2010/main" val="164650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16</a:t>
            </a:fld>
            <a:endParaRPr lang="en-US" altLang="en-US" sz="1200" smtClean="0">
              <a:solidFill>
                <a:srgbClr val="404040"/>
              </a:solidFill>
            </a:endParaRPr>
          </a:p>
        </p:txBody>
      </p:sp>
      <p:sp>
        <p:nvSpPr>
          <p:cNvPr id="5125" name="Title 1"/>
          <p:cNvSpPr>
            <a:spLocks noGrp="1"/>
          </p:cNvSpPr>
          <p:nvPr>
            <p:ph type="title"/>
          </p:nvPr>
        </p:nvSpPr>
        <p:spPr>
          <a:xfrm>
            <a:off x="1038225" y="274638"/>
            <a:ext cx="7648575" cy="1143000"/>
          </a:xfrm>
        </p:spPr>
        <p:txBody>
          <a:bodyPr>
            <a:normAutofit fontScale="90000"/>
          </a:bodyPr>
          <a:lstStyle/>
          <a:p>
            <a:pPr eaLnBrk="1" hangingPunct="1">
              <a:defRPr/>
            </a:pPr>
            <a:r>
              <a:rPr lang="en-US" altLang="en-US" sz="2800" dirty="0">
                <a:latin typeface="Arial" pitchFamily="34" charset="0"/>
                <a:cs typeface="Arial" pitchFamily="34" charset="0"/>
              </a:rPr>
              <a:t>RQ1: What are current models of educating engineers for </a:t>
            </a:r>
            <a:r>
              <a:rPr lang="en-US" altLang="en-US" sz="2800" dirty="0" smtClean="0">
                <a:latin typeface="Arial" pitchFamily="34" charset="0"/>
                <a:cs typeface="Arial" pitchFamily="34" charset="0"/>
              </a:rPr>
              <a:t>entrepreneurship/entrepreneurial </a:t>
            </a:r>
            <a:r>
              <a:rPr lang="en-US" altLang="en-US" sz="2800" dirty="0">
                <a:latin typeface="Arial" pitchFamily="34" charset="0"/>
                <a:cs typeface="Arial" pitchFamily="34" charset="0"/>
              </a:rPr>
              <a:t>thinking</a:t>
            </a:r>
            <a:r>
              <a:rPr lang="en-US" altLang="en-US" sz="2800" dirty="0" smtClean="0">
                <a:latin typeface="Arial" pitchFamily="34" charset="0"/>
                <a:cs typeface="Arial" pitchFamily="34" charset="0"/>
              </a:rPr>
              <a:t>?  </a:t>
            </a:r>
          </a:p>
        </p:txBody>
      </p:sp>
      <p:sp>
        <p:nvSpPr>
          <p:cNvPr id="7174" name="Content Placeholder 2"/>
          <p:cNvSpPr txBox="1">
            <a:spLocks/>
          </p:cNvSpPr>
          <p:nvPr/>
        </p:nvSpPr>
        <p:spPr bwMode="auto">
          <a:xfrm>
            <a:off x="976069" y="6029093"/>
            <a:ext cx="10176433" cy="118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lnSpc>
                <a:spcPct val="120000"/>
              </a:lnSpc>
              <a:buNone/>
            </a:pPr>
            <a:r>
              <a:rPr lang="en-US" altLang="en-US" sz="2000" dirty="0" smtClean="0">
                <a:latin typeface="Arial" pitchFamily="34" charset="0"/>
                <a:cs typeface="Arial" pitchFamily="34" charset="0"/>
              </a:rPr>
              <a:t>*Drawing </a:t>
            </a:r>
            <a:r>
              <a:rPr lang="en-US" altLang="en-US" sz="2000" dirty="0">
                <a:latin typeface="Arial" pitchFamily="34" charset="0"/>
                <a:cs typeface="Arial" pitchFamily="34" charset="0"/>
              </a:rPr>
              <a:t>from Duval-</a:t>
            </a:r>
            <a:r>
              <a:rPr lang="en-US" altLang="en-US" sz="2000" dirty="0" err="1">
                <a:latin typeface="Arial" pitchFamily="34" charset="0"/>
                <a:cs typeface="Arial" pitchFamily="34" charset="0"/>
              </a:rPr>
              <a:t>Couetil</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Shartrand</a:t>
            </a:r>
            <a:r>
              <a:rPr lang="en-US" altLang="en-US" sz="2000" dirty="0">
                <a:latin typeface="Arial" pitchFamily="34" charset="0"/>
                <a:cs typeface="Arial" pitchFamily="34" charset="0"/>
              </a:rPr>
              <a:t>, </a:t>
            </a:r>
            <a:r>
              <a:rPr lang="en-US" altLang="en-US" sz="2000" dirty="0" smtClean="0">
                <a:latin typeface="Arial" pitchFamily="34" charset="0"/>
                <a:cs typeface="Arial" pitchFamily="34" charset="0"/>
              </a:rPr>
              <a:t>and </a:t>
            </a:r>
            <a:r>
              <a:rPr lang="en-US" altLang="en-US" sz="2000" dirty="0">
                <a:latin typeface="Arial" pitchFamily="34" charset="0"/>
                <a:cs typeface="Arial" pitchFamily="34" charset="0"/>
              </a:rPr>
              <a:t>Reed (forthcoming</a:t>
            </a:r>
            <a:r>
              <a:rPr lang="en-US" altLang="en-US" sz="2000" dirty="0" smtClean="0">
                <a:latin typeface="Arial" pitchFamily="34" charset="0"/>
                <a:cs typeface="Arial" pitchFamily="34" charset="0"/>
              </a:rPr>
              <a:t>)</a:t>
            </a:r>
          </a:p>
          <a:p>
            <a:pPr eaLnBrk="1" hangingPunct="1">
              <a:lnSpc>
                <a:spcPct val="120000"/>
              </a:lnSpc>
              <a:buFont typeface="Arial" pitchFamily="34" charset="0"/>
              <a:buNone/>
            </a:pPr>
            <a:endParaRPr lang="en-US" altLang="en-US" sz="2000" dirty="0">
              <a:latin typeface="Arial" pitchFamily="34" charset="0"/>
              <a:cs typeface="Arial" pitchFamily="34" charset="0"/>
            </a:endParaRPr>
          </a:p>
          <a:p>
            <a:pPr eaLnBrk="1" hangingPunct="1">
              <a:lnSpc>
                <a:spcPct val="120000"/>
              </a:lnSpc>
              <a:buFont typeface="Arial" pitchFamily="34" charset="0"/>
              <a:buNone/>
            </a:pPr>
            <a:endParaRPr lang="en-US" altLang="en-US" sz="2000" dirty="0" smtClean="0">
              <a:latin typeface="Arial" pitchFamily="34" charset="0"/>
              <a:cs typeface="Arial" pitchFamily="34" charset="0"/>
            </a:endParaRPr>
          </a:p>
          <a:p>
            <a:pPr eaLnBrk="1" hangingPunct="1">
              <a:lnSpc>
                <a:spcPct val="120000"/>
              </a:lnSpc>
              <a:buFont typeface="Arial" pitchFamily="34" charset="0"/>
              <a:buNone/>
            </a:pPr>
            <a:endParaRPr lang="en-US" altLang="en-US" sz="2000" dirty="0">
              <a:latin typeface="Arial" pitchFamily="34" charset="0"/>
              <a:cs typeface="Arial" pitchFamily="34" charset="0"/>
            </a:endParaRPr>
          </a:p>
          <a:p>
            <a:pPr eaLnBrk="1" hangingPunct="1">
              <a:lnSpc>
                <a:spcPct val="120000"/>
              </a:lnSpc>
              <a:buFont typeface="Arial" pitchFamily="34" charset="0"/>
              <a:buNone/>
            </a:pPr>
            <a:endParaRPr lang="en-US" altLang="en-US" sz="2000" dirty="0">
              <a:latin typeface="Arial" pitchFamily="34" charset="0"/>
              <a:cs typeface="Arial" pitchFamily="34" charset="0"/>
            </a:endParaRPr>
          </a:p>
          <a:p>
            <a:pPr eaLnBrk="1" hangingPunct="1">
              <a:lnSpc>
                <a:spcPct val="120000"/>
              </a:lnSpc>
              <a:buFont typeface="Arial" pitchFamily="34" charset="0"/>
              <a:buNone/>
            </a:pPr>
            <a:endParaRPr lang="en-US" altLang="en-US" sz="2000" b="1" dirty="0">
              <a:solidFill>
                <a:srgbClr val="FF0000"/>
              </a:solidFill>
              <a:latin typeface="Arial" pitchFamily="34" charset="0"/>
              <a:cs typeface="Arial" pitchFamily="34" charset="0"/>
            </a:endParaRPr>
          </a:p>
        </p:txBody>
      </p:sp>
      <p:grpSp>
        <p:nvGrpSpPr>
          <p:cNvPr id="3" name="Group 2"/>
          <p:cNvGrpSpPr/>
          <p:nvPr/>
        </p:nvGrpSpPr>
        <p:grpSpPr>
          <a:xfrm>
            <a:off x="1495424" y="2010813"/>
            <a:ext cx="5819775" cy="4018280"/>
            <a:chOff x="2176145" y="2443239"/>
            <a:chExt cx="5819775" cy="4018280"/>
          </a:xfrm>
        </p:grpSpPr>
        <p:graphicFrame>
          <p:nvGraphicFramePr>
            <p:cNvPr id="6" name="Chart 5"/>
            <p:cNvGraphicFramePr>
              <a:graphicFrameLocks/>
            </p:cNvGraphicFramePr>
            <p:nvPr>
              <p:extLst>
                <p:ext uri="{D42A27DB-BD31-4B8C-83A1-F6EECF244321}">
                  <p14:modId xmlns:p14="http://schemas.microsoft.com/office/powerpoint/2010/main" val="2106714919"/>
                </p:ext>
              </p:extLst>
            </p:nvPr>
          </p:nvGraphicFramePr>
          <p:xfrm>
            <a:off x="2176145" y="2443239"/>
            <a:ext cx="5819775" cy="40182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61431" y="2723586"/>
              <a:ext cx="367408" cy="523220"/>
            </a:xfrm>
            <a:prstGeom prst="rect">
              <a:avLst/>
            </a:prstGeom>
            <a:noFill/>
          </p:spPr>
          <p:txBody>
            <a:bodyPr wrap="none" rtlCol="0">
              <a:spAutoFit/>
            </a:bodyPr>
            <a:lstStyle/>
            <a:p>
              <a:r>
                <a:rPr lang="en-US" sz="2800" b="1" dirty="0" smtClean="0"/>
                <a:t>1</a:t>
              </a:r>
              <a:endParaRPr lang="en-US" sz="2800" b="1" dirty="0"/>
            </a:p>
          </p:txBody>
        </p:sp>
        <p:sp>
          <p:nvSpPr>
            <p:cNvPr id="8" name="TextBox 7"/>
            <p:cNvSpPr txBox="1"/>
            <p:nvPr/>
          </p:nvSpPr>
          <p:spPr>
            <a:xfrm>
              <a:off x="5931792" y="3208073"/>
              <a:ext cx="367408" cy="523220"/>
            </a:xfrm>
            <a:prstGeom prst="rect">
              <a:avLst/>
            </a:prstGeom>
            <a:noFill/>
          </p:spPr>
          <p:txBody>
            <a:bodyPr wrap="none" rtlCol="0">
              <a:spAutoFit/>
            </a:bodyPr>
            <a:lstStyle/>
            <a:p>
              <a:r>
                <a:rPr lang="en-US" sz="2800" b="1" dirty="0" smtClean="0"/>
                <a:t>1</a:t>
              </a:r>
              <a:endParaRPr lang="en-US" sz="2800" b="1" dirty="0"/>
            </a:p>
          </p:txBody>
        </p:sp>
        <p:sp>
          <p:nvSpPr>
            <p:cNvPr id="10" name="TextBox 9"/>
            <p:cNvSpPr txBox="1"/>
            <p:nvPr/>
          </p:nvSpPr>
          <p:spPr>
            <a:xfrm>
              <a:off x="4986355" y="5045471"/>
              <a:ext cx="550151" cy="523220"/>
            </a:xfrm>
            <a:prstGeom prst="rect">
              <a:avLst/>
            </a:prstGeom>
            <a:noFill/>
          </p:spPr>
          <p:txBody>
            <a:bodyPr wrap="none" rtlCol="0">
              <a:spAutoFit/>
            </a:bodyPr>
            <a:lstStyle/>
            <a:p>
              <a:r>
                <a:rPr lang="en-US" sz="2800" b="1" dirty="0" smtClean="0"/>
                <a:t>10</a:t>
              </a:r>
              <a:endParaRPr lang="en-US" sz="2800" b="1" dirty="0"/>
            </a:p>
          </p:txBody>
        </p:sp>
      </p:grpSp>
      <p:sp>
        <p:nvSpPr>
          <p:cNvPr id="4" name="Rectangle 3"/>
          <p:cNvSpPr/>
          <p:nvPr/>
        </p:nvSpPr>
        <p:spPr>
          <a:xfrm>
            <a:off x="6064285" y="2652536"/>
            <a:ext cx="2892980" cy="646331"/>
          </a:xfrm>
          <a:prstGeom prst="rect">
            <a:avLst/>
          </a:prstGeom>
        </p:spPr>
        <p:txBody>
          <a:bodyPr wrap="square">
            <a:spAutoFit/>
          </a:bodyPr>
          <a:lstStyle/>
          <a:p>
            <a:r>
              <a:rPr lang="en-US" altLang="en-US" b="1" dirty="0" smtClean="0">
                <a:latin typeface="Arial" pitchFamily="34" charset="0"/>
                <a:cs typeface="Arial" pitchFamily="34" charset="0"/>
              </a:rPr>
              <a:t>Program </a:t>
            </a:r>
            <a:r>
              <a:rPr lang="en-US" altLang="en-US" b="1" dirty="0">
                <a:latin typeface="Arial" pitchFamily="34" charset="0"/>
                <a:cs typeface="Arial" pitchFamily="34" charset="0"/>
              </a:rPr>
              <a:t>housed outside of engineering </a:t>
            </a:r>
            <a:r>
              <a:rPr lang="en-US" altLang="en-US" b="1" dirty="0" smtClean="0">
                <a:latin typeface="Arial" pitchFamily="34" charset="0"/>
                <a:cs typeface="Arial" pitchFamily="34" charset="0"/>
              </a:rPr>
              <a:t>school</a:t>
            </a:r>
            <a:endParaRPr lang="en-US" dirty="0"/>
          </a:p>
        </p:txBody>
      </p:sp>
      <p:sp>
        <p:nvSpPr>
          <p:cNvPr id="5" name="Rectangle 4"/>
          <p:cNvSpPr/>
          <p:nvPr/>
        </p:nvSpPr>
        <p:spPr>
          <a:xfrm>
            <a:off x="2293034" y="2168049"/>
            <a:ext cx="2444165" cy="646331"/>
          </a:xfrm>
          <a:prstGeom prst="rect">
            <a:avLst/>
          </a:prstGeom>
        </p:spPr>
        <p:txBody>
          <a:bodyPr wrap="square">
            <a:spAutoFit/>
          </a:bodyPr>
          <a:lstStyle/>
          <a:p>
            <a:r>
              <a:rPr lang="en-US" altLang="en-US" b="1" dirty="0">
                <a:latin typeface="Arial" pitchFamily="34" charset="0"/>
                <a:cs typeface="Arial" pitchFamily="34" charset="0"/>
              </a:rPr>
              <a:t>Cross-disciplinary </a:t>
            </a:r>
            <a:r>
              <a:rPr lang="en-US" altLang="en-US" b="1" dirty="0" smtClean="0">
                <a:latin typeface="Arial" pitchFamily="34" charset="0"/>
                <a:cs typeface="Arial" pitchFamily="34" charset="0"/>
              </a:rPr>
              <a:t>program</a:t>
            </a:r>
            <a:endParaRPr lang="en-US" dirty="0"/>
          </a:p>
        </p:txBody>
      </p:sp>
      <p:sp>
        <p:nvSpPr>
          <p:cNvPr id="7" name="Rectangle 6"/>
          <p:cNvSpPr/>
          <p:nvPr/>
        </p:nvSpPr>
        <p:spPr>
          <a:xfrm>
            <a:off x="1167618" y="4234480"/>
            <a:ext cx="2989924" cy="757130"/>
          </a:xfrm>
          <a:prstGeom prst="rect">
            <a:avLst/>
          </a:prstGeom>
        </p:spPr>
        <p:txBody>
          <a:bodyPr wrap="square">
            <a:spAutoFit/>
          </a:bodyPr>
          <a:lstStyle/>
          <a:p>
            <a:pPr eaLnBrk="1" hangingPunct="1">
              <a:lnSpc>
                <a:spcPct val="120000"/>
              </a:lnSpc>
              <a:buNone/>
            </a:pPr>
            <a:r>
              <a:rPr lang="en-US" altLang="en-US" b="1" dirty="0">
                <a:latin typeface="Arial" pitchFamily="34" charset="0"/>
                <a:cs typeface="Arial" pitchFamily="34" charset="0"/>
              </a:rPr>
              <a:t>Programs housed within engineering </a:t>
            </a:r>
            <a:r>
              <a:rPr lang="en-US" altLang="en-US" b="1" dirty="0" smtClean="0">
                <a:latin typeface="Arial" pitchFamily="34" charset="0"/>
                <a:cs typeface="Arial" pitchFamily="34" charset="0"/>
              </a:rPr>
              <a:t>schools</a:t>
            </a:r>
            <a:endParaRPr lang="en-US" altLang="en-US" b="1" dirty="0">
              <a:solidFill>
                <a:srgbClr val="FF0000"/>
              </a:solidFill>
              <a:latin typeface="Arial" pitchFamily="34" charset="0"/>
              <a:cs typeface="Arial" pitchFamily="34" charset="0"/>
            </a:endParaRPr>
          </a:p>
        </p:txBody>
      </p:sp>
      <p:sp>
        <p:nvSpPr>
          <p:cNvPr id="13" name="TextBox 12"/>
          <p:cNvSpPr txBox="1"/>
          <p:nvPr/>
        </p:nvSpPr>
        <p:spPr>
          <a:xfrm>
            <a:off x="3080699" y="1359465"/>
            <a:ext cx="3658974" cy="584776"/>
          </a:xfrm>
          <a:prstGeom prst="rect">
            <a:avLst/>
          </a:prstGeom>
          <a:noFill/>
        </p:spPr>
        <p:txBody>
          <a:bodyPr wrap="none" rtlCol="0">
            <a:spAutoFit/>
          </a:bodyPr>
          <a:lstStyle/>
          <a:p>
            <a:r>
              <a:rPr lang="en-US" sz="3200" dirty="0" smtClean="0"/>
              <a:t>The 12 we studied</a:t>
            </a:r>
            <a:r>
              <a:rPr lang="en-US" sz="3200" baseline="30000" dirty="0" smtClean="0"/>
              <a:t>*</a:t>
            </a:r>
            <a:r>
              <a:rPr lang="en-US" sz="3200" dirty="0" smtClean="0"/>
              <a:t>…</a:t>
            </a:r>
            <a:endParaRPr lang="en-US" sz="3200" dirty="0"/>
          </a:p>
        </p:txBody>
      </p:sp>
    </p:spTree>
    <p:extLst>
      <p:ext uri="{BB962C8B-B14F-4D97-AF65-F5344CB8AC3E}">
        <p14:creationId xmlns:p14="http://schemas.microsoft.com/office/powerpoint/2010/main" val="3547946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3403600" y="6492875"/>
            <a:ext cx="2895600" cy="365125"/>
          </a:xfrm>
        </p:spPr>
        <p:txBody>
          <a:bodyPr/>
          <a:lstStyle/>
          <a:p>
            <a:pPr>
              <a:defRPr/>
            </a:pPr>
            <a:r>
              <a:rPr lang="en-US" dirty="0" err="1"/>
              <a:t>epicenter.stanford.edu</a:t>
            </a:r>
            <a:endParaRPr lang="en-US" dirty="0"/>
          </a:p>
        </p:txBody>
      </p:sp>
      <p:sp>
        <p:nvSpPr>
          <p:cNvPr id="81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1AA86A6-8F80-422E-B334-29BD0F2C7981}" type="slidenum">
              <a:rPr lang="en-US" altLang="en-US" sz="1200" smtClean="0">
                <a:solidFill>
                  <a:srgbClr val="404040"/>
                </a:solidFill>
              </a:rPr>
              <a:pPr eaLnBrk="1" hangingPunct="1">
                <a:spcBef>
                  <a:spcPct val="0"/>
                </a:spcBef>
                <a:buFontTx/>
                <a:buNone/>
              </a:pPr>
              <a:t>17</a:t>
            </a:fld>
            <a:endParaRPr lang="en-US" altLang="en-US" sz="1200" smtClean="0">
              <a:solidFill>
                <a:srgbClr val="404040"/>
              </a:solidFill>
            </a:endParaRPr>
          </a:p>
        </p:txBody>
      </p:sp>
      <p:sp>
        <p:nvSpPr>
          <p:cNvPr id="8196" name="Title 1"/>
          <p:cNvSpPr>
            <a:spLocks noGrp="1"/>
          </p:cNvSpPr>
          <p:nvPr>
            <p:ph type="title"/>
          </p:nvPr>
        </p:nvSpPr>
        <p:spPr>
          <a:xfrm>
            <a:off x="1038225" y="274638"/>
            <a:ext cx="7648575" cy="1143000"/>
          </a:xfrm>
        </p:spPr>
        <p:txBody>
          <a:bodyPr/>
          <a:lstStyle/>
          <a:p>
            <a:pPr eaLnBrk="1" hangingPunct="1"/>
            <a:r>
              <a:rPr lang="en-US" altLang="en-US" sz="2800" dirty="0" smtClean="0">
                <a:latin typeface="Arial" pitchFamily="34" charset="0"/>
                <a:cs typeface="Arial" pitchFamily="34" charset="0"/>
              </a:rPr>
              <a:t>RQ1 interview data analysis plan</a:t>
            </a:r>
          </a:p>
        </p:txBody>
      </p:sp>
      <p:sp>
        <p:nvSpPr>
          <p:cNvPr id="8197" name="Content Placeholder 2"/>
          <p:cNvSpPr txBox="1">
            <a:spLocks/>
          </p:cNvSpPr>
          <p:nvPr/>
        </p:nvSpPr>
        <p:spPr bwMode="auto">
          <a:xfrm>
            <a:off x="1521831" y="1705890"/>
            <a:ext cx="192881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algn="ctr" eaLnBrk="1" hangingPunct="1">
              <a:lnSpc>
                <a:spcPct val="120000"/>
              </a:lnSpc>
              <a:buFont typeface="Arial" pitchFamily="34" charset="0"/>
              <a:buNone/>
            </a:pPr>
            <a:r>
              <a:rPr lang="en-US" altLang="en-US" sz="2400" b="1" dirty="0">
                <a:solidFill>
                  <a:srgbClr val="FF0000"/>
                </a:solidFill>
                <a:latin typeface="Arial" pitchFamily="34" charset="0"/>
                <a:cs typeface="Arial" pitchFamily="34" charset="0"/>
              </a:rPr>
              <a:t>Program </a:t>
            </a:r>
            <a:r>
              <a:rPr lang="en-US" altLang="en-US" sz="2400" b="1" dirty="0" smtClean="0">
                <a:solidFill>
                  <a:srgbClr val="FF0000"/>
                </a:solidFill>
                <a:latin typeface="Arial" pitchFamily="34" charset="0"/>
                <a:cs typeface="Arial" pitchFamily="34" charset="0"/>
              </a:rPr>
              <a:t>histories</a:t>
            </a:r>
            <a:endParaRPr lang="en-US" altLang="en-US" sz="1600" dirty="0">
              <a:solidFill>
                <a:srgbClr val="FF0000"/>
              </a:solidFill>
              <a:latin typeface="Arial" pitchFamily="34" charset="0"/>
              <a:cs typeface="Arial" pitchFamily="34" charset="0"/>
            </a:endParaRPr>
          </a:p>
          <a:p>
            <a:pPr algn="ctr" eaLnBrk="1" hangingPunct="1">
              <a:lnSpc>
                <a:spcPct val="120000"/>
              </a:lnSpc>
              <a:buFont typeface="Arial" pitchFamily="34" charset="0"/>
              <a:buNone/>
            </a:pPr>
            <a:r>
              <a:rPr lang="en-US" altLang="en-US" sz="1600" dirty="0">
                <a:solidFill>
                  <a:srgbClr val="FF0000"/>
                </a:solidFill>
                <a:latin typeface="Arial" pitchFamily="34" charset="0"/>
                <a:cs typeface="Arial" pitchFamily="34" charset="0"/>
              </a:rPr>
              <a:t>Reasons for starting, growth and change over time </a:t>
            </a:r>
          </a:p>
        </p:txBody>
      </p:sp>
      <p:sp>
        <p:nvSpPr>
          <p:cNvPr id="2" name="Oval 1"/>
          <p:cNvSpPr/>
          <p:nvPr/>
        </p:nvSpPr>
        <p:spPr>
          <a:xfrm>
            <a:off x="3779838" y="1627188"/>
            <a:ext cx="2271712" cy="235267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1406525" y="1627188"/>
            <a:ext cx="2271713" cy="2352675"/>
          </a:xfrm>
          <a:prstGeom prst="ellipse">
            <a:avLst/>
          </a:prstGeom>
          <a:noFill/>
          <a:ln w="762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6161088" y="1627188"/>
            <a:ext cx="2271712" cy="235267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155950" y="4506913"/>
            <a:ext cx="3624263" cy="96202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02" name="Content Placeholder 2"/>
          <p:cNvSpPr txBox="1">
            <a:spLocks/>
          </p:cNvSpPr>
          <p:nvPr/>
        </p:nvSpPr>
        <p:spPr bwMode="auto">
          <a:xfrm>
            <a:off x="3403600" y="2359025"/>
            <a:ext cx="29638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algn="ctr" eaLnBrk="1" hangingPunct="1">
              <a:lnSpc>
                <a:spcPct val="120000"/>
              </a:lnSpc>
              <a:buFont typeface="Arial" pitchFamily="34" charset="0"/>
              <a:buNone/>
            </a:pPr>
            <a:r>
              <a:rPr lang="en-US" altLang="en-US" sz="2400" b="1" dirty="0">
                <a:latin typeface="Arial" pitchFamily="34" charset="0"/>
                <a:cs typeface="Arial" pitchFamily="34" charset="0"/>
              </a:rPr>
              <a:t>Program </a:t>
            </a:r>
            <a:r>
              <a:rPr lang="en-US" altLang="en-US" sz="2400" b="1" dirty="0" smtClean="0">
                <a:latin typeface="Arial" pitchFamily="34" charset="0"/>
                <a:cs typeface="Arial" pitchFamily="34" charset="0"/>
              </a:rPr>
              <a:t>frameworks</a:t>
            </a:r>
            <a:endParaRPr lang="en-US" altLang="en-US" sz="2400" dirty="0">
              <a:latin typeface="Arial" pitchFamily="34" charset="0"/>
              <a:cs typeface="Arial" pitchFamily="34" charset="0"/>
            </a:endParaRPr>
          </a:p>
        </p:txBody>
      </p:sp>
      <p:sp>
        <p:nvSpPr>
          <p:cNvPr id="8203" name="Content Placeholder 2"/>
          <p:cNvSpPr txBox="1">
            <a:spLocks/>
          </p:cNvSpPr>
          <p:nvPr/>
        </p:nvSpPr>
        <p:spPr bwMode="auto">
          <a:xfrm>
            <a:off x="5874544" y="2279000"/>
            <a:ext cx="28448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algn="ctr" eaLnBrk="1" hangingPunct="1">
              <a:lnSpc>
                <a:spcPct val="120000"/>
              </a:lnSpc>
              <a:buFont typeface="Arial" pitchFamily="34" charset="0"/>
              <a:buNone/>
            </a:pPr>
            <a:r>
              <a:rPr lang="en-US" altLang="en-US" sz="2400" b="1" dirty="0">
                <a:latin typeface="Arial" pitchFamily="34" charset="0"/>
                <a:cs typeface="Arial" pitchFamily="34" charset="0"/>
              </a:rPr>
              <a:t>Program </a:t>
            </a:r>
            <a:r>
              <a:rPr lang="en-US" altLang="en-US" sz="2400" b="1" dirty="0" smtClean="0">
                <a:latin typeface="Arial" pitchFamily="34" charset="0"/>
                <a:cs typeface="Arial" pitchFamily="34" charset="0"/>
              </a:rPr>
              <a:t>pedagogies</a:t>
            </a:r>
            <a:endParaRPr lang="en-US" altLang="en-US" sz="2400" dirty="0">
              <a:latin typeface="Arial" pitchFamily="34" charset="0"/>
              <a:cs typeface="Arial" pitchFamily="34" charset="0"/>
            </a:endParaRPr>
          </a:p>
        </p:txBody>
      </p:sp>
      <p:sp>
        <p:nvSpPr>
          <p:cNvPr id="8204" name="Content Placeholder 2"/>
          <p:cNvSpPr txBox="1">
            <a:spLocks/>
          </p:cNvSpPr>
          <p:nvPr/>
        </p:nvSpPr>
        <p:spPr bwMode="auto">
          <a:xfrm>
            <a:off x="2790239" y="4755737"/>
            <a:ext cx="4355684" cy="8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algn="ctr" eaLnBrk="1" hangingPunct="1">
              <a:lnSpc>
                <a:spcPct val="120000"/>
              </a:lnSpc>
              <a:buFont typeface="Arial" pitchFamily="34" charset="0"/>
              <a:buNone/>
            </a:pPr>
            <a:r>
              <a:rPr lang="en-US" altLang="en-US" sz="2400" b="1" dirty="0">
                <a:latin typeface="Arial" pitchFamily="34" charset="0"/>
                <a:cs typeface="Arial" pitchFamily="34" charset="0"/>
              </a:rPr>
              <a:t>Program </a:t>
            </a:r>
            <a:r>
              <a:rPr lang="en-US" altLang="en-US" sz="2400" b="1" dirty="0" smtClean="0">
                <a:latin typeface="Arial" pitchFamily="34" charset="0"/>
                <a:cs typeface="Arial" pitchFamily="34" charset="0"/>
              </a:rPr>
              <a:t>contexts</a:t>
            </a:r>
            <a:endParaRPr lang="en-US" altLang="en-US" sz="1600" dirty="0">
              <a:latin typeface="Arial" pitchFamily="34" charset="0"/>
              <a:cs typeface="Arial" pitchFamily="34" charset="0"/>
            </a:endParaRPr>
          </a:p>
        </p:txBody>
      </p:sp>
      <p:cxnSp>
        <p:nvCxnSpPr>
          <p:cNvPr id="6" name="Straight Arrow Connector 5"/>
          <p:cNvCxnSpPr/>
          <p:nvPr/>
        </p:nvCxnSpPr>
        <p:spPr>
          <a:xfrm>
            <a:off x="2884488" y="3994150"/>
            <a:ext cx="441325" cy="5127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 idx="4"/>
          </p:cNvCxnSpPr>
          <p:nvPr/>
        </p:nvCxnSpPr>
        <p:spPr>
          <a:xfrm flipH="1">
            <a:off x="4914900" y="3979863"/>
            <a:ext cx="0" cy="3762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553200" y="3994150"/>
            <a:ext cx="361950" cy="5127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8" idx="6"/>
            <a:endCxn id="2" idx="2"/>
          </p:cNvCxnSpPr>
          <p:nvPr/>
        </p:nvCxnSpPr>
        <p:spPr>
          <a:xfrm>
            <a:off x="3678238" y="2803525"/>
            <a:ext cx="101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 idx="6"/>
            <a:endCxn id="10" idx="2"/>
          </p:cNvCxnSpPr>
          <p:nvPr/>
        </p:nvCxnSpPr>
        <p:spPr>
          <a:xfrm flipV="1">
            <a:off x="6051550" y="2803525"/>
            <a:ext cx="1095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57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18</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a:ea typeface="ＭＳ Ｐゴシック" pitchFamily="34" charset="-128"/>
                <a:cs typeface="Arial" charset="0"/>
              </a:rPr>
              <a:t>Findings </a:t>
            </a:r>
            <a:r>
              <a:rPr lang="en-US" altLang="en-US" dirty="0" smtClean="0">
                <a:ea typeface="ＭＳ Ｐゴシック" pitchFamily="34" charset="-128"/>
                <a:cs typeface="Arial" charset="0"/>
              </a:rPr>
              <a:t>from our research</a:t>
            </a:r>
          </a:p>
        </p:txBody>
      </p:sp>
    </p:spTree>
    <p:extLst>
      <p:ext uri="{BB962C8B-B14F-4D97-AF65-F5344CB8AC3E}">
        <p14:creationId xmlns:p14="http://schemas.microsoft.com/office/powerpoint/2010/main" val="1228630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from our research </a:t>
            </a:r>
            <a:endParaRPr lang="en-US" dirty="0"/>
          </a:p>
        </p:txBody>
      </p:sp>
      <p:sp>
        <p:nvSpPr>
          <p:cNvPr id="3" name="Content Placeholder 2"/>
          <p:cNvSpPr>
            <a:spLocks noGrp="1"/>
          </p:cNvSpPr>
          <p:nvPr>
            <p:ph idx="1"/>
          </p:nvPr>
        </p:nvSpPr>
        <p:spPr/>
        <p:txBody>
          <a:bodyPr>
            <a:normAutofit/>
          </a:bodyPr>
          <a:lstStyle/>
          <a:p>
            <a:pPr marL="86868" indent="0">
              <a:buNone/>
            </a:pPr>
            <a:r>
              <a:rPr lang="en-US" sz="2800" u="sng" dirty="0" smtClean="0">
                <a:solidFill>
                  <a:schemeClr val="tx1"/>
                </a:solidFill>
              </a:rPr>
              <a:t>Program Creation</a:t>
            </a:r>
          </a:p>
          <a:p>
            <a:r>
              <a:rPr lang="en-US" sz="2800" dirty="0" smtClean="0">
                <a:solidFill>
                  <a:schemeClr val="tx1"/>
                </a:solidFill>
              </a:rPr>
              <a:t>Various conditions support program creation</a:t>
            </a:r>
          </a:p>
          <a:p>
            <a:pPr lvl="1"/>
            <a:r>
              <a:rPr lang="en-US" sz="2400" dirty="0" smtClean="0">
                <a:solidFill>
                  <a:schemeClr val="tx1"/>
                </a:solidFill>
              </a:rPr>
              <a:t>Impart business skills, perceived needs, leader with vision, critical do-</a:t>
            </a:r>
            <a:r>
              <a:rPr lang="en-US" sz="2400" dirty="0" err="1" smtClean="0">
                <a:solidFill>
                  <a:schemeClr val="tx1"/>
                </a:solidFill>
              </a:rPr>
              <a:t>ers</a:t>
            </a:r>
            <a:r>
              <a:rPr lang="en-US" sz="2400" dirty="0" smtClean="0">
                <a:solidFill>
                  <a:schemeClr val="tx1"/>
                </a:solidFill>
              </a:rPr>
              <a:t>, catalytic funding</a:t>
            </a:r>
          </a:p>
          <a:p>
            <a:pPr lvl="1"/>
            <a:endParaRPr lang="en-US" sz="2400" dirty="0" smtClean="0">
              <a:solidFill>
                <a:schemeClr val="tx1"/>
              </a:solidFill>
            </a:endParaRPr>
          </a:p>
          <a:p>
            <a:pPr marL="86868" indent="0">
              <a:buNone/>
            </a:pPr>
            <a:r>
              <a:rPr lang="en-US" sz="2800" u="sng" dirty="0" smtClean="0">
                <a:solidFill>
                  <a:schemeClr val="tx1"/>
                </a:solidFill>
              </a:rPr>
              <a:t>Program Growth</a:t>
            </a:r>
          </a:p>
          <a:p>
            <a:r>
              <a:rPr lang="en-US" sz="2800" dirty="0" smtClean="0">
                <a:solidFill>
                  <a:schemeClr val="tx1"/>
                </a:solidFill>
              </a:rPr>
              <a:t>Student interest can drive program growth</a:t>
            </a:r>
          </a:p>
          <a:p>
            <a:r>
              <a:rPr lang="en-US" sz="2800" dirty="0" smtClean="0">
                <a:solidFill>
                  <a:schemeClr val="tx1"/>
                </a:solidFill>
              </a:rPr>
              <a:t>Ongoing and resolved “growing pains”</a:t>
            </a:r>
            <a:endParaRPr lang="en-US" sz="2800"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19</a:t>
            </a:fld>
            <a:endParaRPr lang="en-US" altLang="en-US"/>
          </a:p>
        </p:txBody>
      </p:sp>
    </p:spTree>
    <p:extLst>
      <p:ext uri="{BB962C8B-B14F-4D97-AF65-F5344CB8AC3E}">
        <p14:creationId xmlns:p14="http://schemas.microsoft.com/office/powerpoint/2010/main" val="40791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have two index cards in front of you…</a:t>
            </a:r>
            <a:endParaRPr lang="en-US" dirty="0"/>
          </a:p>
        </p:txBody>
      </p:sp>
      <p:sp>
        <p:nvSpPr>
          <p:cNvPr id="3" name="Content Placeholder 2"/>
          <p:cNvSpPr>
            <a:spLocks noGrp="1"/>
          </p:cNvSpPr>
          <p:nvPr>
            <p:ph idx="1"/>
          </p:nvPr>
        </p:nvSpPr>
        <p:spPr/>
        <p:txBody>
          <a:bodyPr>
            <a:normAutofit fontScale="92500" lnSpcReduction="10000"/>
          </a:bodyPr>
          <a:lstStyle/>
          <a:p>
            <a:pPr marL="86868" indent="0">
              <a:buNone/>
            </a:pPr>
            <a:r>
              <a:rPr lang="en-US" sz="4000" dirty="0">
                <a:solidFill>
                  <a:schemeClr val="tx1"/>
                </a:solidFill>
              </a:rPr>
              <a:t>What is your burning </a:t>
            </a:r>
            <a:r>
              <a:rPr lang="en-US" sz="4000" dirty="0" smtClean="0">
                <a:solidFill>
                  <a:schemeClr val="tx1"/>
                </a:solidFill>
              </a:rPr>
              <a:t>question about…</a:t>
            </a:r>
            <a:endParaRPr lang="en-US" sz="4000" dirty="0"/>
          </a:p>
          <a:p>
            <a:pPr marL="601218" indent="-514350">
              <a:buFont typeface="+mj-lt"/>
              <a:buAutoNum type="arabicPeriod"/>
            </a:pPr>
            <a:r>
              <a:rPr lang="en-US" sz="4000" dirty="0" smtClean="0">
                <a:solidFill>
                  <a:schemeClr val="tx1"/>
                </a:solidFill>
              </a:rPr>
              <a:t>how </a:t>
            </a:r>
            <a:r>
              <a:rPr lang="en-US" sz="4000" dirty="0">
                <a:solidFill>
                  <a:schemeClr val="tx1"/>
                </a:solidFill>
              </a:rPr>
              <a:t>to</a:t>
            </a:r>
            <a:r>
              <a:rPr lang="en-US" sz="4000" dirty="0">
                <a:solidFill>
                  <a:schemeClr val="accent6"/>
                </a:solidFill>
              </a:rPr>
              <a:t> </a:t>
            </a:r>
            <a:r>
              <a:rPr lang="en-US" sz="4000" b="1" u="sng" dirty="0">
                <a:solidFill>
                  <a:schemeClr val="accent6"/>
                </a:solidFill>
              </a:rPr>
              <a:t>create</a:t>
            </a:r>
            <a:r>
              <a:rPr lang="en-US" sz="4000" dirty="0">
                <a:solidFill>
                  <a:schemeClr val="accent6"/>
                </a:solidFill>
              </a:rPr>
              <a:t> </a:t>
            </a:r>
            <a:r>
              <a:rPr lang="en-US" sz="4000" dirty="0">
                <a:solidFill>
                  <a:schemeClr val="tx1"/>
                </a:solidFill>
              </a:rPr>
              <a:t>an entrepreneurship program</a:t>
            </a:r>
            <a:r>
              <a:rPr lang="en-US" sz="4000" dirty="0" smtClean="0">
                <a:solidFill>
                  <a:schemeClr val="tx1"/>
                </a:solidFill>
              </a:rPr>
              <a:t>?</a:t>
            </a:r>
            <a:endParaRPr lang="en-US" sz="4000" dirty="0">
              <a:solidFill>
                <a:schemeClr val="tx1"/>
              </a:solidFill>
            </a:endParaRPr>
          </a:p>
          <a:p>
            <a:pPr marL="601218" indent="-514350">
              <a:buFont typeface="+mj-lt"/>
              <a:buAutoNum type="arabicPeriod"/>
            </a:pPr>
            <a:r>
              <a:rPr lang="en-US" sz="4000" dirty="0" smtClean="0">
                <a:solidFill>
                  <a:schemeClr val="tx1"/>
                </a:solidFill>
              </a:rPr>
              <a:t>how </a:t>
            </a:r>
            <a:r>
              <a:rPr lang="en-US" sz="4000" dirty="0">
                <a:solidFill>
                  <a:schemeClr val="tx1"/>
                </a:solidFill>
              </a:rPr>
              <a:t>to </a:t>
            </a:r>
            <a:r>
              <a:rPr lang="en-US" sz="4000" b="1" u="sng" dirty="0">
                <a:solidFill>
                  <a:schemeClr val="accent3"/>
                </a:solidFill>
              </a:rPr>
              <a:t>grow</a:t>
            </a:r>
            <a:r>
              <a:rPr lang="en-US" sz="4000" dirty="0">
                <a:solidFill>
                  <a:srgbClr val="C00000"/>
                </a:solidFill>
              </a:rPr>
              <a:t> </a:t>
            </a:r>
            <a:r>
              <a:rPr lang="en-US" sz="4000" dirty="0">
                <a:solidFill>
                  <a:schemeClr val="tx1"/>
                </a:solidFill>
              </a:rPr>
              <a:t>an entrepreneurship program</a:t>
            </a:r>
            <a:r>
              <a:rPr lang="en-US" sz="4000" dirty="0" smtClean="0">
                <a:solidFill>
                  <a:schemeClr val="tx1"/>
                </a:solidFill>
              </a:rPr>
              <a:t>?</a:t>
            </a:r>
          </a:p>
          <a:p>
            <a:pPr marL="86868" indent="0">
              <a:buNone/>
            </a:pPr>
            <a:endParaRPr lang="en-US" sz="4000" dirty="0" smtClean="0">
              <a:solidFill>
                <a:schemeClr val="tx1"/>
              </a:solidFill>
            </a:endParaRPr>
          </a:p>
          <a:p>
            <a:pPr marL="86868" indent="0">
              <a:buNone/>
            </a:pPr>
            <a:r>
              <a:rPr lang="en-US" sz="2900" i="1" dirty="0" smtClean="0">
                <a:solidFill>
                  <a:schemeClr val="tx1"/>
                </a:solidFill>
              </a:rPr>
              <a:t>Please put your name on the back of each card.</a:t>
            </a:r>
            <a:endParaRPr lang="en-US" sz="2900" i="1" dirty="0">
              <a:solidFill>
                <a:schemeClr val="tx1"/>
              </a:solidFill>
            </a:endParaRPr>
          </a:p>
        </p:txBody>
      </p:sp>
      <p:sp>
        <p:nvSpPr>
          <p:cNvPr id="9" name="Footer Placeholder 8"/>
          <p:cNvSpPr>
            <a:spLocks noGrp="1"/>
          </p:cNvSpPr>
          <p:nvPr>
            <p:ph type="ftr" sz="quarter" idx="11"/>
          </p:nvPr>
        </p:nvSpPr>
        <p:spPr/>
        <p:txBody>
          <a:bodyPr/>
          <a:lstStyle/>
          <a:p>
            <a:pPr>
              <a:defRPr/>
            </a:pPr>
            <a:r>
              <a:rPr lang="en-US">
                <a:solidFill>
                  <a:prstClr val="black">
                    <a:lumMod val="75000"/>
                    <a:lumOff val="25000"/>
                  </a:prstClr>
                </a:solidFill>
              </a:rPr>
              <a:t>epicenter.stanford.edu</a:t>
            </a:r>
            <a:endParaRPr lang="en-US" dirty="0">
              <a:solidFill>
                <a:prstClr val="black">
                  <a:lumMod val="75000"/>
                  <a:lumOff val="25000"/>
                </a:prstClr>
              </a:solidFill>
            </a:endParaRPr>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a:t>
            </a:fld>
            <a:endParaRPr lang="en-US" altLang="en-US" sz="1200" smtClean="0">
              <a:solidFill>
                <a:srgbClr val="404040"/>
              </a:solidFill>
            </a:endParaRPr>
          </a:p>
        </p:txBody>
      </p:sp>
    </p:spTree>
    <p:extLst>
      <p:ext uri="{BB962C8B-B14F-4D97-AF65-F5344CB8AC3E}">
        <p14:creationId xmlns:p14="http://schemas.microsoft.com/office/powerpoint/2010/main" val="38122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20</a:t>
            </a:fld>
            <a:endParaRPr lang="en-US" altLang="en-US" sz="1200" smtClean="0">
              <a:solidFill>
                <a:srgbClr val="404040"/>
              </a:solidFill>
            </a:endParaRPr>
          </a:p>
        </p:txBody>
      </p:sp>
      <p:sp>
        <p:nvSpPr>
          <p:cNvPr id="8" name="Title 1"/>
          <p:cNvSpPr txBox="1">
            <a:spLocks/>
          </p:cNvSpPr>
          <p:nvPr/>
        </p:nvSpPr>
        <p:spPr bwMode="auto">
          <a:xfrm>
            <a:off x="40386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Program Creation</a:t>
            </a:r>
          </a:p>
        </p:txBody>
      </p:sp>
    </p:spTree>
    <p:extLst>
      <p:ext uri="{BB962C8B-B14F-4D97-AF65-F5344CB8AC3E}">
        <p14:creationId xmlns:p14="http://schemas.microsoft.com/office/powerpoint/2010/main" val="221100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21</a:t>
            </a:fld>
            <a:endParaRPr lang="en-US" altLang="en-US" sz="1200" smtClean="0">
              <a:solidFill>
                <a:srgbClr val="404040"/>
              </a:solidFill>
            </a:endParaRPr>
          </a:p>
        </p:txBody>
      </p:sp>
      <p:sp>
        <p:nvSpPr>
          <p:cNvPr id="8" name="Title 1"/>
          <p:cNvSpPr txBox="1">
            <a:spLocks/>
          </p:cNvSpPr>
          <p:nvPr/>
        </p:nvSpPr>
        <p:spPr bwMode="auto">
          <a:xfrm>
            <a:off x="40386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Various </a:t>
            </a:r>
            <a:r>
              <a:rPr lang="en-US" altLang="en-US" dirty="0">
                <a:ea typeface="ＭＳ Ｐゴシック" pitchFamily="34" charset="-128"/>
                <a:cs typeface="Arial" charset="0"/>
              </a:rPr>
              <a:t>conditions support </a:t>
            </a:r>
            <a:endParaRPr lang="en-US" altLang="en-US" dirty="0" smtClean="0">
              <a:ea typeface="ＭＳ Ｐゴシック" pitchFamily="34" charset="-128"/>
              <a:cs typeface="Arial" charset="0"/>
            </a:endParaRPr>
          </a:p>
          <a:p>
            <a:pPr algn="ctr"/>
            <a:r>
              <a:rPr lang="en-US" altLang="en-US" dirty="0">
                <a:ea typeface="ＭＳ Ｐゴシック" pitchFamily="34" charset="-128"/>
                <a:cs typeface="Arial" charset="0"/>
              </a:rPr>
              <a:t>p</a:t>
            </a:r>
            <a:r>
              <a:rPr lang="en-US" altLang="en-US" dirty="0" smtClean="0">
                <a:ea typeface="ＭＳ Ｐゴシック" pitchFamily="34" charset="-128"/>
                <a:cs typeface="Arial" charset="0"/>
              </a:rPr>
              <a:t>rogram creation</a:t>
            </a:r>
          </a:p>
        </p:txBody>
      </p:sp>
    </p:spTree>
    <p:extLst>
      <p:ext uri="{BB962C8B-B14F-4D97-AF65-F5344CB8AC3E}">
        <p14:creationId xmlns:p14="http://schemas.microsoft.com/office/powerpoint/2010/main" val="1460875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22</a:t>
            </a:fld>
            <a:endParaRPr lang="en-US" altLang="en-US" sz="1200" smtClean="0">
              <a:solidFill>
                <a:srgbClr val="404040"/>
              </a:solidFill>
            </a:endParaRPr>
          </a:p>
        </p:txBody>
      </p:sp>
      <p:sp>
        <p:nvSpPr>
          <p:cNvPr id="4" name="Freeform 3"/>
          <p:cNvSpPr/>
          <p:nvPr/>
        </p:nvSpPr>
        <p:spPr>
          <a:xfrm>
            <a:off x="3657945" y="1958923"/>
            <a:ext cx="2628840" cy="2450752"/>
          </a:xfrm>
          <a:custGeom>
            <a:avLst/>
            <a:gdLst>
              <a:gd name="connsiteX0" fmla="*/ 0 w 2628840"/>
              <a:gd name="connsiteY0" fmla="*/ 1225376 h 2450752"/>
              <a:gd name="connsiteX1" fmla="*/ 1314420 w 2628840"/>
              <a:gd name="connsiteY1" fmla="*/ 0 h 2450752"/>
              <a:gd name="connsiteX2" fmla="*/ 2628840 w 2628840"/>
              <a:gd name="connsiteY2" fmla="*/ 1225376 h 2450752"/>
              <a:gd name="connsiteX3" fmla="*/ 1314420 w 2628840"/>
              <a:gd name="connsiteY3" fmla="*/ 2450752 h 2450752"/>
              <a:gd name="connsiteX4" fmla="*/ 0 w 2628840"/>
              <a:gd name="connsiteY4" fmla="*/ 1225376 h 245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840" h="2450752">
                <a:moveTo>
                  <a:pt x="0" y="1225376"/>
                </a:moveTo>
                <a:cubicBezTo>
                  <a:pt x="0" y="548620"/>
                  <a:pt x="588486" y="0"/>
                  <a:pt x="1314420" y="0"/>
                </a:cubicBezTo>
                <a:cubicBezTo>
                  <a:pt x="2040354" y="0"/>
                  <a:pt x="2628840" y="548620"/>
                  <a:pt x="2628840" y="1225376"/>
                </a:cubicBezTo>
                <a:cubicBezTo>
                  <a:pt x="2628840" y="1902132"/>
                  <a:pt x="2040354" y="2450752"/>
                  <a:pt x="1314420" y="2450752"/>
                </a:cubicBezTo>
                <a:cubicBezTo>
                  <a:pt x="588486" y="2450752"/>
                  <a:pt x="0" y="1902132"/>
                  <a:pt x="0" y="1225376"/>
                </a:cubicBezTo>
                <a:close/>
              </a:path>
            </a:pathLst>
          </a:custGeom>
          <a:solidFill>
            <a:srgbClr val="26649D"/>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04035" tIns="377954" rIns="404035" bIns="377954" numCol="1" spcCol="1270" anchor="ctr" anchorCtr="0">
            <a:noAutofit/>
          </a:bodyPr>
          <a:lstStyle/>
          <a:p>
            <a:pPr lvl="0" algn="ctr" defTabSz="1333500">
              <a:lnSpc>
                <a:spcPct val="90000"/>
              </a:lnSpc>
              <a:spcBef>
                <a:spcPct val="0"/>
              </a:spcBef>
              <a:spcAft>
                <a:spcPct val="35000"/>
              </a:spcAft>
            </a:pPr>
            <a:r>
              <a:rPr lang="en-US" sz="3000" kern="1200" dirty="0" smtClean="0">
                <a:latin typeface="Arial" charset="0"/>
                <a:ea typeface="MS PGothic" charset="0"/>
                <a:cs typeface="Arial" charset="0"/>
              </a:rPr>
              <a:t>Conditions behind program creation</a:t>
            </a:r>
          </a:p>
        </p:txBody>
      </p:sp>
      <p:grpSp>
        <p:nvGrpSpPr>
          <p:cNvPr id="18" name="Group 17"/>
          <p:cNvGrpSpPr/>
          <p:nvPr/>
        </p:nvGrpSpPr>
        <p:grpSpPr>
          <a:xfrm>
            <a:off x="966039" y="2289781"/>
            <a:ext cx="2603050" cy="1797658"/>
            <a:chOff x="966039" y="2289781"/>
            <a:chExt cx="2603050" cy="1797658"/>
          </a:xfrm>
          <a:solidFill>
            <a:schemeClr val="accent2">
              <a:lumMod val="40000"/>
              <a:lumOff val="60000"/>
            </a:schemeClr>
          </a:solidFill>
        </p:grpSpPr>
        <p:sp>
          <p:nvSpPr>
            <p:cNvPr id="6" name="Left Arrow 5"/>
            <p:cNvSpPr/>
            <p:nvPr/>
          </p:nvSpPr>
          <p:spPr>
            <a:xfrm rot="10794941">
              <a:off x="2042342" y="2860919"/>
              <a:ext cx="1526747" cy="653136"/>
            </a:xfrm>
            <a:prstGeom prst="leftArrow">
              <a:avLst>
                <a:gd name="adj1" fmla="val 60000"/>
                <a:gd name="adj2" fmla="val 50000"/>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7" name="Freeform 6"/>
            <p:cNvSpPr/>
            <p:nvPr/>
          </p:nvSpPr>
          <p:spPr>
            <a:xfrm>
              <a:off x="966039" y="2289781"/>
              <a:ext cx="2152608" cy="1797658"/>
            </a:xfrm>
            <a:custGeom>
              <a:avLst/>
              <a:gdLst>
                <a:gd name="connsiteX0" fmla="*/ 0 w 2152608"/>
                <a:gd name="connsiteY0" fmla="*/ 179766 h 1797658"/>
                <a:gd name="connsiteX1" fmla="*/ 179766 w 2152608"/>
                <a:gd name="connsiteY1" fmla="*/ 0 h 1797658"/>
                <a:gd name="connsiteX2" fmla="*/ 1972842 w 2152608"/>
                <a:gd name="connsiteY2" fmla="*/ 0 h 1797658"/>
                <a:gd name="connsiteX3" fmla="*/ 2152608 w 2152608"/>
                <a:gd name="connsiteY3" fmla="*/ 179766 h 1797658"/>
                <a:gd name="connsiteX4" fmla="*/ 2152608 w 2152608"/>
                <a:gd name="connsiteY4" fmla="*/ 1617892 h 1797658"/>
                <a:gd name="connsiteX5" fmla="*/ 1972842 w 2152608"/>
                <a:gd name="connsiteY5" fmla="*/ 1797658 h 1797658"/>
                <a:gd name="connsiteX6" fmla="*/ 179766 w 2152608"/>
                <a:gd name="connsiteY6" fmla="*/ 1797658 h 1797658"/>
                <a:gd name="connsiteX7" fmla="*/ 0 w 2152608"/>
                <a:gd name="connsiteY7" fmla="*/ 1617892 h 1797658"/>
                <a:gd name="connsiteX8" fmla="*/ 0 w 2152608"/>
                <a:gd name="connsiteY8" fmla="*/ 179766 h 17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2608" h="1797658">
                  <a:moveTo>
                    <a:pt x="0" y="179766"/>
                  </a:moveTo>
                  <a:cubicBezTo>
                    <a:pt x="0" y="80484"/>
                    <a:pt x="80484" y="0"/>
                    <a:pt x="179766" y="0"/>
                  </a:cubicBezTo>
                  <a:lnTo>
                    <a:pt x="1972842" y="0"/>
                  </a:lnTo>
                  <a:cubicBezTo>
                    <a:pt x="2072124" y="0"/>
                    <a:pt x="2152608" y="80484"/>
                    <a:pt x="2152608" y="179766"/>
                  </a:cubicBezTo>
                  <a:lnTo>
                    <a:pt x="2152608" y="1617892"/>
                  </a:lnTo>
                  <a:cubicBezTo>
                    <a:pt x="2152608" y="1717174"/>
                    <a:pt x="2072124" y="1797658"/>
                    <a:pt x="1972842" y="1797658"/>
                  </a:cubicBezTo>
                  <a:lnTo>
                    <a:pt x="179766" y="1797658"/>
                  </a:lnTo>
                  <a:cubicBezTo>
                    <a:pt x="80484" y="1797658"/>
                    <a:pt x="0" y="1717174"/>
                    <a:pt x="0" y="1617892"/>
                  </a:cubicBezTo>
                  <a:lnTo>
                    <a:pt x="0" y="179766"/>
                  </a:lnTo>
                  <a:close/>
                </a:path>
              </a:pathLst>
            </a:custGeom>
            <a:solidFill>
              <a:schemeClr val="accent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0752" tIns="90752" rIns="90752" bIns="90752"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2. Perceived needs related to entrepreneurship</a:t>
              </a:r>
              <a:endParaRPr lang="en-US" sz="2000" kern="1200" dirty="0"/>
            </a:p>
          </p:txBody>
        </p:sp>
      </p:grpSp>
      <p:grpSp>
        <p:nvGrpSpPr>
          <p:cNvPr id="19" name="Group 18"/>
          <p:cNvGrpSpPr/>
          <p:nvPr/>
        </p:nvGrpSpPr>
        <p:grpSpPr>
          <a:xfrm>
            <a:off x="2346743" y="471972"/>
            <a:ext cx="1717248" cy="1835312"/>
            <a:chOff x="2346743" y="471972"/>
            <a:chExt cx="1717248" cy="1835312"/>
          </a:xfrm>
        </p:grpSpPr>
        <p:sp>
          <p:nvSpPr>
            <p:cNvPr id="8" name="Left Arrow 7"/>
            <p:cNvSpPr/>
            <p:nvPr/>
          </p:nvSpPr>
          <p:spPr>
            <a:xfrm rot="13846329">
              <a:off x="2938700" y="1255277"/>
              <a:ext cx="1450878" cy="6531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0" name="Freeform 9"/>
            <p:cNvSpPr/>
            <p:nvPr/>
          </p:nvSpPr>
          <p:spPr>
            <a:xfrm>
              <a:off x="2346743" y="471972"/>
              <a:ext cx="1717248" cy="1095841"/>
            </a:xfrm>
            <a:custGeom>
              <a:avLst/>
              <a:gdLst>
                <a:gd name="connsiteX0" fmla="*/ 0 w 1717248"/>
                <a:gd name="connsiteY0" fmla="*/ 109584 h 1095841"/>
                <a:gd name="connsiteX1" fmla="*/ 109584 w 1717248"/>
                <a:gd name="connsiteY1" fmla="*/ 0 h 1095841"/>
                <a:gd name="connsiteX2" fmla="*/ 1607664 w 1717248"/>
                <a:gd name="connsiteY2" fmla="*/ 0 h 1095841"/>
                <a:gd name="connsiteX3" fmla="*/ 1717248 w 1717248"/>
                <a:gd name="connsiteY3" fmla="*/ 109584 h 1095841"/>
                <a:gd name="connsiteX4" fmla="*/ 1717248 w 1717248"/>
                <a:gd name="connsiteY4" fmla="*/ 986257 h 1095841"/>
                <a:gd name="connsiteX5" fmla="*/ 1607664 w 1717248"/>
                <a:gd name="connsiteY5" fmla="*/ 1095841 h 1095841"/>
                <a:gd name="connsiteX6" fmla="*/ 109584 w 1717248"/>
                <a:gd name="connsiteY6" fmla="*/ 1095841 h 1095841"/>
                <a:gd name="connsiteX7" fmla="*/ 0 w 1717248"/>
                <a:gd name="connsiteY7" fmla="*/ 986257 h 1095841"/>
                <a:gd name="connsiteX8" fmla="*/ 0 w 1717248"/>
                <a:gd name="connsiteY8" fmla="*/ 109584 h 109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248" h="1095841">
                  <a:moveTo>
                    <a:pt x="0" y="109584"/>
                  </a:moveTo>
                  <a:cubicBezTo>
                    <a:pt x="0" y="49062"/>
                    <a:pt x="49062" y="0"/>
                    <a:pt x="109584" y="0"/>
                  </a:cubicBezTo>
                  <a:lnTo>
                    <a:pt x="1607664" y="0"/>
                  </a:lnTo>
                  <a:cubicBezTo>
                    <a:pt x="1668186" y="0"/>
                    <a:pt x="1717248" y="49062"/>
                    <a:pt x="1717248" y="109584"/>
                  </a:cubicBezTo>
                  <a:lnTo>
                    <a:pt x="1717248" y="986257"/>
                  </a:lnTo>
                  <a:cubicBezTo>
                    <a:pt x="1717248" y="1046779"/>
                    <a:pt x="1668186" y="1095841"/>
                    <a:pt x="1607664" y="1095841"/>
                  </a:cubicBezTo>
                  <a:lnTo>
                    <a:pt x="109584" y="1095841"/>
                  </a:lnTo>
                  <a:cubicBezTo>
                    <a:pt x="49062" y="1095841"/>
                    <a:pt x="0" y="1046779"/>
                    <a:pt x="0" y="986257"/>
                  </a:cubicBezTo>
                  <a:lnTo>
                    <a:pt x="0" y="109584"/>
                  </a:ln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0196" tIns="70196" rIns="70196" bIns="70196"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3. Leader with vision</a:t>
              </a:r>
            </a:p>
          </p:txBody>
        </p:sp>
      </p:grpSp>
      <p:grpSp>
        <p:nvGrpSpPr>
          <p:cNvPr id="20" name="Group 19"/>
          <p:cNvGrpSpPr/>
          <p:nvPr/>
        </p:nvGrpSpPr>
        <p:grpSpPr>
          <a:xfrm>
            <a:off x="5859350" y="451623"/>
            <a:ext cx="1902892" cy="1876851"/>
            <a:chOff x="5859350" y="451623"/>
            <a:chExt cx="1902892" cy="1876851"/>
          </a:xfrm>
        </p:grpSpPr>
        <p:sp>
          <p:nvSpPr>
            <p:cNvPr id="11" name="Left Arrow 10"/>
            <p:cNvSpPr/>
            <p:nvPr/>
          </p:nvSpPr>
          <p:spPr>
            <a:xfrm rot="18599543">
              <a:off x="5568434" y="1245607"/>
              <a:ext cx="1512598" cy="6531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2" name="Freeform 11"/>
            <p:cNvSpPr/>
            <p:nvPr/>
          </p:nvSpPr>
          <p:spPr>
            <a:xfrm>
              <a:off x="5859350" y="451623"/>
              <a:ext cx="1902892" cy="1082256"/>
            </a:xfrm>
            <a:custGeom>
              <a:avLst/>
              <a:gdLst>
                <a:gd name="connsiteX0" fmla="*/ 0 w 1902892"/>
                <a:gd name="connsiteY0" fmla="*/ 108226 h 1082256"/>
                <a:gd name="connsiteX1" fmla="*/ 108226 w 1902892"/>
                <a:gd name="connsiteY1" fmla="*/ 0 h 1082256"/>
                <a:gd name="connsiteX2" fmla="*/ 1794666 w 1902892"/>
                <a:gd name="connsiteY2" fmla="*/ 0 h 1082256"/>
                <a:gd name="connsiteX3" fmla="*/ 1902892 w 1902892"/>
                <a:gd name="connsiteY3" fmla="*/ 108226 h 1082256"/>
                <a:gd name="connsiteX4" fmla="*/ 1902892 w 1902892"/>
                <a:gd name="connsiteY4" fmla="*/ 974030 h 1082256"/>
                <a:gd name="connsiteX5" fmla="*/ 1794666 w 1902892"/>
                <a:gd name="connsiteY5" fmla="*/ 1082256 h 1082256"/>
                <a:gd name="connsiteX6" fmla="*/ 108226 w 1902892"/>
                <a:gd name="connsiteY6" fmla="*/ 1082256 h 1082256"/>
                <a:gd name="connsiteX7" fmla="*/ 0 w 1902892"/>
                <a:gd name="connsiteY7" fmla="*/ 974030 h 1082256"/>
                <a:gd name="connsiteX8" fmla="*/ 0 w 1902892"/>
                <a:gd name="connsiteY8" fmla="*/ 108226 h 10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92" h="1082256">
                  <a:moveTo>
                    <a:pt x="0" y="108226"/>
                  </a:moveTo>
                  <a:cubicBezTo>
                    <a:pt x="0" y="48454"/>
                    <a:pt x="48454" y="0"/>
                    <a:pt x="108226" y="0"/>
                  </a:cubicBezTo>
                  <a:lnTo>
                    <a:pt x="1794666" y="0"/>
                  </a:lnTo>
                  <a:cubicBezTo>
                    <a:pt x="1854438" y="0"/>
                    <a:pt x="1902892" y="48454"/>
                    <a:pt x="1902892" y="108226"/>
                  </a:cubicBezTo>
                  <a:lnTo>
                    <a:pt x="1902892" y="974030"/>
                  </a:lnTo>
                  <a:cubicBezTo>
                    <a:pt x="1902892" y="1033802"/>
                    <a:pt x="1854438" y="1082256"/>
                    <a:pt x="1794666" y="1082256"/>
                  </a:cubicBezTo>
                  <a:lnTo>
                    <a:pt x="108226" y="1082256"/>
                  </a:lnTo>
                  <a:cubicBezTo>
                    <a:pt x="48454" y="1082256"/>
                    <a:pt x="0" y="1033802"/>
                    <a:pt x="0" y="974030"/>
                  </a:cubicBezTo>
                  <a:lnTo>
                    <a:pt x="0" y="108226"/>
                  </a:ln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9798" tIns="69798" rIns="69798" bIns="69798" numCol="1" spcCol="1270" anchor="ctr" anchorCtr="0">
              <a:noAutofit/>
            </a:bodyPr>
            <a:lstStyle/>
            <a:p>
              <a:pPr lvl="0" algn="ctr" defTabSz="889000">
                <a:lnSpc>
                  <a:spcPct val="90000"/>
                </a:lnSpc>
                <a:spcAft>
                  <a:spcPct val="35000"/>
                </a:spcAft>
              </a:pPr>
              <a:r>
                <a:rPr lang="en-US" sz="2000" dirty="0" smtClean="0">
                  <a:latin typeface="Arial" charset="0"/>
                  <a:ea typeface="MS PGothic" charset="0"/>
                  <a:cs typeface="Arial" charset="0"/>
                </a:rPr>
                <a:t>4. Critical</a:t>
              </a:r>
              <a:endParaRPr lang="en-US" sz="2000" dirty="0">
                <a:latin typeface="Arial" charset="0"/>
                <a:ea typeface="MS PGothic" charset="0"/>
                <a:cs typeface="Arial" charset="0"/>
              </a:endParaRPr>
            </a:p>
            <a:p>
              <a:pPr lvl="0" algn="ctr" defTabSz="889000">
                <a:lnSpc>
                  <a:spcPct val="90000"/>
                </a:lnSpc>
                <a:spcAft>
                  <a:spcPct val="35000"/>
                </a:spcAft>
              </a:pPr>
              <a:r>
                <a:rPr lang="en-US" sz="2000" dirty="0">
                  <a:latin typeface="Arial" charset="0"/>
                  <a:ea typeface="MS PGothic" charset="0"/>
                  <a:cs typeface="Arial" charset="0"/>
                </a:rPr>
                <a:t> “do-</a:t>
              </a:r>
              <a:r>
                <a:rPr lang="en-US" sz="2000" dirty="0" err="1">
                  <a:latin typeface="Arial" charset="0"/>
                  <a:ea typeface="MS PGothic" charset="0"/>
                  <a:cs typeface="Arial" charset="0"/>
                </a:rPr>
                <a:t>ers</a:t>
              </a:r>
              <a:r>
                <a:rPr lang="en-US" sz="2000" dirty="0">
                  <a:latin typeface="Arial" charset="0"/>
                  <a:ea typeface="MS PGothic" charset="0"/>
                  <a:cs typeface="Arial" charset="0"/>
                </a:rPr>
                <a:t>”</a:t>
              </a:r>
            </a:p>
          </p:txBody>
        </p:sp>
      </p:grpSp>
      <p:grpSp>
        <p:nvGrpSpPr>
          <p:cNvPr id="17" name="Group 16"/>
          <p:cNvGrpSpPr/>
          <p:nvPr/>
        </p:nvGrpSpPr>
        <p:grpSpPr>
          <a:xfrm>
            <a:off x="3945355" y="4475550"/>
            <a:ext cx="2028729" cy="1600126"/>
            <a:chOff x="3945355" y="4475550"/>
            <a:chExt cx="2028729" cy="1600126"/>
          </a:xfrm>
        </p:grpSpPr>
        <p:sp>
          <p:nvSpPr>
            <p:cNvPr id="13" name="Left Arrow 12"/>
            <p:cNvSpPr/>
            <p:nvPr/>
          </p:nvSpPr>
          <p:spPr>
            <a:xfrm rot="5417938">
              <a:off x="4396539" y="4715117"/>
              <a:ext cx="1132269" cy="653136"/>
            </a:xfrm>
            <a:prstGeom prst="leftArrow">
              <a:avLst>
                <a:gd name="adj1" fmla="val 60000"/>
                <a:gd name="adj2" fmla="val 50000"/>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4" name="Freeform 13"/>
            <p:cNvSpPr/>
            <p:nvPr/>
          </p:nvSpPr>
          <p:spPr>
            <a:xfrm>
              <a:off x="3945355" y="5139949"/>
              <a:ext cx="2028729" cy="935727"/>
            </a:xfrm>
            <a:custGeom>
              <a:avLst/>
              <a:gdLst>
                <a:gd name="connsiteX0" fmla="*/ 0 w 2028729"/>
                <a:gd name="connsiteY0" fmla="*/ 93573 h 935727"/>
                <a:gd name="connsiteX1" fmla="*/ 93573 w 2028729"/>
                <a:gd name="connsiteY1" fmla="*/ 0 h 935727"/>
                <a:gd name="connsiteX2" fmla="*/ 1935156 w 2028729"/>
                <a:gd name="connsiteY2" fmla="*/ 0 h 935727"/>
                <a:gd name="connsiteX3" fmla="*/ 2028729 w 2028729"/>
                <a:gd name="connsiteY3" fmla="*/ 93573 h 935727"/>
                <a:gd name="connsiteX4" fmla="*/ 2028729 w 2028729"/>
                <a:gd name="connsiteY4" fmla="*/ 842154 h 935727"/>
                <a:gd name="connsiteX5" fmla="*/ 1935156 w 2028729"/>
                <a:gd name="connsiteY5" fmla="*/ 935727 h 935727"/>
                <a:gd name="connsiteX6" fmla="*/ 93573 w 2028729"/>
                <a:gd name="connsiteY6" fmla="*/ 935727 h 935727"/>
                <a:gd name="connsiteX7" fmla="*/ 0 w 2028729"/>
                <a:gd name="connsiteY7" fmla="*/ 842154 h 935727"/>
                <a:gd name="connsiteX8" fmla="*/ 0 w 2028729"/>
                <a:gd name="connsiteY8" fmla="*/ 93573 h 93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729" h="935727">
                  <a:moveTo>
                    <a:pt x="0" y="93573"/>
                  </a:moveTo>
                  <a:cubicBezTo>
                    <a:pt x="0" y="41894"/>
                    <a:pt x="41894" y="0"/>
                    <a:pt x="93573" y="0"/>
                  </a:cubicBezTo>
                  <a:lnTo>
                    <a:pt x="1935156" y="0"/>
                  </a:lnTo>
                  <a:cubicBezTo>
                    <a:pt x="1986835" y="0"/>
                    <a:pt x="2028729" y="41894"/>
                    <a:pt x="2028729" y="93573"/>
                  </a:cubicBezTo>
                  <a:lnTo>
                    <a:pt x="2028729" y="842154"/>
                  </a:lnTo>
                  <a:cubicBezTo>
                    <a:pt x="2028729" y="893833"/>
                    <a:pt x="1986835" y="935727"/>
                    <a:pt x="1935156" y="935727"/>
                  </a:cubicBezTo>
                  <a:lnTo>
                    <a:pt x="93573" y="935727"/>
                  </a:lnTo>
                  <a:cubicBezTo>
                    <a:pt x="41894" y="935727"/>
                    <a:pt x="0" y="893833"/>
                    <a:pt x="0" y="842154"/>
                  </a:cubicBezTo>
                  <a:lnTo>
                    <a:pt x="0" y="93573"/>
                  </a:lnTo>
                  <a:close/>
                </a:path>
              </a:pathLst>
            </a:custGeom>
            <a:solidFill>
              <a:schemeClr val="accent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5507" tIns="65507" rIns="65507" bIns="65507"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1. Imparting business skills</a:t>
              </a:r>
              <a:endParaRPr lang="en-US" sz="2000" kern="1200" dirty="0">
                <a:latin typeface="Arial" charset="0"/>
                <a:ea typeface="MS PGothic" charset="0"/>
                <a:cs typeface="Arial" charset="0"/>
              </a:endParaRPr>
            </a:p>
          </p:txBody>
        </p:sp>
      </p:grpSp>
      <p:grpSp>
        <p:nvGrpSpPr>
          <p:cNvPr id="21" name="Group 20"/>
          <p:cNvGrpSpPr/>
          <p:nvPr/>
        </p:nvGrpSpPr>
        <p:grpSpPr>
          <a:xfrm>
            <a:off x="6378498" y="2570391"/>
            <a:ext cx="2443390" cy="1251096"/>
            <a:chOff x="6378498" y="2570391"/>
            <a:chExt cx="2443390" cy="1251096"/>
          </a:xfrm>
        </p:grpSpPr>
        <p:sp>
          <p:nvSpPr>
            <p:cNvPr id="15" name="Left Arrow 14"/>
            <p:cNvSpPr/>
            <p:nvPr/>
          </p:nvSpPr>
          <p:spPr>
            <a:xfrm rot="13419">
              <a:off x="6378498" y="2866295"/>
              <a:ext cx="1576096" cy="6531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6" name="Freeform 15"/>
            <p:cNvSpPr/>
            <p:nvPr/>
          </p:nvSpPr>
          <p:spPr>
            <a:xfrm>
              <a:off x="7087288" y="2570391"/>
              <a:ext cx="1734600" cy="1251096"/>
            </a:xfrm>
            <a:custGeom>
              <a:avLst/>
              <a:gdLst>
                <a:gd name="connsiteX0" fmla="*/ 0 w 1734600"/>
                <a:gd name="connsiteY0" fmla="*/ 125110 h 1251096"/>
                <a:gd name="connsiteX1" fmla="*/ 125110 w 1734600"/>
                <a:gd name="connsiteY1" fmla="*/ 0 h 1251096"/>
                <a:gd name="connsiteX2" fmla="*/ 1609490 w 1734600"/>
                <a:gd name="connsiteY2" fmla="*/ 0 h 1251096"/>
                <a:gd name="connsiteX3" fmla="*/ 1734600 w 1734600"/>
                <a:gd name="connsiteY3" fmla="*/ 125110 h 1251096"/>
                <a:gd name="connsiteX4" fmla="*/ 1734600 w 1734600"/>
                <a:gd name="connsiteY4" fmla="*/ 1125986 h 1251096"/>
                <a:gd name="connsiteX5" fmla="*/ 1609490 w 1734600"/>
                <a:gd name="connsiteY5" fmla="*/ 1251096 h 1251096"/>
                <a:gd name="connsiteX6" fmla="*/ 125110 w 1734600"/>
                <a:gd name="connsiteY6" fmla="*/ 1251096 h 1251096"/>
                <a:gd name="connsiteX7" fmla="*/ 0 w 1734600"/>
                <a:gd name="connsiteY7" fmla="*/ 1125986 h 1251096"/>
                <a:gd name="connsiteX8" fmla="*/ 0 w 1734600"/>
                <a:gd name="connsiteY8" fmla="*/ 125110 h 12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600" h="1251096">
                  <a:moveTo>
                    <a:pt x="0" y="125110"/>
                  </a:moveTo>
                  <a:cubicBezTo>
                    <a:pt x="0" y="56014"/>
                    <a:pt x="56014" y="0"/>
                    <a:pt x="125110" y="0"/>
                  </a:cubicBezTo>
                  <a:lnTo>
                    <a:pt x="1609490" y="0"/>
                  </a:lnTo>
                  <a:cubicBezTo>
                    <a:pt x="1678586" y="0"/>
                    <a:pt x="1734600" y="56014"/>
                    <a:pt x="1734600" y="125110"/>
                  </a:cubicBezTo>
                  <a:lnTo>
                    <a:pt x="1734600" y="1125986"/>
                  </a:lnTo>
                  <a:cubicBezTo>
                    <a:pt x="1734600" y="1195082"/>
                    <a:pt x="1678586" y="1251096"/>
                    <a:pt x="1609490" y="1251096"/>
                  </a:cubicBezTo>
                  <a:lnTo>
                    <a:pt x="125110" y="1251096"/>
                  </a:lnTo>
                  <a:cubicBezTo>
                    <a:pt x="56014" y="1251096"/>
                    <a:pt x="0" y="1195082"/>
                    <a:pt x="0" y="1125986"/>
                  </a:cubicBezTo>
                  <a:lnTo>
                    <a:pt x="0" y="125110"/>
                  </a:ln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743" tIns="74743" rIns="74743" bIns="74743"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MS PGothic" charset="0"/>
                  <a:cs typeface="Arial" charset="0"/>
                </a:rPr>
                <a:t>5. Catalytic funding</a:t>
              </a:r>
              <a:endParaRPr lang="en-US" sz="2000" kern="1200" dirty="0">
                <a:latin typeface="Arial" charset="0"/>
                <a:ea typeface="MS PGothic" charset="0"/>
                <a:cs typeface="Arial" charset="0"/>
              </a:endParaRPr>
            </a:p>
          </p:txBody>
        </p:sp>
      </p:grpSp>
      <p:sp>
        <p:nvSpPr>
          <p:cNvPr id="2" name="Rectangle 1"/>
          <p:cNvSpPr/>
          <p:nvPr/>
        </p:nvSpPr>
        <p:spPr>
          <a:xfrm>
            <a:off x="3738880" y="4958080"/>
            <a:ext cx="2438400" cy="12801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219200" y="4963185"/>
            <a:ext cx="1733195" cy="646331"/>
          </a:xfrm>
          <a:prstGeom prst="rect">
            <a:avLst/>
          </a:prstGeom>
          <a:noFill/>
        </p:spPr>
        <p:txBody>
          <a:bodyPr wrap="square" rtlCol="0">
            <a:spAutoFit/>
          </a:bodyPr>
          <a:lstStyle/>
          <a:p>
            <a:r>
              <a:rPr lang="en-US" sz="3600" b="1" dirty="0" smtClean="0">
                <a:solidFill>
                  <a:schemeClr val="accent2">
                    <a:lumMod val="75000"/>
                  </a:schemeClr>
                </a:solidFill>
              </a:rPr>
              <a:t>INTENT</a:t>
            </a:r>
            <a:endParaRPr lang="en-US" sz="3600" b="1" dirty="0">
              <a:solidFill>
                <a:schemeClr val="accent2">
                  <a:lumMod val="75000"/>
                </a:schemeClr>
              </a:solidFill>
            </a:endParaRPr>
          </a:p>
        </p:txBody>
      </p:sp>
      <p:sp>
        <p:nvSpPr>
          <p:cNvPr id="25" name="TextBox 24"/>
          <p:cNvSpPr txBox="1"/>
          <p:nvPr/>
        </p:nvSpPr>
        <p:spPr>
          <a:xfrm>
            <a:off x="6810796" y="4316854"/>
            <a:ext cx="2011091" cy="646331"/>
          </a:xfrm>
          <a:prstGeom prst="rect">
            <a:avLst/>
          </a:prstGeom>
          <a:noFill/>
        </p:spPr>
        <p:txBody>
          <a:bodyPr wrap="square" rtlCol="0">
            <a:spAutoFit/>
          </a:bodyPr>
          <a:lstStyle/>
          <a:p>
            <a:r>
              <a:rPr lang="en-US" sz="3600" b="1" dirty="0" smtClean="0">
                <a:solidFill>
                  <a:schemeClr val="accent3"/>
                </a:solidFill>
              </a:rPr>
              <a:t>PROCESS</a:t>
            </a:r>
            <a:endParaRPr lang="en-US" sz="3600" b="1" dirty="0">
              <a:solidFill>
                <a:schemeClr val="accent3"/>
              </a:solidFill>
            </a:endParaRPr>
          </a:p>
        </p:txBody>
      </p:sp>
    </p:spTree>
    <p:extLst>
      <p:ext uri="{BB962C8B-B14F-4D97-AF65-F5344CB8AC3E}">
        <p14:creationId xmlns:p14="http://schemas.microsoft.com/office/powerpoint/2010/main" val="391701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23</a:t>
            </a:fld>
            <a:endParaRPr lang="en-US" altLang="en-US" sz="1200" smtClean="0">
              <a:solidFill>
                <a:srgbClr val="404040"/>
              </a:solidFill>
            </a:endParaRPr>
          </a:p>
        </p:txBody>
      </p:sp>
      <p:sp>
        <p:nvSpPr>
          <p:cNvPr id="7174" name="Content Placeholder 2"/>
          <p:cNvSpPr txBox="1">
            <a:spLocks/>
          </p:cNvSpPr>
          <p:nvPr/>
        </p:nvSpPr>
        <p:spPr bwMode="auto">
          <a:xfrm>
            <a:off x="1026000" y="2405393"/>
            <a:ext cx="7826375" cy="20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a:t>
            </a:r>
            <a:r>
              <a:rPr lang="en-US" altLang="en-US" sz="2800" b="1" i="1" dirty="0">
                <a:ea typeface="ＭＳ Ｐゴシック" pitchFamily="34" charset="-128"/>
              </a:rPr>
              <a:t>Students] need to have some idea of what business is about if they are going to successfully compete against their peers from other schools. </a:t>
            </a:r>
          </a:p>
        </p:txBody>
      </p:sp>
      <p:sp>
        <p:nvSpPr>
          <p:cNvPr id="7" name="Title 1"/>
          <p:cNvSpPr>
            <a:spLocks noGrp="1"/>
          </p:cNvSpPr>
          <p:nvPr>
            <p:ph type="title"/>
          </p:nvPr>
        </p:nvSpPr>
        <p:spPr>
          <a:xfrm>
            <a:off x="1038225" y="274638"/>
            <a:ext cx="7648575" cy="1143000"/>
          </a:xfrm>
        </p:spPr>
        <p:txBody>
          <a:bodyPr>
            <a:noAutofit/>
          </a:bodyPr>
          <a:lstStyle/>
          <a:p>
            <a:pPr eaLnBrk="1" hangingPunct="1"/>
            <a:r>
              <a:rPr lang="en-US" altLang="en-US" sz="3600" dirty="0" smtClean="0">
                <a:solidFill>
                  <a:schemeClr val="accent2"/>
                </a:solidFill>
                <a:latin typeface="Arial" pitchFamily="34" charset="0"/>
                <a:cs typeface="Arial" pitchFamily="34" charset="0"/>
              </a:rPr>
              <a:t>Condition 1: </a:t>
            </a:r>
            <a:br>
              <a:rPr lang="en-US" altLang="en-US" sz="3600" dirty="0" smtClean="0">
                <a:solidFill>
                  <a:schemeClr val="accent2"/>
                </a:solidFill>
                <a:latin typeface="Arial" pitchFamily="34" charset="0"/>
                <a:cs typeface="Arial" pitchFamily="34" charset="0"/>
              </a:rPr>
            </a:br>
            <a:r>
              <a:rPr lang="en-US" altLang="en-US" sz="3600" dirty="0" smtClean="0">
                <a:solidFill>
                  <a:schemeClr val="accent2"/>
                </a:solidFill>
                <a:latin typeface="Arial" pitchFamily="34" charset="0"/>
                <a:cs typeface="Arial" pitchFamily="34" charset="0"/>
              </a:rPr>
              <a:t>Imparting Business Skills</a:t>
            </a:r>
          </a:p>
        </p:txBody>
      </p:sp>
    </p:spTree>
    <p:extLst>
      <p:ext uri="{BB962C8B-B14F-4D97-AF65-F5344CB8AC3E}">
        <p14:creationId xmlns:p14="http://schemas.microsoft.com/office/powerpoint/2010/main" val="15793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24</a:t>
            </a:fld>
            <a:endParaRPr lang="en-US" altLang="en-US" sz="1200" smtClean="0">
              <a:solidFill>
                <a:srgbClr val="404040"/>
              </a:solidFill>
            </a:endParaRPr>
          </a:p>
        </p:txBody>
      </p:sp>
      <p:graphicFrame>
        <p:nvGraphicFramePr>
          <p:cNvPr id="5" name="Diagram 4"/>
          <p:cNvGraphicFramePr/>
          <p:nvPr>
            <p:extLst>
              <p:ext uri="{D42A27DB-BD31-4B8C-83A1-F6EECF244321}">
                <p14:modId xmlns:p14="http://schemas.microsoft.com/office/powerpoint/2010/main" val="3478705446"/>
              </p:ext>
            </p:extLst>
          </p:nvPr>
        </p:nvGraphicFramePr>
        <p:xfrm>
          <a:off x="401320" y="-406400"/>
          <a:ext cx="8905240" cy="706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792480" y="2214880"/>
            <a:ext cx="2438400" cy="20929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530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25</a:t>
            </a:fld>
            <a:endParaRPr lang="en-US" altLang="en-US" sz="1200" smtClean="0">
              <a:solidFill>
                <a:srgbClr val="404040"/>
              </a:solidFill>
            </a:endParaRPr>
          </a:p>
        </p:txBody>
      </p:sp>
      <p:sp>
        <p:nvSpPr>
          <p:cNvPr id="7174" name="Content Placeholder 2"/>
          <p:cNvSpPr txBox="1">
            <a:spLocks/>
          </p:cNvSpPr>
          <p:nvPr/>
        </p:nvSpPr>
        <p:spPr bwMode="auto">
          <a:xfrm>
            <a:off x="890290" y="2141233"/>
            <a:ext cx="8025110" cy="257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[Engineering students] just </a:t>
            </a:r>
            <a:r>
              <a:rPr lang="en-US" altLang="en-US" sz="2800" b="1" i="1" dirty="0">
                <a:ea typeface="ＭＳ Ｐゴシック" pitchFamily="34" charset="-128"/>
              </a:rPr>
              <a:t>had very few ways to learn about [entrepreneurship] … That meant that they had to go try and fight their way into a business school class, which was pretty </a:t>
            </a:r>
            <a:r>
              <a:rPr lang="en-US" altLang="en-US" sz="2800" b="1" i="1" dirty="0" smtClean="0">
                <a:ea typeface="ＭＳ Ｐゴシック" pitchFamily="34" charset="-128"/>
              </a:rPr>
              <a:t>tough.</a:t>
            </a:r>
            <a:endParaRPr lang="en-US" altLang="en-US" sz="2800" b="1" i="1" dirty="0">
              <a:ea typeface="ＭＳ Ｐゴシック" pitchFamily="34" charset="-128"/>
            </a:endParaRPr>
          </a:p>
        </p:txBody>
      </p:sp>
      <p:sp>
        <p:nvSpPr>
          <p:cNvPr id="7" name="Title 1"/>
          <p:cNvSpPr>
            <a:spLocks noGrp="1"/>
          </p:cNvSpPr>
          <p:nvPr>
            <p:ph type="title"/>
          </p:nvPr>
        </p:nvSpPr>
        <p:spPr>
          <a:xfrm>
            <a:off x="1038225" y="274638"/>
            <a:ext cx="7648575" cy="1143000"/>
          </a:xfrm>
        </p:spPr>
        <p:txBody>
          <a:bodyPr>
            <a:normAutofit/>
          </a:bodyPr>
          <a:lstStyle/>
          <a:p>
            <a:pPr eaLnBrk="1" hangingPunct="1"/>
            <a:r>
              <a:rPr lang="en-US" altLang="en-US" sz="3600" dirty="0" smtClean="0">
                <a:solidFill>
                  <a:schemeClr val="accent2"/>
                </a:solidFill>
                <a:latin typeface="Arial" pitchFamily="34" charset="0"/>
                <a:cs typeface="Arial" pitchFamily="34" charset="0"/>
              </a:rPr>
              <a:t>Condition 2: Perceived Needs</a:t>
            </a:r>
          </a:p>
        </p:txBody>
      </p:sp>
    </p:spTree>
    <p:extLst>
      <p:ext uri="{BB962C8B-B14F-4D97-AF65-F5344CB8AC3E}">
        <p14:creationId xmlns:p14="http://schemas.microsoft.com/office/powerpoint/2010/main" val="42355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26</a:t>
            </a:fld>
            <a:endParaRPr lang="en-US" altLang="en-US" sz="1200" smtClean="0">
              <a:solidFill>
                <a:srgbClr val="404040"/>
              </a:solidFill>
            </a:endParaRPr>
          </a:p>
        </p:txBody>
      </p:sp>
      <p:graphicFrame>
        <p:nvGraphicFramePr>
          <p:cNvPr id="5" name="Diagram 4"/>
          <p:cNvGraphicFramePr/>
          <p:nvPr>
            <p:extLst>
              <p:ext uri="{D42A27DB-BD31-4B8C-83A1-F6EECF244321}">
                <p14:modId xmlns:p14="http://schemas.microsoft.com/office/powerpoint/2010/main" val="925120413"/>
              </p:ext>
            </p:extLst>
          </p:nvPr>
        </p:nvGraphicFramePr>
        <p:xfrm>
          <a:off x="401320" y="-406400"/>
          <a:ext cx="8905240" cy="706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032000" y="264160"/>
            <a:ext cx="2275840" cy="146304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530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2369821"/>
            <a:ext cx="7965440" cy="2118359"/>
          </a:xfrm>
        </p:spPr>
        <p:txBody>
          <a:bodyPr>
            <a:normAutofit/>
          </a:bodyPr>
          <a:lstStyle/>
          <a:p>
            <a:pPr marL="86868" indent="0">
              <a:buNone/>
            </a:pPr>
            <a:r>
              <a:rPr lang="en-US" sz="2800" b="1" i="1" dirty="0" smtClean="0">
                <a:solidFill>
                  <a:schemeClr val="tx1"/>
                </a:solidFill>
              </a:rPr>
              <a:t>That’s </a:t>
            </a:r>
            <a:r>
              <a:rPr lang="en-US" sz="2800" b="1" i="1" dirty="0">
                <a:solidFill>
                  <a:schemeClr val="tx1"/>
                </a:solidFill>
              </a:rPr>
              <a:t>how we got started, because </a:t>
            </a:r>
            <a:r>
              <a:rPr lang="en-US" sz="2800" b="1" i="1" dirty="0" smtClean="0">
                <a:solidFill>
                  <a:schemeClr val="tx1"/>
                </a:solidFill>
              </a:rPr>
              <a:t>[the dean] helped </a:t>
            </a:r>
            <a:r>
              <a:rPr lang="en-US" sz="2800" b="1" i="1" dirty="0">
                <a:solidFill>
                  <a:schemeClr val="tx1"/>
                </a:solidFill>
              </a:rPr>
              <a:t>to press the development officers to go get the endowment to fund the beginning of the program. </a:t>
            </a:r>
          </a:p>
        </p:txBody>
      </p:sp>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27</a:t>
            </a:fld>
            <a:endParaRPr lang="en-US" altLang="en-US"/>
          </a:p>
        </p:txBody>
      </p:sp>
      <p:sp>
        <p:nvSpPr>
          <p:cNvPr id="7" name="Title 1"/>
          <p:cNvSpPr>
            <a:spLocks noGrp="1"/>
          </p:cNvSpPr>
          <p:nvPr>
            <p:ph type="title"/>
          </p:nvPr>
        </p:nvSpPr>
        <p:spPr>
          <a:xfrm>
            <a:off x="1038225" y="274638"/>
            <a:ext cx="7648575" cy="1143000"/>
          </a:xfrm>
        </p:spPr>
        <p:txBody>
          <a:bodyPr>
            <a:normAutofit/>
          </a:bodyPr>
          <a:lstStyle/>
          <a:p>
            <a:pPr eaLnBrk="1" hangingPunct="1"/>
            <a:r>
              <a:rPr lang="en-US" altLang="en-US" sz="3600" dirty="0" smtClean="0">
                <a:solidFill>
                  <a:schemeClr val="accent3">
                    <a:lumMod val="75000"/>
                  </a:schemeClr>
                </a:solidFill>
                <a:latin typeface="Arial" pitchFamily="34" charset="0"/>
                <a:cs typeface="Arial" pitchFamily="34" charset="0"/>
              </a:rPr>
              <a:t>Condition 3: Leader with Vision</a:t>
            </a:r>
          </a:p>
        </p:txBody>
      </p:sp>
    </p:spTree>
    <p:extLst>
      <p:ext uri="{BB962C8B-B14F-4D97-AF65-F5344CB8AC3E}">
        <p14:creationId xmlns:p14="http://schemas.microsoft.com/office/powerpoint/2010/main" val="12559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28</a:t>
            </a:fld>
            <a:endParaRPr lang="en-US" altLang="en-US" sz="1200" smtClean="0">
              <a:solidFill>
                <a:srgbClr val="404040"/>
              </a:solidFill>
            </a:endParaRPr>
          </a:p>
        </p:txBody>
      </p:sp>
      <p:graphicFrame>
        <p:nvGraphicFramePr>
          <p:cNvPr id="5" name="Diagram 4"/>
          <p:cNvGraphicFramePr/>
          <p:nvPr>
            <p:extLst>
              <p:ext uri="{D42A27DB-BD31-4B8C-83A1-F6EECF244321}">
                <p14:modId xmlns:p14="http://schemas.microsoft.com/office/powerpoint/2010/main" val="18180431"/>
              </p:ext>
            </p:extLst>
          </p:nvPr>
        </p:nvGraphicFramePr>
        <p:xfrm>
          <a:off x="401320" y="-406400"/>
          <a:ext cx="8905240" cy="706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588000" y="304800"/>
            <a:ext cx="2438400" cy="136144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530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29</a:t>
            </a:fld>
            <a:endParaRPr lang="en-US" altLang="en-US" sz="1200" smtClean="0">
              <a:solidFill>
                <a:srgbClr val="404040"/>
              </a:solidFill>
            </a:endParaRPr>
          </a:p>
        </p:txBody>
      </p:sp>
      <p:sp>
        <p:nvSpPr>
          <p:cNvPr id="7174" name="Content Placeholder 2"/>
          <p:cNvSpPr txBox="1">
            <a:spLocks/>
          </p:cNvSpPr>
          <p:nvPr/>
        </p:nvSpPr>
        <p:spPr bwMode="auto">
          <a:xfrm>
            <a:off x="890290" y="2261712"/>
            <a:ext cx="7826375" cy="233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sz="2800" b="1" i="1" dirty="0" smtClean="0"/>
              <a:t>I </a:t>
            </a:r>
            <a:r>
              <a:rPr lang="en-US" sz="2800" b="1" i="1" dirty="0"/>
              <a:t>came out of industry, having done some entrepreneurial things, and a lot of business and just commercial experience, and began to try to form an entrepreneurship certificate program in the College of Engineering.</a:t>
            </a:r>
          </a:p>
        </p:txBody>
      </p:sp>
      <p:sp>
        <p:nvSpPr>
          <p:cNvPr id="7" name="Title 1"/>
          <p:cNvSpPr>
            <a:spLocks noGrp="1"/>
          </p:cNvSpPr>
          <p:nvPr>
            <p:ph type="title"/>
          </p:nvPr>
        </p:nvSpPr>
        <p:spPr>
          <a:xfrm>
            <a:off x="1038225" y="274638"/>
            <a:ext cx="7648575" cy="1143000"/>
          </a:xfrm>
        </p:spPr>
        <p:txBody>
          <a:bodyPr>
            <a:noAutofit/>
          </a:bodyPr>
          <a:lstStyle/>
          <a:p>
            <a:pPr eaLnBrk="1" hangingPunct="1"/>
            <a:r>
              <a:rPr lang="en-US" altLang="en-US" sz="3600" dirty="0" smtClean="0">
                <a:solidFill>
                  <a:srgbClr val="77933C"/>
                </a:solidFill>
                <a:latin typeface="Arial" pitchFamily="34" charset="0"/>
                <a:cs typeface="Arial" pitchFamily="34" charset="0"/>
              </a:rPr>
              <a:t>Condition 4: </a:t>
            </a:r>
            <a:br>
              <a:rPr lang="en-US" altLang="en-US" sz="3600" dirty="0" smtClean="0">
                <a:solidFill>
                  <a:srgbClr val="77933C"/>
                </a:solidFill>
                <a:latin typeface="Arial" pitchFamily="34" charset="0"/>
                <a:cs typeface="Arial" pitchFamily="34" charset="0"/>
              </a:rPr>
            </a:br>
            <a:r>
              <a:rPr lang="en-US" altLang="en-US" sz="3600" dirty="0" smtClean="0">
                <a:solidFill>
                  <a:srgbClr val="77933C"/>
                </a:solidFill>
                <a:latin typeface="Arial" pitchFamily="34" charset="0"/>
                <a:cs typeface="Arial" pitchFamily="34" charset="0"/>
              </a:rPr>
              <a:t>Critical Do-</a:t>
            </a:r>
            <a:r>
              <a:rPr lang="en-US" altLang="en-US" sz="3600" dirty="0" err="1" smtClean="0">
                <a:solidFill>
                  <a:srgbClr val="77933C"/>
                </a:solidFill>
                <a:latin typeface="Arial" pitchFamily="34" charset="0"/>
                <a:cs typeface="Arial" pitchFamily="34" charset="0"/>
              </a:rPr>
              <a:t>ers</a:t>
            </a:r>
            <a:r>
              <a:rPr lang="en-US" altLang="en-US" sz="3600" dirty="0" smtClean="0">
                <a:solidFill>
                  <a:srgbClr val="77933C"/>
                </a:solidFill>
                <a:latin typeface="Arial" pitchFamily="34" charset="0"/>
                <a:cs typeface="Arial" pitchFamily="34" charset="0"/>
              </a:rPr>
              <a:t> from Industry</a:t>
            </a:r>
          </a:p>
        </p:txBody>
      </p:sp>
    </p:spTree>
    <p:extLst>
      <p:ext uri="{BB962C8B-B14F-4D97-AF65-F5344CB8AC3E}">
        <p14:creationId xmlns:p14="http://schemas.microsoft.com/office/powerpoint/2010/main" val="42355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session</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Welcome and introduction to Epicenter research</a:t>
            </a:r>
          </a:p>
          <a:p>
            <a:r>
              <a:rPr lang="en-US" dirty="0" smtClean="0">
                <a:solidFill>
                  <a:schemeClr val="tx1"/>
                </a:solidFill>
              </a:rPr>
              <a:t>A closer look at our study of entrepreneurship programs for undergraduate engineers</a:t>
            </a:r>
          </a:p>
          <a:p>
            <a:pPr lvl="1"/>
            <a:r>
              <a:rPr lang="en-US" dirty="0" smtClean="0">
                <a:solidFill>
                  <a:schemeClr val="tx1"/>
                </a:solidFill>
              </a:rPr>
              <a:t>Methods</a:t>
            </a:r>
          </a:p>
          <a:p>
            <a:pPr lvl="1"/>
            <a:r>
              <a:rPr lang="en-US" dirty="0" smtClean="0">
                <a:solidFill>
                  <a:schemeClr val="tx1"/>
                </a:solidFill>
              </a:rPr>
              <a:t>Findings related to program creation and growth</a:t>
            </a:r>
          </a:p>
          <a:p>
            <a:r>
              <a:rPr lang="en-US" dirty="0" smtClean="0">
                <a:solidFill>
                  <a:schemeClr val="tx1"/>
                </a:solidFill>
              </a:rPr>
              <a:t>Q&amp;A with the audience</a:t>
            </a:r>
          </a:p>
          <a:p>
            <a:r>
              <a:rPr lang="en-US" dirty="0" smtClean="0">
                <a:solidFill>
                  <a:schemeClr val="tx1"/>
                </a:solidFill>
              </a:rPr>
              <a:t>Panel discussion with three engineers/leaders engaged in entrepreneurship program development</a:t>
            </a:r>
          </a:p>
          <a:p>
            <a:r>
              <a:rPr lang="en-US" dirty="0" smtClean="0">
                <a:solidFill>
                  <a:schemeClr val="tx1"/>
                </a:solidFill>
              </a:rPr>
              <a:t>Q&amp;A with the audience</a:t>
            </a:r>
          </a:p>
          <a:p>
            <a:pPr marL="86868" indent="0">
              <a:buNone/>
            </a:pPr>
            <a:endParaRPr lang="en-US" dirty="0"/>
          </a:p>
        </p:txBody>
      </p:sp>
      <p:sp>
        <p:nvSpPr>
          <p:cNvPr id="9" name="Footer Placeholder 8"/>
          <p:cNvSpPr>
            <a:spLocks noGrp="1"/>
          </p:cNvSpPr>
          <p:nvPr>
            <p:ph type="ftr" sz="quarter" idx="11"/>
          </p:nvPr>
        </p:nvSpPr>
        <p:spPr/>
        <p:txBody>
          <a:bodyPr/>
          <a:lstStyle/>
          <a:p>
            <a:pPr>
              <a:defRPr/>
            </a:pPr>
            <a:r>
              <a:rPr lang="en-US">
                <a:solidFill>
                  <a:prstClr val="black">
                    <a:lumMod val="75000"/>
                    <a:lumOff val="25000"/>
                  </a:prstClr>
                </a:solidFill>
              </a:rPr>
              <a:t>epicenter.stanford.edu</a:t>
            </a:r>
            <a:endParaRPr lang="en-US" dirty="0">
              <a:solidFill>
                <a:prstClr val="black">
                  <a:lumMod val="75000"/>
                  <a:lumOff val="25000"/>
                </a:prstClr>
              </a:solidFill>
            </a:endParaRPr>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3</a:t>
            </a:fld>
            <a:endParaRPr lang="en-US" altLang="en-US" sz="1200" smtClean="0">
              <a:solidFill>
                <a:srgbClr val="404040"/>
              </a:solidFill>
            </a:endParaRPr>
          </a:p>
        </p:txBody>
      </p:sp>
    </p:spTree>
    <p:extLst>
      <p:ext uri="{BB962C8B-B14F-4D97-AF65-F5344CB8AC3E}">
        <p14:creationId xmlns:p14="http://schemas.microsoft.com/office/powerpoint/2010/main" val="27320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30</a:t>
            </a:fld>
            <a:endParaRPr lang="en-US" altLang="en-US" sz="1200" smtClean="0">
              <a:solidFill>
                <a:srgbClr val="404040"/>
              </a:solidFill>
            </a:endParaRPr>
          </a:p>
        </p:txBody>
      </p:sp>
      <p:sp>
        <p:nvSpPr>
          <p:cNvPr id="7174" name="Content Placeholder 2"/>
          <p:cNvSpPr txBox="1">
            <a:spLocks/>
          </p:cNvSpPr>
          <p:nvPr/>
        </p:nvSpPr>
        <p:spPr bwMode="auto">
          <a:xfrm>
            <a:off x="1050311" y="2437143"/>
            <a:ext cx="7463770" cy="198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[The </a:t>
            </a:r>
            <a:r>
              <a:rPr lang="en-US" altLang="en-US" sz="2800" b="1" i="1" dirty="0">
                <a:ea typeface="ＭＳ Ｐゴシック" pitchFamily="34" charset="-128"/>
              </a:rPr>
              <a:t>program director] got together with </a:t>
            </a:r>
            <a:r>
              <a:rPr lang="en-US" altLang="en-US" sz="2800" b="1" i="1" dirty="0" smtClean="0">
                <a:ea typeface="ＭＳ Ｐゴシック" pitchFamily="34" charset="-128"/>
              </a:rPr>
              <a:t>[business faculty]  and </a:t>
            </a:r>
            <a:r>
              <a:rPr lang="en-US" altLang="en-US" sz="2800" b="1" i="1" dirty="0">
                <a:ea typeface="ＭＳ Ｐゴシック" pitchFamily="34" charset="-128"/>
              </a:rPr>
              <a:t>… put together a proposal basically to introduce an … engineering entrepreneurship minor.</a:t>
            </a:r>
          </a:p>
        </p:txBody>
      </p:sp>
      <p:sp>
        <p:nvSpPr>
          <p:cNvPr id="7" name="Title 1"/>
          <p:cNvSpPr>
            <a:spLocks noGrp="1"/>
          </p:cNvSpPr>
          <p:nvPr>
            <p:ph type="title"/>
          </p:nvPr>
        </p:nvSpPr>
        <p:spPr>
          <a:xfrm>
            <a:off x="1038225" y="274638"/>
            <a:ext cx="7648575" cy="1143000"/>
          </a:xfrm>
        </p:spPr>
        <p:txBody>
          <a:bodyPr>
            <a:noAutofit/>
          </a:bodyPr>
          <a:lstStyle/>
          <a:p>
            <a:pPr eaLnBrk="1" hangingPunct="1"/>
            <a:r>
              <a:rPr lang="en-US" altLang="en-US" sz="3600" dirty="0" smtClean="0">
                <a:solidFill>
                  <a:srgbClr val="77933C"/>
                </a:solidFill>
                <a:latin typeface="Arial" pitchFamily="34" charset="0"/>
                <a:cs typeface="Arial" pitchFamily="34" charset="0"/>
              </a:rPr>
              <a:t>Condition 4: </a:t>
            </a:r>
            <a:br>
              <a:rPr lang="en-US" altLang="en-US" sz="3600" dirty="0" smtClean="0">
                <a:solidFill>
                  <a:srgbClr val="77933C"/>
                </a:solidFill>
                <a:latin typeface="Arial" pitchFamily="34" charset="0"/>
                <a:cs typeface="Arial" pitchFamily="34" charset="0"/>
              </a:rPr>
            </a:br>
            <a:r>
              <a:rPr lang="en-US" altLang="en-US" sz="3600" dirty="0" smtClean="0">
                <a:solidFill>
                  <a:srgbClr val="77933C"/>
                </a:solidFill>
                <a:latin typeface="Arial" pitchFamily="34" charset="0"/>
                <a:cs typeface="Arial" pitchFamily="34" charset="0"/>
              </a:rPr>
              <a:t>Critical Do-</a:t>
            </a:r>
            <a:r>
              <a:rPr lang="en-US" altLang="en-US" sz="3600" dirty="0" err="1" smtClean="0">
                <a:solidFill>
                  <a:srgbClr val="77933C"/>
                </a:solidFill>
                <a:latin typeface="Arial" pitchFamily="34" charset="0"/>
                <a:cs typeface="Arial" pitchFamily="34" charset="0"/>
              </a:rPr>
              <a:t>ers</a:t>
            </a:r>
            <a:r>
              <a:rPr lang="en-US" altLang="en-US" sz="3600" dirty="0" smtClean="0">
                <a:solidFill>
                  <a:srgbClr val="77933C"/>
                </a:solidFill>
                <a:latin typeface="Arial" pitchFamily="34" charset="0"/>
                <a:cs typeface="Arial" pitchFamily="34" charset="0"/>
              </a:rPr>
              <a:t> from University</a:t>
            </a:r>
          </a:p>
        </p:txBody>
      </p:sp>
    </p:spTree>
    <p:extLst>
      <p:ext uri="{BB962C8B-B14F-4D97-AF65-F5344CB8AC3E}">
        <p14:creationId xmlns:p14="http://schemas.microsoft.com/office/powerpoint/2010/main" val="42355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31</a:t>
            </a:fld>
            <a:endParaRPr lang="en-US" altLang="en-US" sz="1200" smtClean="0">
              <a:solidFill>
                <a:srgbClr val="404040"/>
              </a:solidFill>
            </a:endParaRPr>
          </a:p>
        </p:txBody>
      </p:sp>
      <p:graphicFrame>
        <p:nvGraphicFramePr>
          <p:cNvPr id="5" name="Diagram 4"/>
          <p:cNvGraphicFramePr/>
          <p:nvPr>
            <p:extLst>
              <p:ext uri="{D42A27DB-BD31-4B8C-83A1-F6EECF244321}">
                <p14:modId xmlns:p14="http://schemas.microsoft.com/office/powerpoint/2010/main" val="1693675551"/>
              </p:ext>
            </p:extLst>
          </p:nvPr>
        </p:nvGraphicFramePr>
        <p:xfrm>
          <a:off x="401320" y="-406400"/>
          <a:ext cx="8905240" cy="706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847840" y="2418080"/>
            <a:ext cx="2113280" cy="15849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530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728" y="2430781"/>
            <a:ext cx="7649073" cy="1996439"/>
          </a:xfrm>
        </p:spPr>
        <p:txBody>
          <a:bodyPr>
            <a:noAutofit/>
          </a:bodyPr>
          <a:lstStyle/>
          <a:p>
            <a:pPr marL="86868" indent="0">
              <a:buNone/>
            </a:pPr>
            <a:r>
              <a:rPr lang="en-US" sz="2800" b="1" i="1" dirty="0" smtClean="0">
                <a:solidFill>
                  <a:schemeClr val="tx1"/>
                </a:solidFill>
              </a:rPr>
              <a:t>We started </a:t>
            </a:r>
            <a:r>
              <a:rPr lang="en-US" sz="2800" b="1" i="1" dirty="0">
                <a:solidFill>
                  <a:schemeClr val="tx1"/>
                </a:solidFill>
              </a:rPr>
              <a:t>raising significant money from foundations and individuals and </a:t>
            </a:r>
            <a:r>
              <a:rPr lang="en-US" sz="2800" b="1" i="1" dirty="0" smtClean="0">
                <a:solidFill>
                  <a:schemeClr val="tx1"/>
                </a:solidFill>
              </a:rPr>
              <a:t>[two years later] </a:t>
            </a:r>
            <a:r>
              <a:rPr lang="en-US" sz="2800" b="1" i="1" dirty="0">
                <a:solidFill>
                  <a:schemeClr val="tx1"/>
                </a:solidFill>
              </a:rPr>
              <a:t>was more or less officially the kick off of </a:t>
            </a:r>
            <a:r>
              <a:rPr lang="en-US" sz="2800" b="1" i="1" dirty="0" smtClean="0">
                <a:solidFill>
                  <a:schemeClr val="tx1"/>
                </a:solidFill>
              </a:rPr>
              <a:t>[our program].</a:t>
            </a:r>
            <a:endParaRPr lang="en-US" sz="2800" b="1" i="1"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32</a:t>
            </a:fld>
            <a:endParaRPr lang="en-US" altLang="en-US"/>
          </a:p>
        </p:txBody>
      </p:sp>
      <p:sp>
        <p:nvSpPr>
          <p:cNvPr id="7" name="Title 1"/>
          <p:cNvSpPr>
            <a:spLocks noGrp="1"/>
          </p:cNvSpPr>
          <p:nvPr>
            <p:ph type="title"/>
          </p:nvPr>
        </p:nvSpPr>
        <p:spPr>
          <a:xfrm>
            <a:off x="1038225" y="274638"/>
            <a:ext cx="7648575" cy="1143000"/>
          </a:xfrm>
        </p:spPr>
        <p:txBody>
          <a:bodyPr>
            <a:normAutofit/>
          </a:bodyPr>
          <a:lstStyle/>
          <a:p>
            <a:pPr eaLnBrk="1" hangingPunct="1"/>
            <a:r>
              <a:rPr lang="en-US" altLang="en-US" sz="3600" dirty="0" smtClean="0">
                <a:solidFill>
                  <a:srgbClr val="77933C"/>
                </a:solidFill>
                <a:latin typeface="Arial" pitchFamily="34" charset="0"/>
                <a:cs typeface="Arial" pitchFamily="34" charset="0"/>
              </a:rPr>
              <a:t>Condition 5: Catalytic Funding</a:t>
            </a:r>
          </a:p>
        </p:txBody>
      </p:sp>
    </p:spTree>
    <p:extLst>
      <p:ext uri="{BB962C8B-B14F-4D97-AF65-F5344CB8AC3E}">
        <p14:creationId xmlns:p14="http://schemas.microsoft.com/office/powerpoint/2010/main" val="15912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33</a:t>
            </a:fld>
            <a:endParaRPr lang="en-US" altLang="en-US" sz="1200" smtClean="0">
              <a:solidFill>
                <a:srgbClr val="404040"/>
              </a:solidFill>
            </a:endParaRPr>
          </a:p>
        </p:txBody>
      </p:sp>
      <p:sp>
        <p:nvSpPr>
          <p:cNvPr id="8" name="Title 1"/>
          <p:cNvSpPr txBox="1">
            <a:spLocks/>
          </p:cNvSpPr>
          <p:nvPr/>
        </p:nvSpPr>
        <p:spPr bwMode="auto">
          <a:xfrm>
            <a:off x="40386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Program Growth</a:t>
            </a:r>
          </a:p>
        </p:txBody>
      </p:sp>
    </p:spTree>
    <p:extLst>
      <p:ext uri="{BB962C8B-B14F-4D97-AF65-F5344CB8AC3E}">
        <p14:creationId xmlns:p14="http://schemas.microsoft.com/office/powerpoint/2010/main" val="2211000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34</a:t>
            </a:fld>
            <a:endParaRPr lang="en-US" altLang="en-US" sz="1200" smtClean="0">
              <a:solidFill>
                <a:srgbClr val="404040"/>
              </a:solidFill>
            </a:endParaRPr>
          </a:p>
        </p:txBody>
      </p:sp>
      <p:sp>
        <p:nvSpPr>
          <p:cNvPr id="8" name="Title 1"/>
          <p:cNvSpPr txBox="1">
            <a:spLocks/>
          </p:cNvSpPr>
          <p:nvPr/>
        </p:nvSpPr>
        <p:spPr bwMode="auto">
          <a:xfrm>
            <a:off x="40386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dirty="0" smtClean="0"/>
              <a:t>Student </a:t>
            </a:r>
            <a:r>
              <a:rPr lang="en-US" dirty="0"/>
              <a:t>interest and demand often drive program growth</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2473456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35</a:t>
            </a:fld>
            <a:endParaRPr lang="en-US" altLang="en-US" sz="1200" smtClean="0">
              <a:solidFill>
                <a:srgbClr val="404040"/>
              </a:solidFill>
            </a:endParaRPr>
          </a:p>
        </p:txBody>
      </p:sp>
      <p:sp>
        <p:nvSpPr>
          <p:cNvPr id="7174" name="Content Placeholder 2"/>
          <p:cNvSpPr txBox="1">
            <a:spLocks/>
          </p:cNvSpPr>
          <p:nvPr/>
        </p:nvSpPr>
        <p:spPr bwMode="auto">
          <a:xfrm>
            <a:off x="829330" y="2432689"/>
            <a:ext cx="8213070" cy="199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We </a:t>
            </a:r>
            <a:r>
              <a:rPr lang="en-US" altLang="en-US" sz="2800" b="1" i="1" dirty="0">
                <a:ea typeface="ＭＳ Ｐゴシック" pitchFamily="34" charset="-128"/>
              </a:rPr>
              <a:t>have many students interested in entrepreneurship, but [also] a lot of students interested in “how as an engineering major can I learn about business</a:t>
            </a:r>
            <a:r>
              <a:rPr lang="en-US" altLang="en-US" sz="2800" b="1" i="1" dirty="0" smtClean="0">
                <a:ea typeface="ＭＳ Ｐゴシック" pitchFamily="34" charset="-128"/>
              </a:rPr>
              <a:t>?”</a:t>
            </a:r>
            <a:endParaRPr lang="en-US" altLang="en-US" sz="2800" b="1" i="1" dirty="0">
              <a:ea typeface="ＭＳ Ｐゴシック" pitchFamily="34" charset="-128"/>
            </a:endParaRPr>
          </a:p>
        </p:txBody>
      </p:sp>
      <p:sp>
        <p:nvSpPr>
          <p:cNvPr id="7" name="Title 1"/>
          <p:cNvSpPr>
            <a:spLocks noGrp="1"/>
          </p:cNvSpPr>
          <p:nvPr>
            <p:ph type="title"/>
          </p:nvPr>
        </p:nvSpPr>
        <p:spPr>
          <a:xfrm>
            <a:off x="831235" y="274638"/>
            <a:ext cx="7648575" cy="1143000"/>
          </a:xfrm>
        </p:spPr>
        <p:txBody>
          <a:bodyPr>
            <a:normAutofit/>
          </a:bodyPr>
          <a:lstStyle/>
          <a:p>
            <a:pPr eaLnBrk="1" hangingPunct="1"/>
            <a:r>
              <a:rPr lang="en-US" altLang="en-US" sz="3600" dirty="0" smtClean="0">
                <a:latin typeface="Arial" pitchFamily="34" charset="0"/>
                <a:cs typeface="Arial" pitchFamily="34" charset="0"/>
              </a:rPr>
              <a:t>Student Demand</a:t>
            </a:r>
          </a:p>
        </p:txBody>
      </p:sp>
    </p:spTree>
    <p:extLst>
      <p:ext uri="{BB962C8B-B14F-4D97-AF65-F5344CB8AC3E}">
        <p14:creationId xmlns:p14="http://schemas.microsoft.com/office/powerpoint/2010/main" val="42355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36</a:t>
            </a:fld>
            <a:endParaRPr lang="en-US" altLang="en-US" sz="1200" smtClean="0">
              <a:solidFill>
                <a:srgbClr val="404040"/>
              </a:solidFill>
            </a:endParaRPr>
          </a:p>
        </p:txBody>
      </p:sp>
      <p:sp>
        <p:nvSpPr>
          <p:cNvPr id="7174" name="Content Placeholder 2"/>
          <p:cNvSpPr txBox="1">
            <a:spLocks/>
          </p:cNvSpPr>
          <p:nvPr/>
        </p:nvSpPr>
        <p:spPr bwMode="auto">
          <a:xfrm>
            <a:off x="890290" y="2272037"/>
            <a:ext cx="8002250" cy="23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It </a:t>
            </a:r>
            <a:r>
              <a:rPr lang="en-US" altLang="en-US" sz="2800" b="1" i="1" dirty="0">
                <a:ea typeface="ＭＳ Ｐゴシック" pitchFamily="34" charset="-128"/>
              </a:rPr>
              <a:t>was really eye-opening for our students to start talking about things like marketing strategies in the high tech space, to talk about venture capital, to talk about all these things they hear about. </a:t>
            </a:r>
          </a:p>
        </p:txBody>
      </p:sp>
      <p:sp>
        <p:nvSpPr>
          <p:cNvPr id="7" name="Title 1"/>
          <p:cNvSpPr>
            <a:spLocks noGrp="1"/>
          </p:cNvSpPr>
          <p:nvPr>
            <p:ph type="title"/>
          </p:nvPr>
        </p:nvSpPr>
        <p:spPr>
          <a:xfrm>
            <a:off x="890290" y="274638"/>
            <a:ext cx="7648575" cy="1143000"/>
          </a:xfrm>
        </p:spPr>
        <p:txBody>
          <a:bodyPr>
            <a:normAutofit/>
          </a:bodyPr>
          <a:lstStyle/>
          <a:p>
            <a:pPr eaLnBrk="1" hangingPunct="1"/>
            <a:r>
              <a:rPr lang="en-US" altLang="en-US" sz="3600" dirty="0" smtClean="0">
                <a:latin typeface="Arial" pitchFamily="34" charset="0"/>
                <a:cs typeface="Arial" pitchFamily="34" charset="0"/>
              </a:rPr>
              <a:t>Student Demand</a:t>
            </a:r>
          </a:p>
        </p:txBody>
      </p:sp>
    </p:spTree>
    <p:extLst>
      <p:ext uri="{BB962C8B-B14F-4D97-AF65-F5344CB8AC3E}">
        <p14:creationId xmlns:p14="http://schemas.microsoft.com/office/powerpoint/2010/main" val="42355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37</a:t>
            </a:fld>
            <a:endParaRPr lang="en-US" altLang="en-US" sz="1200" smtClean="0">
              <a:solidFill>
                <a:srgbClr val="404040"/>
              </a:solidFill>
            </a:endParaRPr>
          </a:p>
        </p:txBody>
      </p:sp>
      <p:sp>
        <p:nvSpPr>
          <p:cNvPr id="8" name="Title 1"/>
          <p:cNvSpPr txBox="1">
            <a:spLocks/>
          </p:cNvSpPr>
          <p:nvPr/>
        </p:nvSpPr>
        <p:spPr bwMode="auto">
          <a:xfrm>
            <a:off x="40386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dirty="0" smtClean="0"/>
              <a:t>Programs </a:t>
            </a:r>
            <a:r>
              <a:rPr lang="en-US" dirty="0"/>
              <a:t>reported both </a:t>
            </a:r>
            <a:endParaRPr lang="en-US" dirty="0" smtClean="0"/>
          </a:p>
          <a:p>
            <a:pPr algn="ctr"/>
            <a:r>
              <a:rPr lang="en-US" dirty="0" smtClean="0"/>
              <a:t>resolved and </a:t>
            </a:r>
            <a:r>
              <a:rPr lang="en-US" dirty="0"/>
              <a:t>ongoing “growing pains” </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753486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38</a:t>
            </a:fld>
            <a:endParaRPr lang="en-US" altLang="en-US" sz="1200" smtClean="0">
              <a:solidFill>
                <a:srgbClr val="404040"/>
              </a:solidFill>
            </a:endParaRPr>
          </a:p>
        </p:txBody>
      </p:sp>
      <p:sp>
        <p:nvSpPr>
          <p:cNvPr id="7174" name="Content Placeholder 2"/>
          <p:cNvSpPr txBox="1">
            <a:spLocks/>
          </p:cNvSpPr>
          <p:nvPr/>
        </p:nvSpPr>
        <p:spPr bwMode="auto">
          <a:xfrm>
            <a:off x="890290" y="2677173"/>
            <a:ext cx="8002250" cy="150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We’ve </a:t>
            </a:r>
            <a:r>
              <a:rPr lang="en-US" altLang="en-US" sz="2800" b="1" i="1" dirty="0">
                <a:ea typeface="ＭＳ Ｐゴシック" pitchFamily="34" charset="-128"/>
              </a:rPr>
              <a:t>never done [the course] </a:t>
            </a:r>
            <a:r>
              <a:rPr lang="en-US" altLang="en-US" sz="2800" b="1" i="1" dirty="0" smtClean="0">
                <a:ea typeface="ＭＳ Ｐゴシック" pitchFamily="34" charset="-128"/>
              </a:rPr>
              <a:t>since [the original professor left]. </a:t>
            </a:r>
            <a:r>
              <a:rPr lang="en-US" altLang="en-US" sz="2800" b="1" i="1" dirty="0">
                <a:ea typeface="ＭＳ Ｐゴシック" pitchFamily="34" charset="-128"/>
              </a:rPr>
              <a:t>Part of it is we’ve never found somebody who could [teach] it.</a:t>
            </a:r>
          </a:p>
        </p:txBody>
      </p:sp>
      <p:sp>
        <p:nvSpPr>
          <p:cNvPr id="7" name="Title 1"/>
          <p:cNvSpPr>
            <a:spLocks noGrp="1"/>
          </p:cNvSpPr>
          <p:nvPr>
            <p:ph type="title"/>
          </p:nvPr>
        </p:nvSpPr>
        <p:spPr>
          <a:xfrm>
            <a:off x="936625" y="274638"/>
            <a:ext cx="7648575" cy="1143000"/>
          </a:xfrm>
        </p:spPr>
        <p:txBody>
          <a:bodyPr>
            <a:normAutofit/>
          </a:bodyPr>
          <a:lstStyle/>
          <a:p>
            <a:pPr eaLnBrk="1" hangingPunct="1"/>
            <a:r>
              <a:rPr lang="en-US" altLang="en-US" sz="3600" dirty="0" smtClean="0">
                <a:latin typeface="Arial" pitchFamily="34" charset="0"/>
                <a:cs typeface="Arial" pitchFamily="34" charset="0"/>
              </a:rPr>
              <a:t>Ongoing Growing Pains</a:t>
            </a:r>
          </a:p>
        </p:txBody>
      </p:sp>
    </p:spTree>
    <p:extLst>
      <p:ext uri="{BB962C8B-B14F-4D97-AF65-F5344CB8AC3E}">
        <p14:creationId xmlns:p14="http://schemas.microsoft.com/office/powerpoint/2010/main" val="36426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39</a:t>
            </a:fld>
            <a:endParaRPr lang="en-US" altLang="en-US" sz="1200" smtClean="0">
              <a:solidFill>
                <a:srgbClr val="404040"/>
              </a:solidFill>
            </a:endParaRPr>
          </a:p>
        </p:txBody>
      </p:sp>
      <p:sp>
        <p:nvSpPr>
          <p:cNvPr id="7174" name="Content Placeholder 2"/>
          <p:cNvSpPr txBox="1">
            <a:spLocks/>
          </p:cNvSpPr>
          <p:nvPr/>
        </p:nvSpPr>
        <p:spPr bwMode="auto">
          <a:xfrm>
            <a:off x="890290" y="2566683"/>
            <a:ext cx="8002250" cy="172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marL="0" indent="0">
              <a:buNone/>
            </a:pPr>
            <a:r>
              <a:rPr lang="en-US" altLang="en-US" sz="2800" b="1" i="1" dirty="0" smtClean="0">
                <a:ea typeface="ＭＳ Ｐゴシック" pitchFamily="34" charset="-128"/>
              </a:rPr>
              <a:t>We’ve </a:t>
            </a:r>
            <a:r>
              <a:rPr lang="en-US" altLang="en-US" sz="2800" b="1" i="1" dirty="0">
                <a:ea typeface="ＭＳ Ｐゴシック" pitchFamily="34" charset="-128"/>
              </a:rPr>
              <a:t>retained that pedagogical </a:t>
            </a:r>
            <a:r>
              <a:rPr lang="en-US" altLang="en-US" sz="2800" b="1" i="1" dirty="0" smtClean="0">
                <a:ea typeface="ＭＳ Ｐゴシック" pitchFamily="34" charset="-128"/>
              </a:rPr>
              <a:t>approach [for our course], </a:t>
            </a:r>
            <a:r>
              <a:rPr lang="en-US" altLang="en-US" sz="2800" b="1" i="1" dirty="0">
                <a:ea typeface="ＭＳ Ｐゴシック" pitchFamily="34" charset="-128"/>
              </a:rPr>
              <a:t>even though it’s not quite as we originally formulated it.</a:t>
            </a:r>
          </a:p>
        </p:txBody>
      </p:sp>
      <p:sp>
        <p:nvSpPr>
          <p:cNvPr id="7" name="Title 1"/>
          <p:cNvSpPr>
            <a:spLocks noGrp="1"/>
          </p:cNvSpPr>
          <p:nvPr>
            <p:ph type="title"/>
          </p:nvPr>
        </p:nvSpPr>
        <p:spPr>
          <a:xfrm>
            <a:off x="916305" y="315278"/>
            <a:ext cx="7648575" cy="1143000"/>
          </a:xfrm>
        </p:spPr>
        <p:txBody>
          <a:bodyPr>
            <a:normAutofit/>
          </a:bodyPr>
          <a:lstStyle/>
          <a:p>
            <a:pPr eaLnBrk="1" hangingPunct="1"/>
            <a:r>
              <a:rPr lang="en-US" altLang="en-US" sz="3600" dirty="0" smtClean="0">
                <a:latin typeface="Arial" pitchFamily="34" charset="0"/>
                <a:cs typeface="Arial" pitchFamily="34" charset="0"/>
              </a:rPr>
              <a:t>Resolved Growing Pains</a:t>
            </a:r>
          </a:p>
        </p:txBody>
      </p:sp>
    </p:spTree>
    <p:extLst>
      <p:ext uri="{BB962C8B-B14F-4D97-AF65-F5344CB8AC3E}">
        <p14:creationId xmlns:p14="http://schemas.microsoft.com/office/powerpoint/2010/main" val="119621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23913" y="79375"/>
            <a:ext cx="8099425" cy="1143000"/>
          </a:xfrm>
        </p:spPr>
        <p:txBody>
          <a:bodyPr>
            <a:normAutofit fontScale="90000"/>
          </a:bodyPr>
          <a:lstStyle/>
          <a:p>
            <a:pPr eaLnBrk="1" hangingPunct="1">
              <a:defRPr/>
            </a:pPr>
            <a:r>
              <a:rPr lang="en-US" sz="2800" i="1" dirty="0">
                <a:solidFill>
                  <a:srgbClr val="000000"/>
                </a:solidFill>
                <a:latin typeface="Helvetica" panose="020B0604020202020204" pitchFamily="34" charset="0"/>
                <a:ea typeface="Cambria"/>
                <a:cs typeface="Helvetica" panose="020B0604020202020204" pitchFamily="34" charset="0"/>
              </a:rPr>
              <a:t>Our approach to framing Epicenter </a:t>
            </a:r>
            <a:r>
              <a:rPr lang="en-US" sz="2800" i="1" dirty="0" smtClean="0">
                <a:solidFill>
                  <a:srgbClr val="000000"/>
                </a:solidFill>
                <a:latin typeface="Helvetica" panose="020B0604020202020204" pitchFamily="34" charset="0"/>
                <a:ea typeface="Cambria"/>
                <a:cs typeface="Helvetica" panose="020B0604020202020204" pitchFamily="34" charset="0"/>
              </a:rPr>
              <a:t>Research:</a:t>
            </a:r>
            <a:r>
              <a:rPr lang="en-US" sz="2800" i="1" dirty="0">
                <a:solidFill>
                  <a:srgbClr val="000000"/>
                </a:solidFill>
                <a:latin typeface="Helvetica" panose="020B0604020202020204" pitchFamily="34" charset="0"/>
                <a:ea typeface="Cambria"/>
                <a:cs typeface="Helvetica" panose="020B0604020202020204" pitchFamily="34" charset="0"/>
              </a:rPr>
              <a:t/>
            </a:r>
            <a:br>
              <a:rPr lang="en-US" sz="2800" i="1" dirty="0">
                <a:solidFill>
                  <a:srgbClr val="000000"/>
                </a:solidFill>
                <a:latin typeface="Helvetica" panose="020B0604020202020204" pitchFamily="34" charset="0"/>
                <a:ea typeface="Cambria"/>
                <a:cs typeface="Helvetica" panose="020B0604020202020204" pitchFamily="34" charset="0"/>
              </a:rPr>
            </a:br>
            <a:r>
              <a:rPr lang="en-US" sz="2800" dirty="0" smtClean="0">
                <a:latin typeface="Helvetica" panose="020B0604020202020204" pitchFamily="34" charset="0"/>
                <a:ea typeface="MS PGothic" charset="0"/>
                <a:cs typeface="Helvetica" panose="020B0604020202020204" pitchFamily="34" charset="0"/>
              </a:rPr>
              <a:t>Building knowledge, communities </a:t>
            </a:r>
            <a:r>
              <a:rPr lang="en-US" sz="2800" dirty="0">
                <a:latin typeface="Helvetica" panose="020B0604020202020204" pitchFamily="34" charset="0"/>
                <a:ea typeface="MS PGothic" charset="0"/>
                <a:cs typeface="Helvetica" panose="020B0604020202020204" pitchFamily="34" charset="0"/>
              </a:rPr>
              <a:t>and connections</a:t>
            </a:r>
          </a:p>
        </p:txBody>
      </p:sp>
      <p:sp>
        <p:nvSpPr>
          <p:cNvPr id="7" name="Footer Placeholder 6"/>
          <p:cNvSpPr>
            <a:spLocks noGrp="1"/>
          </p:cNvSpPr>
          <p:nvPr>
            <p:ph type="ftr" sz="quarter" idx="10"/>
          </p:nvPr>
        </p:nvSpPr>
        <p:spPr>
          <a:xfrm>
            <a:off x="3971218" y="6356350"/>
            <a:ext cx="2133600" cy="365125"/>
          </a:xfrm>
        </p:spPr>
        <p:txBody>
          <a:bodyPr/>
          <a:lstStyle/>
          <a:p>
            <a:pPr algn="ctr">
              <a:defRPr/>
            </a:pPr>
            <a:r>
              <a:rPr lang="en-US" dirty="0" err="1">
                <a:solidFill>
                  <a:prstClr val="black">
                    <a:lumMod val="75000"/>
                    <a:lumOff val="25000"/>
                  </a:prstClr>
                </a:solidFill>
              </a:rPr>
              <a:t>epicenter.stanford.edu</a:t>
            </a:r>
            <a:endParaRPr lang="en-US" dirty="0">
              <a:solidFill>
                <a:prstClr val="black">
                  <a:lumMod val="75000"/>
                  <a:lumOff val="25000"/>
                </a:prstClr>
              </a:solidFill>
            </a:endParaRPr>
          </a:p>
        </p:txBody>
      </p:sp>
      <p:graphicFrame>
        <p:nvGraphicFramePr>
          <p:cNvPr id="2" name="Diagram 1"/>
          <p:cNvGraphicFramePr/>
          <p:nvPr>
            <p:extLst>
              <p:ext uri="{D42A27DB-BD31-4B8C-83A1-F6EECF244321}">
                <p14:modId xmlns:p14="http://schemas.microsoft.com/office/powerpoint/2010/main" val="603944721"/>
              </p:ext>
            </p:extLst>
          </p:nvPr>
        </p:nvGraphicFramePr>
        <p:xfrm>
          <a:off x="1231300" y="1667553"/>
          <a:ext cx="7372950" cy="439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a:cxnSpLocks noChangeShapeType="1"/>
          </p:cNvCxnSpPr>
          <p:nvPr/>
        </p:nvCxnSpPr>
        <p:spPr bwMode="auto">
          <a:xfrm>
            <a:off x="8604250" y="2298700"/>
            <a:ext cx="0" cy="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3" name="Group 22"/>
          <p:cNvGrpSpPr/>
          <p:nvPr/>
        </p:nvGrpSpPr>
        <p:grpSpPr>
          <a:xfrm>
            <a:off x="3971218" y="1231900"/>
            <a:ext cx="5293432" cy="1966357"/>
            <a:chOff x="3971218" y="1231900"/>
            <a:chExt cx="5293432" cy="1966357"/>
          </a:xfrm>
        </p:grpSpPr>
        <p:grpSp>
          <p:nvGrpSpPr>
            <p:cNvPr id="14" name="Group 13"/>
            <p:cNvGrpSpPr/>
            <p:nvPr/>
          </p:nvGrpSpPr>
          <p:grpSpPr>
            <a:xfrm>
              <a:off x="5905500" y="1231900"/>
              <a:ext cx="3359150" cy="1285875"/>
              <a:chOff x="5905500" y="1231900"/>
              <a:chExt cx="3359150" cy="1285875"/>
            </a:xfrm>
          </p:grpSpPr>
          <p:sp>
            <p:nvSpPr>
              <p:cNvPr id="4" name="TextBox 3"/>
              <p:cNvSpPr txBox="1">
                <a:spLocks noChangeArrowheads="1"/>
              </p:cNvSpPr>
              <p:nvPr/>
            </p:nvSpPr>
            <p:spPr bwMode="auto">
              <a:xfrm>
                <a:off x="6299200" y="1231900"/>
                <a:ext cx="29654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dirty="0">
                    <a:solidFill>
                      <a:prstClr val="black"/>
                    </a:solidFill>
                  </a:rPr>
                  <a:t>Those currently conducting</a:t>
                </a:r>
              </a:p>
              <a:p>
                <a:pPr eaLnBrk="1" hangingPunct="1"/>
                <a:r>
                  <a:rPr lang="en-US" sz="1400" dirty="0">
                    <a:solidFill>
                      <a:prstClr val="black"/>
                    </a:solidFill>
                  </a:rPr>
                  <a:t>research in entrepreneurship </a:t>
                </a:r>
                <a:r>
                  <a:rPr lang="en-US" sz="1400" dirty="0" smtClean="0">
                    <a:solidFill>
                      <a:prstClr val="black"/>
                    </a:solidFill>
                  </a:rPr>
                  <a:t>education: </a:t>
                </a:r>
              </a:p>
              <a:p>
                <a:pPr eaLnBrk="1" hangingPunct="1"/>
                <a:r>
                  <a:rPr lang="en-US" sz="1400" dirty="0" smtClean="0">
                    <a:solidFill>
                      <a:prstClr val="black"/>
                    </a:solidFill>
                  </a:rPr>
                  <a:t>• Literature Review</a:t>
                </a:r>
              </a:p>
              <a:p>
                <a:pPr eaLnBrk="1" hangingPunct="1"/>
                <a:r>
                  <a:rPr lang="en-US" sz="1400" dirty="0" smtClean="0">
                    <a:solidFill>
                      <a:prstClr val="black"/>
                    </a:solidFill>
                  </a:rPr>
                  <a:t>• May 2012 Research Workshop</a:t>
                </a:r>
                <a:endParaRPr lang="en-US" sz="1400" dirty="0">
                  <a:solidFill>
                    <a:prstClr val="black"/>
                  </a:solidFill>
                </a:endParaRPr>
              </a:p>
            </p:txBody>
          </p:sp>
          <p:sp>
            <p:nvSpPr>
              <p:cNvPr id="22" name="Right Brace 21"/>
              <p:cNvSpPr>
                <a:spLocks/>
              </p:cNvSpPr>
              <p:nvPr/>
            </p:nvSpPr>
            <p:spPr bwMode="auto">
              <a:xfrm rot="-2038009">
                <a:off x="5905500" y="1514475"/>
                <a:ext cx="406400" cy="1003300"/>
              </a:xfrm>
              <a:prstGeom prst="rightBrace">
                <a:avLst>
                  <a:gd name="adj1" fmla="val 8332"/>
                  <a:gd name="adj2" fmla="val 48394"/>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prstClr val="black"/>
                  </a:solidFill>
                  <a:latin typeface="Calibri"/>
                  <a:ea typeface="+mn-ea"/>
                </a:endParaRPr>
              </a:p>
            </p:txBody>
          </p:sp>
        </p:grpSp>
        <p:sp>
          <p:nvSpPr>
            <p:cNvPr id="5" name="TextBox 4"/>
            <p:cNvSpPr txBox="1"/>
            <p:nvPr/>
          </p:nvSpPr>
          <p:spPr>
            <a:xfrm>
              <a:off x="3971218" y="1997928"/>
              <a:ext cx="1984437" cy="1200329"/>
            </a:xfrm>
            <a:prstGeom prst="rect">
              <a:avLst/>
            </a:prstGeom>
            <a:noFill/>
          </p:spPr>
          <p:txBody>
            <a:bodyPr wrap="none" rtlCol="0">
              <a:spAutoFit/>
            </a:bodyPr>
            <a:lstStyle/>
            <a:p>
              <a:pPr algn="ctr"/>
              <a:r>
                <a:rPr lang="en-US" dirty="0">
                  <a:solidFill>
                    <a:prstClr val="black"/>
                  </a:solidFill>
                </a:rPr>
                <a:t>Entrepreneurship </a:t>
              </a:r>
              <a:endParaRPr lang="en-US" dirty="0" smtClean="0">
                <a:solidFill>
                  <a:prstClr val="black"/>
                </a:solidFill>
              </a:endParaRPr>
            </a:p>
            <a:p>
              <a:pPr algn="ctr"/>
              <a:r>
                <a:rPr lang="en-US" dirty="0" smtClean="0">
                  <a:solidFill>
                    <a:prstClr val="black"/>
                  </a:solidFill>
                </a:rPr>
                <a:t>education </a:t>
              </a:r>
              <a:r>
                <a:rPr lang="en-US" dirty="0">
                  <a:solidFill>
                    <a:prstClr val="black"/>
                  </a:solidFill>
                </a:rPr>
                <a:t>research </a:t>
              </a:r>
              <a:endParaRPr lang="en-US" dirty="0" smtClean="0">
                <a:solidFill>
                  <a:prstClr val="black"/>
                </a:solidFill>
              </a:endParaRPr>
            </a:p>
            <a:p>
              <a:pPr algn="ctr"/>
              <a:r>
                <a:rPr lang="en-US" dirty="0" smtClean="0">
                  <a:solidFill>
                    <a:prstClr val="black"/>
                  </a:solidFill>
                </a:rPr>
                <a:t>community</a:t>
              </a:r>
              <a:endParaRPr lang="en-US" dirty="0">
                <a:solidFill>
                  <a:prstClr val="black"/>
                </a:solidFill>
              </a:endParaRPr>
            </a:p>
            <a:p>
              <a:endParaRPr lang="en-US" dirty="0">
                <a:solidFill>
                  <a:prstClr val="black"/>
                </a:solidFill>
              </a:endParaRPr>
            </a:p>
          </p:txBody>
        </p:sp>
      </p:grpSp>
      <p:sp>
        <p:nvSpPr>
          <p:cNvPr id="3" name="Sun 2"/>
          <p:cNvSpPr>
            <a:spLocks noChangeArrowheads="1"/>
          </p:cNvSpPr>
          <p:nvPr/>
        </p:nvSpPr>
        <p:spPr bwMode="auto">
          <a:xfrm>
            <a:off x="3971218" y="3040063"/>
            <a:ext cx="1924050" cy="1771650"/>
          </a:xfrm>
          <a:prstGeom prst="sun">
            <a:avLst>
              <a:gd name="adj" fmla="val 25000"/>
            </a:avLst>
          </a:prstGeom>
          <a:solidFill>
            <a:srgbClr val="FFFF00"/>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prstClr val="white"/>
              </a:solidFill>
              <a:latin typeface="Calibri"/>
              <a:ea typeface="+mn-ea"/>
            </a:endParaRPr>
          </a:p>
        </p:txBody>
      </p:sp>
      <p:grpSp>
        <p:nvGrpSpPr>
          <p:cNvPr id="21" name="Group 20"/>
          <p:cNvGrpSpPr/>
          <p:nvPr/>
        </p:nvGrpSpPr>
        <p:grpSpPr>
          <a:xfrm>
            <a:off x="1231300" y="4211548"/>
            <a:ext cx="3105596" cy="1677870"/>
            <a:chOff x="1231300" y="4211548"/>
            <a:chExt cx="3105596" cy="1677870"/>
          </a:xfrm>
        </p:grpSpPr>
        <p:sp>
          <p:nvSpPr>
            <p:cNvPr id="12" name="TextBox 11"/>
            <p:cNvSpPr txBox="1"/>
            <p:nvPr/>
          </p:nvSpPr>
          <p:spPr>
            <a:xfrm>
              <a:off x="2908300" y="4211548"/>
              <a:ext cx="1428596" cy="1200329"/>
            </a:xfrm>
            <a:prstGeom prst="rect">
              <a:avLst/>
            </a:prstGeom>
            <a:noFill/>
          </p:spPr>
          <p:txBody>
            <a:bodyPr wrap="none" rtlCol="0">
              <a:spAutoFit/>
            </a:bodyPr>
            <a:lstStyle/>
            <a:p>
              <a:r>
                <a:rPr lang="en-US" dirty="0" smtClean="0">
                  <a:solidFill>
                    <a:prstClr val="black"/>
                  </a:solidFill>
                </a:rPr>
                <a:t>Faculty,</a:t>
              </a:r>
            </a:p>
            <a:p>
              <a:r>
                <a:rPr lang="en-US" dirty="0">
                  <a:solidFill>
                    <a:prstClr val="black"/>
                  </a:solidFill>
                </a:rPr>
                <a:t>p</a:t>
              </a:r>
              <a:r>
                <a:rPr lang="en-US" dirty="0" smtClean="0">
                  <a:solidFill>
                    <a:prstClr val="black"/>
                  </a:solidFill>
                </a:rPr>
                <a:t>ractitioners</a:t>
              </a:r>
            </a:p>
            <a:p>
              <a:r>
                <a:rPr lang="en-US" dirty="0">
                  <a:solidFill>
                    <a:prstClr val="black"/>
                  </a:solidFill>
                </a:rPr>
                <a:t>a</a:t>
              </a:r>
              <a:r>
                <a:rPr lang="en-US" dirty="0" smtClean="0">
                  <a:solidFill>
                    <a:prstClr val="black"/>
                  </a:solidFill>
                </a:rPr>
                <a:t>nd students</a:t>
              </a:r>
              <a:endParaRPr lang="en-US" dirty="0">
                <a:solidFill>
                  <a:prstClr val="black"/>
                </a:solidFill>
              </a:endParaRPr>
            </a:p>
            <a:p>
              <a:endParaRPr lang="en-US" dirty="0">
                <a:solidFill>
                  <a:prstClr val="black"/>
                </a:solidFill>
              </a:endParaRPr>
            </a:p>
          </p:txBody>
        </p:sp>
        <p:grpSp>
          <p:nvGrpSpPr>
            <p:cNvPr id="11" name="Group 10"/>
            <p:cNvGrpSpPr/>
            <p:nvPr/>
          </p:nvGrpSpPr>
          <p:grpSpPr>
            <a:xfrm>
              <a:off x="1231300" y="4690379"/>
              <a:ext cx="2965450" cy="1199039"/>
              <a:chOff x="1231300" y="4690379"/>
              <a:chExt cx="2965450" cy="1199039"/>
            </a:xfrm>
          </p:grpSpPr>
          <p:sp>
            <p:nvSpPr>
              <p:cNvPr id="8" name="Right Brace 7"/>
              <p:cNvSpPr/>
              <p:nvPr/>
            </p:nvSpPr>
            <p:spPr>
              <a:xfrm rot="9257397">
                <a:off x="2274013" y="4690379"/>
                <a:ext cx="457200" cy="920750"/>
              </a:xfrm>
              <a:prstGeom prst="rightBrace">
                <a:avLst>
                  <a:gd name="adj1" fmla="val 8333"/>
                  <a:gd name="adj2" fmla="val 5037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7" name="TextBox 16"/>
              <p:cNvSpPr txBox="1">
                <a:spLocks noChangeArrowheads="1"/>
              </p:cNvSpPr>
              <p:nvPr/>
            </p:nvSpPr>
            <p:spPr bwMode="auto">
              <a:xfrm>
                <a:off x="1231300" y="5150754"/>
                <a:ext cx="29654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dirty="0" smtClean="0">
                    <a:solidFill>
                      <a:prstClr val="black"/>
                    </a:solidFill>
                  </a:rPr>
                  <a:t>Participants</a:t>
                </a:r>
              </a:p>
              <a:p>
                <a:pPr eaLnBrk="1" hangingPunct="1"/>
                <a:r>
                  <a:rPr lang="en-US" sz="1400" dirty="0">
                    <a:solidFill>
                      <a:prstClr val="black"/>
                    </a:solidFill>
                  </a:rPr>
                  <a:t>a</a:t>
                </a:r>
                <a:r>
                  <a:rPr lang="en-US" sz="1400" dirty="0" smtClean="0">
                    <a:solidFill>
                      <a:prstClr val="black"/>
                    </a:solidFill>
                  </a:rPr>
                  <a:t>nd users,</a:t>
                </a:r>
              </a:p>
              <a:p>
                <a:pPr eaLnBrk="1" hangingPunct="1"/>
                <a:r>
                  <a:rPr lang="en-US" sz="1400" dirty="0" smtClean="0">
                    <a:solidFill>
                      <a:prstClr val="black"/>
                    </a:solidFill>
                  </a:rPr>
                  <a:t>collaborators</a:t>
                </a:r>
                <a:endParaRPr lang="en-US" sz="1400" dirty="0">
                  <a:solidFill>
                    <a:prstClr val="black"/>
                  </a:solidFill>
                </a:endParaRPr>
              </a:p>
            </p:txBody>
          </p:sp>
        </p:grpSp>
      </p:grpSp>
      <p:grpSp>
        <p:nvGrpSpPr>
          <p:cNvPr id="20" name="Group 19"/>
          <p:cNvGrpSpPr/>
          <p:nvPr/>
        </p:nvGrpSpPr>
        <p:grpSpPr>
          <a:xfrm>
            <a:off x="5629569" y="4211547"/>
            <a:ext cx="4960186" cy="1670471"/>
            <a:chOff x="5629569" y="4191290"/>
            <a:chExt cx="4960186" cy="1670471"/>
          </a:xfrm>
        </p:grpSpPr>
        <p:grpSp>
          <p:nvGrpSpPr>
            <p:cNvPr id="18" name="Group 17"/>
            <p:cNvGrpSpPr/>
            <p:nvPr/>
          </p:nvGrpSpPr>
          <p:grpSpPr>
            <a:xfrm>
              <a:off x="7108295" y="4887417"/>
              <a:ext cx="3481460" cy="974344"/>
              <a:chOff x="7108295" y="4887417"/>
              <a:chExt cx="3481460" cy="974344"/>
            </a:xfrm>
          </p:grpSpPr>
          <p:sp>
            <p:nvSpPr>
              <p:cNvPr id="15" name="Right Brace 14"/>
              <p:cNvSpPr/>
              <p:nvPr/>
            </p:nvSpPr>
            <p:spPr>
              <a:xfrm rot="12342603" flipH="1">
                <a:off x="7108295" y="4887417"/>
                <a:ext cx="457200" cy="920750"/>
              </a:xfrm>
              <a:prstGeom prst="rightBrace">
                <a:avLst>
                  <a:gd name="adj1" fmla="val 8333"/>
                  <a:gd name="adj2" fmla="val 5037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6" name="TextBox 15"/>
              <p:cNvSpPr txBox="1">
                <a:spLocks noChangeArrowheads="1"/>
              </p:cNvSpPr>
              <p:nvPr/>
            </p:nvSpPr>
            <p:spPr bwMode="auto">
              <a:xfrm>
                <a:off x="7624305" y="5123097"/>
                <a:ext cx="29654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dirty="0" smtClean="0">
                    <a:solidFill>
                      <a:prstClr val="black"/>
                    </a:solidFill>
                  </a:rPr>
                  <a:t>Co-framers, </a:t>
                </a:r>
              </a:p>
              <a:p>
                <a:pPr eaLnBrk="1" hangingPunct="1"/>
                <a:r>
                  <a:rPr lang="en-US" sz="1400" dirty="0" smtClean="0">
                    <a:solidFill>
                      <a:prstClr val="black"/>
                    </a:solidFill>
                  </a:rPr>
                  <a:t>collaborators</a:t>
                </a:r>
              </a:p>
              <a:p>
                <a:pPr eaLnBrk="1" hangingPunct="1"/>
                <a:r>
                  <a:rPr lang="en-US" sz="1400" dirty="0">
                    <a:solidFill>
                      <a:prstClr val="black"/>
                    </a:solidFill>
                  </a:rPr>
                  <a:t>a</a:t>
                </a:r>
                <a:r>
                  <a:rPr lang="en-US" sz="1400" dirty="0" smtClean="0">
                    <a:solidFill>
                      <a:prstClr val="black"/>
                    </a:solidFill>
                  </a:rPr>
                  <a:t>nd users</a:t>
                </a:r>
                <a:endParaRPr lang="en-US" sz="1400" dirty="0">
                  <a:solidFill>
                    <a:prstClr val="black"/>
                  </a:solidFill>
                </a:endParaRPr>
              </a:p>
            </p:txBody>
          </p:sp>
        </p:grpSp>
        <p:sp>
          <p:nvSpPr>
            <p:cNvPr id="19" name="TextBox 18"/>
            <p:cNvSpPr txBox="1"/>
            <p:nvPr/>
          </p:nvSpPr>
          <p:spPr>
            <a:xfrm>
              <a:off x="5629569" y="4191290"/>
              <a:ext cx="1301638" cy="1200329"/>
            </a:xfrm>
            <a:prstGeom prst="rect">
              <a:avLst/>
            </a:prstGeom>
            <a:noFill/>
          </p:spPr>
          <p:txBody>
            <a:bodyPr wrap="none" rtlCol="0">
              <a:spAutoFit/>
            </a:bodyPr>
            <a:lstStyle/>
            <a:p>
              <a:r>
                <a:rPr lang="en-US" dirty="0" smtClean="0">
                  <a:solidFill>
                    <a:prstClr val="black"/>
                  </a:solidFill>
                </a:rPr>
                <a:t>Epicenter</a:t>
              </a:r>
            </a:p>
            <a:p>
              <a:r>
                <a:rPr lang="en-US" dirty="0">
                  <a:solidFill>
                    <a:prstClr val="black"/>
                  </a:solidFill>
                </a:rPr>
                <a:t>c</a:t>
              </a:r>
              <a:r>
                <a:rPr lang="en-US" dirty="0" smtClean="0">
                  <a:solidFill>
                    <a:prstClr val="black"/>
                  </a:solidFill>
                </a:rPr>
                <a:t>ommunity </a:t>
              </a:r>
            </a:p>
            <a:p>
              <a:r>
                <a:rPr lang="en-US" dirty="0" smtClean="0">
                  <a:solidFill>
                    <a:prstClr val="black"/>
                  </a:solidFill>
                </a:rPr>
                <a:t>and</a:t>
              </a:r>
            </a:p>
            <a:p>
              <a:r>
                <a:rPr lang="en-US" dirty="0" smtClean="0">
                  <a:solidFill>
                    <a:prstClr val="black"/>
                  </a:solidFill>
                </a:rPr>
                <a:t>partners</a:t>
              </a:r>
              <a:endParaRPr lang="en-US" dirty="0">
                <a:solidFill>
                  <a:prstClr val="black"/>
                </a:solidFill>
              </a:endParaRPr>
            </a:p>
          </p:txBody>
        </p:sp>
      </p:grpSp>
      <p:sp>
        <p:nvSpPr>
          <p:cNvPr id="24" name="TextBox 4"/>
          <p:cNvSpPr txBox="1">
            <a:spLocks noChangeArrowheads="1"/>
          </p:cNvSpPr>
          <p:nvPr/>
        </p:nvSpPr>
        <p:spPr bwMode="auto">
          <a:xfrm>
            <a:off x="4312977" y="3448834"/>
            <a:ext cx="12405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1400" dirty="0">
                <a:solidFill>
                  <a:prstClr val="black"/>
                </a:solidFill>
              </a:rPr>
              <a:t>Workshops</a:t>
            </a:r>
          </a:p>
          <a:p>
            <a:pPr algn="ctr" eaLnBrk="1" hangingPunct="1"/>
            <a:r>
              <a:rPr lang="en-US" sz="1400" dirty="0">
                <a:solidFill>
                  <a:prstClr val="black"/>
                </a:solidFill>
              </a:rPr>
              <a:t>Conferences</a:t>
            </a:r>
          </a:p>
          <a:p>
            <a:pPr algn="ctr" eaLnBrk="1" hangingPunct="1"/>
            <a:r>
              <a:rPr lang="en-US" sz="1400" dirty="0">
                <a:solidFill>
                  <a:prstClr val="black"/>
                </a:solidFill>
              </a:rPr>
              <a:t>Collaborations</a:t>
            </a:r>
          </a:p>
          <a:p>
            <a:pPr algn="ctr" eaLnBrk="1" hangingPunct="1"/>
            <a:r>
              <a:rPr lang="en-US" sz="1400" dirty="0">
                <a:solidFill>
                  <a:prstClr val="black"/>
                </a:solidFill>
              </a:rPr>
              <a:t>Materials</a:t>
            </a:r>
          </a:p>
        </p:txBody>
      </p:sp>
    </p:spTree>
    <p:extLst>
      <p:ext uri="{BB962C8B-B14F-4D97-AF65-F5344CB8AC3E}">
        <p14:creationId xmlns:p14="http://schemas.microsoft.com/office/powerpoint/2010/main" val="38902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Not all conditions presented are needed to start a program, but we found that all programs had at least one of these factors</a:t>
            </a:r>
          </a:p>
          <a:p>
            <a:r>
              <a:rPr lang="en-US" dirty="0" smtClean="0">
                <a:solidFill>
                  <a:schemeClr val="tx1">
                    <a:lumMod val="95000"/>
                    <a:lumOff val="5000"/>
                  </a:schemeClr>
                </a:solidFill>
              </a:rPr>
              <a:t>Industry is a resource</a:t>
            </a:r>
          </a:p>
          <a:p>
            <a:r>
              <a:rPr lang="en-US" dirty="0" smtClean="0">
                <a:solidFill>
                  <a:schemeClr val="tx1">
                    <a:lumMod val="95000"/>
                    <a:lumOff val="5000"/>
                  </a:schemeClr>
                </a:solidFill>
              </a:rPr>
              <a:t>The </a:t>
            </a:r>
            <a:r>
              <a:rPr lang="en-US" dirty="0">
                <a:solidFill>
                  <a:schemeClr val="tx1">
                    <a:lumMod val="95000"/>
                    <a:lumOff val="5000"/>
                  </a:schemeClr>
                </a:solidFill>
              </a:rPr>
              <a:t>presence (or absence) of a business school plays a role in program </a:t>
            </a:r>
            <a:r>
              <a:rPr lang="en-US" dirty="0" smtClean="0">
                <a:solidFill>
                  <a:schemeClr val="tx1">
                    <a:lumMod val="95000"/>
                    <a:lumOff val="5000"/>
                  </a:schemeClr>
                </a:solidFill>
              </a:rPr>
              <a:t>development</a:t>
            </a:r>
          </a:p>
          <a:p>
            <a:r>
              <a:rPr lang="en-US" dirty="0" smtClean="0">
                <a:solidFill>
                  <a:schemeClr val="tx1">
                    <a:lumMod val="95000"/>
                    <a:lumOff val="5000"/>
                  </a:schemeClr>
                </a:solidFill>
              </a:rPr>
              <a:t>Students play a big role in growing the program</a:t>
            </a:r>
          </a:p>
          <a:p>
            <a:r>
              <a:rPr lang="en-US" dirty="0" smtClean="0">
                <a:solidFill>
                  <a:schemeClr val="tx1">
                    <a:lumMod val="95000"/>
                    <a:lumOff val="5000"/>
                  </a:schemeClr>
                </a:solidFill>
              </a:rPr>
              <a:t>Growing pains are present in multiple programs, but there are solutions for these challenges</a:t>
            </a:r>
          </a:p>
          <a:p>
            <a:pPr lvl="1"/>
            <a:r>
              <a:rPr lang="en-US" dirty="0" smtClean="0">
                <a:solidFill>
                  <a:schemeClr val="tx1">
                    <a:lumMod val="95000"/>
                    <a:lumOff val="5000"/>
                  </a:schemeClr>
                </a:solidFill>
              </a:rPr>
              <a:t>Leverage reality in your favor</a:t>
            </a:r>
          </a:p>
        </p:txBody>
      </p:sp>
      <p:sp>
        <p:nvSpPr>
          <p:cNvPr id="4" name="Footer Placeholder 3"/>
          <p:cNvSpPr>
            <a:spLocks noGrp="1"/>
          </p:cNvSpPr>
          <p:nvPr>
            <p:ph type="ftr" sz="quarter" idx="11"/>
          </p:nvPr>
        </p:nvSpPr>
        <p:spPr/>
        <p:txBody>
          <a:bodyPr/>
          <a:lstStyle/>
          <a:p>
            <a:pPr>
              <a:defRPr/>
            </a:pPr>
            <a:r>
              <a:rPr lang="en-US" dirty="0"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40</a:t>
            </a:fld>
            <a:endParaRPr lang="en-US" altLang="en-US"/>
          </a:p>
        </p:txBody>
      </p:sp>
    </p:spTree>
    <p:extLst>
      <p:ext uri="{BB962C8B-B14F-4D97-AF65-F5344CB8AC3E}">
        <p14:creationId xmlns:p14="http://schemas.microsoft.com/office/powerpoint/2010/main" val="17775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Not all conditions presented are needed to start a program, but we found that all programs had at least one of these factors</a:t>
            </a:r>
          </a:p>
          <a:p>
            <a:r>
              <a:rPr lang="en-US" dirty="0" smtClean="0">
                <a:solidFill>
                  <a:schemeClr val="tx1">
                    <a:lumMod val="95000"/>
                    <a:lumOff val="5000"/>
                  </a:schemeClr>
                </a:solidFill>
              </a:rPr>
              <a:t>Industry is a resource</a:t>
            </a:r>
          </a:p>
          <a:p>
            <a:r>
              <a:rPr lang="en-US" dirty="0" smtClean="0">
                <a:solidFill>
                  <a:schemeClr val="tx1">
                    <a:lumMod val="95000"/>
                    <a:lumOff val="5000"/>
                  </a:schemeClr>
                </a:solidFill>
              </a:rPr>
              <a:t>The </a:t>
            </a:r>
            <a:r>
              <a:rPr lang="en-US" dirty="0">
                <a:solidFill>
                  <a:schemeClr val="tx1">
                    <a:lumMod val="95000"/>
                    <a:lumOff val="5000"/>
                  </a:schemeClr>
                </a:solidFill>
              </a:rPr>
              <a:t>presence (or absence) of a business school plays a role in program </a:t>
            </a:r>
            <a:r>
              <a:rPr lang="en-US" dirty="0" smtClean="0">
                <a:solidFill>
                  <a:schemeClr val="tx1">
                    <a:lumMod val="95000"/>
                    <a:lumOff val="5000"/>
                  </a:schemeClr>
                </a:solidFill>
              </a:rPr>
              <a:t>development</a:t>
            </a:r>
          </a:p>
          <a:p>
            <a:r>
              <a:rPr lang="en-US" dirty="0" smtClean="0">
                <a:solidFill>
                  <a:schemeClr val="tx1">
                    <a:lumMod val="95000"/>
                    <a:lumOff val="5000"/>
                  </a:schemeClr>
                </a:solidFill>
              </a:rPr>
              <a:t>Students play a big role in growing the program</a:t>
            </a:r>
          </a:p>
          <a:p>
            <a:r>
              <a:rPr lang="en-US" dirty="0" smtClean="0">
                <a:solidFill>
                  <a:schemeClr val="tx1">
                    <a:lumMod val="95000"/>
                    <a:lumOff val="5000"/>
                  </a:schemeClr>
                </a:solidFill>
              </a:rPr>
              <a:t>Growing pains are present in multiple programs, but there are solutions for these challenges</a:t>
            </a:r>
          </a:p>
          <a:p>
            <a:pPr lvl="1"/>
            <a:r>
              <a:rPr lang="en-US" dirty="0" smtClean="0">
                <a:solidFill>
                  <a:schemeClr val="tx1">
                    <a:lumMod val="95000"/>
                    <a:lumOff val="5000"/>
                  </a:schemeClr>
                </a:solidFill>
              </a:rPr>
              <a:t>Leverage reality in your favor</a:t>
            </a:r>
          </a:p>
        </p:txBody>
      </p:sp>
      <p:sp>
        <p:nvSpPr>
          <p:cNvPr id="4" name="Footer Placeholder 3"/>
          <p:cNvSpPr>
            <a:spLocks noGrp="1"/>
          </p:cNvSpPr>
          <p:nvPr>
            <p:ph type="ftr" sz="quarter" idx="11"/>
          </p:nvPr>
        </p:nvSpPr>
        <p:spPr/>
        <p:txBody>
          <a:bodyPr/>
          <a:lstStyle/>
          <a:p>
            <a:pPr>
              <a:defRPr/>
            </a:pPr>
            <a:r>
              <a:rPr lang="en-US" dirty="0"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41</a:t>
            </a:fld>
            <a:endParaRPr lang="en-US" altLang="en-US"/>
          </a:p>
        </p:txBody>
      </p:sp>
    </p:spTree>
    <p:extLst>
      <p:ext uri="{BB962C8B-B14F-4D97-AF65-F5344CB8AC3E}">
        <p14:creationId xmlns:p14="http://schemas.microsoft.com/office/powerpoint/2010/main" val="3314732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37727" y="1305561"/>
            <a:ext cx="7649073" cy="4525963"/>
          </a:xfrm>
        </p:spPr>
        <p:txBody>
          <a:bodyPr>
            <a:normAutofit/>
          </a:bodyPr>
          <a:lstStyle/>
          <a:p>
            <a:pPr marL="86868" indent="0" algn="ctr">
              <a:buNone/>
            </a:pPr>
            <a:endParaRPr lang="en-US" sz="4000" b="1" dirty="0" smtClean="0">
              <a:solidFill>
                <a:schemeClr val="tx2"/>
              </a:solidFill>
            </a:endParaRPr>
          </a:p>
          <a:p>
            <a:pPr marL="86868" indent="0" algn="ctr">
              <a:buNone/>
            </a:pPr>
            <a:endParaRPr lang="en-US" sz="4000" b="1" dirty="0" smtClean="0">
              <a:solidFill>
                <a:schemeClr val="tx2"/>
              </a:solidFill>
            </a:endParaRPr>
          </a:p>
          <a:p>
            <a:pPr marL="86868" indent="0" algn="ctr">
              <a:buNone/>
            </a:pPr>
            <a:r>
              <a:rPr lang="en-US" sz="4000" b="1" dirty="0" smtClean="0">
                <a:solidFill>
                  <a:schemeClr val="tx2"/>
                </a:solidFill>
              </a:rPr>
              <a:t>Q&amp;A about </a:t>
            </a:r>
            <a:r>
              <a:rPr lang="en-US" sz="4000" b="1" dirty="0">
                <a:solidFill>
                  <a:schemeClr val="tx2"/>
                </a:solidFill>
              </a:rPr>
              <a:t>RQ1 findings</a:t>
            </a:r>
          </a:p>
        </p:txBody>
      </p:sp>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A4243215-6DC5-4A21-9E69-852309647B4A}" type="slidenum">
              <a:rPr lang="en-US" altLang="en-US" smtClean="0"/>
              <a:pPr>
                <a:defRPr/>
              </a:pPr>
              <a:t>42</a:t>
            </a:fld>
            <a:endParaRPr lang="en-US" altLang="en-US"/>
          </a:p>
        </p:txBody>
      </p:sp>
    </p:spTree>
    <p:extLst>
      <p:ext uri="{BB962C8B-B14F-4D97-AF65-F5344CB8AC3E}">
        <p14:creationId xmlns:p14="http://schemas.microsoft.com/office/powerpoint/2010/main" val="3588642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37727" y="343219"/>
            <a:ext cx="7649072" cy="1143000"/>
          </a:xfrm>
        </p:spPr>
        <p:txBody>
          <a:bodyPr/>
          <a:lstStyle/>
          <a:p>
            <a:r>
              <a:rPr lang="en-US" dirty="0" smtClean="0"/>
              <a:t>Q&amp;A about our research</a:t>
            </a:r>
            <a:endParaRPr lang="en-US" dirty="0"/>
          </a:p>
        </p:txBody>
      </p:sp>
      <p:sp>
        <p:nvSpPr>
          <p:cNvPr id="3" name="Content Placeholder 2"/>
          <p:cNvSpPr>
            <a:spLocks noGrp="1"/>
          </p:cNvSpPr>
          <p:nvPr>
            <p:ph idx="1"/>
          </p:nvPr>
        </p:nvSpPr>
        <p:spPr/>
        <p:txBody>
          <a:bodyPr/>
          <a:lstStyle/>
          <a:p>
            <a:pPr marL="86868" indent="0">
              <a:buNone/>
            </a:pPr>
            <a:r>
              <a:rPr lang="en-US" altLang="en-US" dirty="0" smtClean="0">
                <a:solidFill>
                  <a:schemeClr val="tx1">
                    <a:lumMod val="95000"/>
                    <a:lumOff val="5000"/>
                  </a:schemeClr>
                </a:solidFill>
                <a:ea typeface="ＭＳ Ｐゴシック" pitchFamily="34" charset="-128"/>
              </a:rPr>
              <a:t>Some questions to stimulate discussion:</a:t>
            </a:r>
          </a:p>
          <a:p>
            <a:r>
              <a:rPr lang="en-US" altLang="en-US" dirty="0" smtClean="0">
                <a:solidFill>
                  <a:schemeClr val="tx1">
                    <a:lumMod val="95000"/>
                    <a:lumOff val="5000"/>
                  </a:schemeClr>
                </a:solidFill>
                <a:ea typeface="ＭＳ Ｐゴシック" pitchFamily="34" charset="-128"/>
              </a:rPr>
              <a:t>For those of you who are working on program development, have </a:t>
            </a:r>
            <a:r>
              <a:rPr lang="en-US" altLang="en-US" dirty="0">
                <a:solidFill>
                  <a:schemeClr val="tx1">
                    <a:lumMod val="95000"/>
                    <a:lumOff val="5000"/>
                  </a:schemeClr>
                </a:solidFill>
                <a:ea typeface="ＭＳ Ｐゴシック" pitchFamily="34" charset="-128"/>
              </a:rPr>
              <a:t>you found </a:t>
            </a:r>
            <a:r>
              <a:rPr lang="en-US" altLang="en-US" dirty="0" smtClean="0">
                <a:solidFill>
                  <a:schemeClr val="tx1">
                    <a:lumMod val="95000"/>
                    <a:lumOff val="5000"/>
                  </a:schemeClr>
                </a:solidFill>
                <a:ea typeface="ＭＳ Ｐゴシック" pitchFamily="34" charset="-128"/>
              </a:rPr>
              <a:t>other conditions that support program creation in addition to those we listed? </a:t>
            </a:r>
          </a:p>
          <a:p>
            <a:r>
              <a:rPr lang="en-US" altLang="en-US" dirty="0" smtClean="0">
                <a:solidFill>
                  <a:schemeClr val="tx1">
                    <a:lumMod val="95000"/>
                    <a:lumOff val="5000"/>
                  </a:schemeClr>
                </a:solidFill>
                <a:ea typeface="ＭＳ Ｐゴシック" pitchFamily="34" charset="-128"/>
              </a:rPr>
              <a:t>Is program creation possible without any of these conditions? What has been your experience?</a:t>
            </a:r>
          </a:p>
          <a:p>
            <a:r>
              <a:rPr lang="en-US" altLang="en-US" dirty="0" smtClean="0">
                <a:solidFill>
                  <a:schemeClr val="tx1">
                    <a:lumMod val="95000"/>
                    <a:lumOff val="5000"/>
                  </a:schemeClr>
                </a:solidFill>
                <a:ea typeface="ＭＳ Ｐゴシック" pitchFamily="34" charset="-128"/>
              </a:rPr>
              <a:t>What needs or opportunities are driving the agenda for program creation at your campus? For instance, is student demand driving program creation? How do external contexts play a role?</a:t>
            </a:r>
            <a:endParaRPr lang="en-US" altLang="en-US" dirty="0">
              <a:solidFill>
                <a:schemeClr val="tx1">
                  <a:lumMod val="95000"/>
                  <a:lumOff val="5000"/>
                </a:schemeClr>
              </a:solidFill>
              <a:ea typeface="ＭＳ Ｐゴシック" pitchFamily="34" charset="-128"/>
            </a:endParaRPr>
          </a:p>
          <a:p>
            <a:endParaRPr lang="en-US" dirty="0"/>
          </a:p>
        </p:txBody>
      </p:sp>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43</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129835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0" y="4768392"/>
            <a:ext cx="9139534" cy="2368319"/>
          </a:xfrm>
        </p:spPr>
        <p:txBody>
          <a:bodyPr>
            <a:normAutofit/>
          </a:bodyPr>
          <a:lstStyle/>
          <a:p>
            <a:pPr algn="ctr">
              <a:spcBef>
                <a:spcPts val="0"/>
              </a:spcBef>
            </a:pPr>
            <a:r>
              <a:rPr lang="en-US" sz="3000" dirty="0"/>
              <a:t>U.S.-Based Entrepreneurship Programs </a:t>
            </a:r>
            <a:endParaRPr lang="en-US" sz="3000" dirty="0" smtClean="0"/>
          </a:p>
          <a:p>
            <a:pPr algn="ctr">
              <a:spcBef>
                <a:spcPts val="0"/>
              </a:spcBef>
            </a:pPr>
            <a:r>
              <a:rPr lang="en-US" sz="3000" dirty="0" smtClean="0"/>
              <a:t>for </a:t>
            </a:r>
            <a:r>
              <a:rPr lang="en-US" sz="3000" dirty="0"/>
              <a:t>Undergraduate Engineers: </a:t>
            </a:r>
            <a:endParaRPr lang="en-US" sz="3000" dirty="0" smtClean="0"/>
          </a:p>
          <a:p>
            <a:pPr algn="ctr">
              <a:spcBef>
                <a:spcPts val="0"/>
              </a:spcBef>
            </a:pPr>
            <a:r>
              <a:rPr lang="en-US" b="0" dirty="0" smtClean="0"/>
              <a:t>Scope</a:t>
            </a:r>
            <a:r>
              <a:rPr lang="en-US" b="0" dirty="0"/>
              <a:t>, Development, Goals, and Pedagogies</a:t>
            </a:r>
          </a:p>
          <a:p>
            <a:pPr algn="ctr">
              <a:spcBef>
                <a:spcPts val="0"/>
              </a:spcBef>
            </a:pPr>
            <a:r>
              <a:rPr lang="en-US" sz="1800" dirty="0"/>
              <a:t>S. </a:t>
            </a:r>
            <a:r>
              <a:rPr lang="en-US" sz="1800" dirty="0" err="1"/>
              <a:t>Gilmartin</a:t>
            </a:r>
            <a:r>
              <a:rPr lang="en-US" sz="1800" dirty="0"/>
              <a:t>, A. </a:t>
            </a:r>
            <a:r>
              <a:rPr lang="en-US" sz="1800" dirty="0" err="1"/>
              <a:t>Shartrand</a:t>
            </a:r>
            <a:r>
              <a:rPr lang="en-US" sz="1800" dirty="0"/>
              <a:t>, H. Chen, C. Estrada, </a:t>
            </a:r>
            <a:r>
              <a:rPr lang="en-US" sz="1800" dirty="0" smtClean="0"/>
              <a:t>&amp; S</a:t>
            </a:r>
            <a:r>
              <a:rPr lang="en-US" sz="1800" dirty="0"/>
              <a:t>. Sheppard</a:t>
            </a:r>
          </a:p>
          <a:p>
            <a:pPr algn="ctr">
              <a:spcBef>
                <a:spcPts val="0"/>
              </a:spcBef>
            </a:pPr>
            <a:r>
              <a:rPr lang="en-US" sz="1800" dirty="0"/>
              <a:t>EPICENTER TECHNICAL BRIEF </a:t>
            </a:r>
            <a:r>
              <a:rPr lang="en-US" sz="1800" dirty="0" smtClean="0"/>
              <a:t>1, February </a:t>
            </a:r>
            <a:r>
              <a:rPr lang="en-US" sz="1800" dirty="0"/>
              <a:t>2014</a:t>
            </a:r>
          </a:p>
          <a:p>
            <a:pPr algn="ct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CE6EA4BE-326C-4597-B0C9-6C92DB716B45}" type="slidenum">
              <a:rPr lang="en-US" altLang="en-US" smtClean="0"/>
              <a:pPr>
                <a:defRPr/>
              </a:pPr>
              <a:t>44</a:t>
            </a:fld>
            <a:endParaRPr lang="en-US" altLang="en-US" dirty="0"/>
          </a:p>
        </p:txBody>
      </p:sp>
    </p:spTree>
    <p:extLst>
      <p:ext uri="{BB962C8B-B14F-4D97-AF65-F5344CB8AC3E}">
        <p14:creationId xmlns:p14="http://schemas.microsoft.com/office/powerpoint/2010/main" val="1321721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lnSpcReduction="10000"/>
          </a:bodyPr>
          <a:lstStyle/>
          <a:p>
            <a:pPr algn="ctr"/>
            <a:r>
              <a:rPr lang="en-US" dirty="0" smtClean="0"/>
              <a:t>2014 Epicenter Research Summit</a:t>
            </a:r>
          </a:p>
          <a:p>
            <a:pPr algn="ctr"/>
            <a:r>
              <a:rPr lang="en-US" dirty="0" smtClean="0"/>
              <a:t>August 4-5, 2014</a:t>
            </a:r>
          </a:p>
          <a:p>
            <a:pPr algn="ctr"/>
            <a:r>
              <a:rPr lang="en-US" dirty="0" smtClean="0"/>
              <a:t>Stanford University</a:t>
            </a:r>
            <a:endParaRPr lang="en-US" dirty="0"/>
          </a:p>
        </p:txBody>
      </p:sp>
      <p:sp>
        <p:nvSpPr>
          <p:cNvPr id="4" name="Footer Placeholder 3"/>
          <p:cNvSpPr>
            <a:spLocks noGrp="1"/>
          </p:cNvSpPr>
          <p:nvPr>
            <p:ph type="ftr" sz="quarter" idx="10"/>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CE6EA4BE-326C-4597-B0C9-6C92DB716B45}" type="slidenum">
              <a:rPr lang="en-US" altLang="en-US" smtClean="0"/>
              <a:pPr>
                <a:defRPr/>
              </a:pPr>
              <a:t>45</a:t>
            </a:fld>
            <a:endParaRPr lang="en-US" altLang="en-US"/>
          </a:p>
        </p:txBody>
      </p:sp>
    </p:spTree>
    <p:extLst>
      <p:ext uri="{BB962C8B-B14F-4D97-AF65-F5344CB8AC3E}">
        <p14:creationId xmlns:p14="http://schemas.microsoft.com/office/powerpoint/2010/main" val="234173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46</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Panel Discussion</a:t>
            </a:r>
          </a:p>
        </p:txBody>
      </p:sp>
    </p:spTree>
    <p:extLst>
      <p:ext uri="{BB962C8B-B14F-4D97-AF65-F5344CB8AC3E}">
        <p14:creationId xmlns:p14="http://schemas.microsoft.com/office/powerpoint/2010/main" val="1523303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Panelists</a:t>
            </a:r>
            <a:endParaRPr lang="en-US" dirty="0"/>
          </a:p>
        </p:txBody>
      </p:sp>
      <p:sp>
        <p:nvSpPr>
          <p:cNvPr id="3" name="Content Placeholder 2"/>
          <p:cNvSpPr>
            <a:spLocks noGrp="1"/>
          </p:cNvSpPr>
          <p:nvPr>
            <p:ph idx="1"/>
          </p:nvPr>
        </p:nvSpPr>
        <p:spPr>
          <a:xfrm>
            <a:off x="845821" y="1600201"/>
            <a:ext cx="4023359" cy="4525963"/>
          </a:xfrm>
        </p:spPr>
        <p:txBody>
          <a:bodyPr>
            <a:normAutofit/>
          </a:bodyPr>
          <a:lstStyle/>
          <a:p>
            <a:pPr marL="86868" indent="0">
              <a:buNone/>
            </a:pPr>
            <a:r>
              <a:rPr lang="en-US" b="1" dirty="0"/>
              <a:t>Aileen Y. </a:t>
            </a:r>
            <a:r>
              <a:rPr lang="en-US" b="1" dirty="0" smtClean="0"/>
              <a:t>Huang-</a:t>
            </a:r>
            <a:r>
              <a:rPr lang="en-US" b="1" dirty="0" err="1" smtClean="0"/>
              <a:t>Saad</a:t>
            </a:r>
            <a:endParaRPr lang="en-US" dirty="0" smtClean="0"/>
          </a:p>
          <a:p>
            <a:pPr marL="86868" indent="0">
              <a:buNone/>
            </a:pPr>
            <a:endParaRPr lang="en-US" i="1" dirty="0" smtClean="0"/>
          </a:p>
          <a:p>
            <a:pPr marL="86868" indent="0">
              <a:buNone/>
            </a:pPr>
            <a:r>
              <a:rPr lang="en-US" i="1" dirty="0" smtClean="0"/>
              <a:t>Associate </a:t>
            </a:r>
            <a:r>
              <a:rPr lang="en-US" i="1" dirty="0"/>
              <a:t>Director for Academic Programs, Center for </a:t>
            </a:r>
            <a:r>
              <a:rPr lang="en-US" i="1" dirty="0" smtClean="0"/>
              <a:t>Entrepreneurship</a:t>
            </a:r>
          </a:p>
          <a:p>
            <a:pPr marL="86868" indent="0">
              <a:buNone/>
            </a:pPr>
            <a:r>
              <a:rPr lang="en-US" i="1" dirty="0" smtClean="0"/>
              <a:t>Lecturer </a:t>
            </a:r>
            <a:r>
              <a:rPr lang="en-US" i="1" dirty="0"/>
              <a:t>IV, Biomedical </a:t>
            </a:r>
            <a:r>
              <a:rPr lang="en-US" i="1" dirty="0" smtClean="0"/>
              <a:t>Engineering</a:t>
            </a:r>
          </a:p>
          <a:p>
            <a:pPr marL="86868" indent="0">
              <a:buNone/>
            </a:pPr>
            <a:endParaRPr lang="en-US" dirty="0"/>
          </a:p>
          <a:p>
            <a:pPr marL="86868" indent="0">
              <a:buNone/>
            </a:pPr>
            <a:r>
              <a:rPr lang="en-US" i="1" dirty="0" smtClean="0"/>
              <a:t>University </a:t>
            </a:r>
            <a:r>
              <a:rPr lang="en-US" i="1" dirty="0"/>
              <a:t>of Michigan</a:t>
            </a:r>
          </a:p>
          <a:p>
            <a:pPr marL="86868" indent="0">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lumMod val="75000"/>
                    <a:lumOff val="25000"/>
                  </a:prstClr>
                </a:solidFill>
              </a:rPr>
              <a:t>epicenter.stanford.edu</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47</a:t>
            </a:fld>
            <a:endParaRPr lang="en-US" alt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r="20400"/>
          <a:stretch/>
        </p:blipFill>
        <p:spPr bwMode="auto">
          <a:xfrm>
            <a:off x="4984664" y="1600201"/>
            <a:ext cx="37021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533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Panelists</a:t>
            </a:r>
            <a:endParaRPr lang="en-US" dirty="0"/>
          </a:p>
        </p:txBody>
      </p:sp>
      <p:sp>
        <p:nvSpPr>
          <p:cNvPr id="3" name="Content Placeholder 2"/>
          <p:cNvSpPr>
            <a:spLocks noGrp="1"/>
          </p:cNvSpPr>
          <p:nvPr>
            <p:ph idx="1"/>
          </p:nvPr>
        </p:nvSpPr>
        <p:spPr>
          <a:xfrm>
            <a:off x="845821" y="1600201"/>
            <a:ext cx="4023359" cy="4525963"/>
          </a:xfrm>
        </p:spPr>
        <p:txBody>
          <a:bodyPr>
            <a:normAutofit/>
          </a:bodyPr>
          <a:lstStyle/>
          <a:p>
            <a:pPr marL="86868" indent="0">
              <a:buNone/>
            </a:pPr>
            <a:r>
              <a:rPr lang="en-US" b="1" dirty="0" smtClean="0"/>
              <a:t>Timothy </a:t>
            </a:r>
            <a:r>
              <a:rPr lang="en-US" b="1" dirty="0"/>
              <a:t>L. </a:t>
            </a:r>
            <a:r>
              <a:rPr lang="en-US" b="1" dirty="0" err="1" smtClean="0"/>
              <a:t>Faley</a:t>
            </a:r>
            <a:endParaRPr lang="en-US" b="1" dirty="0" smtClean="0"/>
          </a:p>
          <a:p>
            <a:pPr marL="86868" indent="0">
              <a:buNone/>
            </a:pPr>
            <a:endParaRPr lang="en-US" dirty="0"/>
          </a:p>
          <a:p>
            <a:pPr marL="86868" indent="0">
              <a:buNone/>
            </a:pPr>
            <a:r>
              <a:rPr lang="en-US" i="1" dirty="0" err="1" smtClean="0"/>
              <a:t>Kiril</a:t>
            </a:r>
            <a:r>
              <a:rPr lang="en-US" i="1" dirty="0" smtClean="0"/>
              <a:t> </a:t>
            </a:r>
            <a:r>
              <a:rPr lang="en-US" i="1" dirty="0" err="1"/>
              <a:t>Sokoloff</a:t>
            </a:r>
            <a:r>
              <a:rPr lang="en-US" i="1" dirty="0"/>
              <a:t> Distinguished Professor of </a:t>
            </a:r>
            <a:r>
              <a:rPr lang="en-US" i="1" dirty="0" smtClean="0"/>
              <a:t> Entrepreneurship</a:t>
            </a:r>
            <a:endParaRPr lang="en-US" i="1" dirty="0"/>
          </a:p>
          <a:p>
            <a:pPr marL="86868" indent="0">
              <a:buNone/>
            </a:pPr>
            <a:r>
              <a:rPr lang="en-US" i="1" dirty="0" smtClean="0"/>
              <a:t>Special </a:t>
            </a:r>
            <a:r>
              <a:rPr lang="en-US" i="1" dirty="0"/>
              <a:t>Assistant to the President for Entrepreneurial </a:t>
            </a:r>
            <a:r>
              <a:rPr lang="en-US" i="1" dirty="0" smtClean="0"/>
              <a:t>Initiatives</a:t>
            </a:r>
          </a:p>
          <a:p>
            <a:pPr marL="86868" indent="0">
              <a:buNone/>
            </a:pPr>
            <a:endParaRPr lang="en-US" i="1" dirty="0"/>
          </a:p>
          <a:p>
            <a:pPr marL="86868" indent="0">
              <a:buNone/>
            </a:pPr>
            <a:r>
              <a:rPr lang="en-US" i="1" dirty="0" smtClean="0"/>
              <a:t>University </a:t>
            </a:r>
            <a:r>
              <a:rPr lang="en-US" i="1" dirty="0"/>
              <a:t>of the Virgin </a:t>
            </a:r>
            <a:r>
              <a:rPr lang="en-US" i="1" dirty="0" smtClean="0"/>
              <a:t>Islands</a:t>
            </a:r>
            <a:endParaRPr lang="en-US" i="1" dirty="0"/>
          </a:p>
        </p:txBody>
      </p:sp>
      <p:sp>
        <p:nvSpPr>
          <p:cNvPr id="4" name="Footer Placeholder 3"/>
          <p:cNvSpPr>
            <a:spLocks noGrp="1"/>
          </p:cNvSpPr>
          <p:nvPr>
            <p:ph type="ftr" sz="quarter" idx="11"/>
          </p:nvPr>
        </p:nvSpPr>
        <p:spPr/>
        <p:txBody>
          <a:bodyPr/>
          <a:lstStyle/>
          <a:p>
            <a:pPr>
              <a:defRPr/>
            </a:pPr>
            <a:r>
              <a:rPr lang="en-US" smtClean="0">
                <a:solidFill>
                  <a:prstClr val="black">
                    <a:lumMod val="75000"/>
                    <a:lumOff val="25000"/>
                  </a:prstClr>
                </a:solidFill>
              </a:rPr>
              <a:t>epicenter.stanford.edu</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48</a:t>
            </a:fld>
            <a:endParaRPr lang="en-US" altLang="en-US"/>
          </a:p>
        </p:txBody>
      </p:sp>
      <p:pic>
        <p:nvPicPr>
          <p:cNvPr id="1026" name="Picture 2" descr="C:\Users\Own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180" y="1417638"/>
            <a:ext cx="3964471" cy="415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42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Panelists</a:t>
            </a:r>
            <a:endParaRPr lang="en-US" dirty="0"/>
          </a:p>
        </p:txBody>
      </p:sp>
      <p:sp>
        <p:nvSpPr>
          <p:cNvPr id="3" name="Content Placeholder 2"/>
          <p:cNvSpPr>
            <a:spLocks noGrp="1"/>
          </p:cNvSpPr>
          <p:nvPr>
            <p:ph idx="1"/>
          </p:nvPr>
        </p:nvSpPr>
        <p:spPr>
          <a:xfrm>
            <a:off x="845821" y="1523372"/>
            <a:ext cx="4023359" cy="4525963"/>
          </a:xfrm>
        </p:spPr>
        <p:txBody>
          <a:bodyPr>
            <a:normAutofit/>
          </a:bodyPr>
          <a:lstStyle/>
          <a:p>
            <a:pPr marL="86868" indent="0">
              <a:buNone/>
            </a:pPr>
            <a:r>
              <a:rPr lang="en-US" b="1" dirty="0" smtClean="0"/>
              <a:t>E</a:t>
            </a:r>
            <a:r>
              <a:rPr lang="en-US" b="1" dirty="0"/>
              <a:t>. Daniel </a:t>
            </a:r>
            <a:r>
              <a:rPr lang="en-US" b="1" dirty="0" err="1" smtClean="0"/>
              <a:t>Hirleman</a:t>
            </a:r>
            <a:endParaRPr lang="en-US" b="1" dirty="0"/>
          </a:p>
          <a:p>
            <a:pPr marL="86868" indent="0">
              <a:buNone/>
            </a:pPr>
            <a:endParaRPr lang="en-US" dirty="0"/>
          </a:p>
          <a:p>
            <a:pPr marL="86868" indent="0">
              <a:buNone/>
            </a:pPr>
            <a:r>
              <a:rPr lang="en-US" i="1" dirty="0" smtClean="0"/>
              <a:t>Dean</a:t>
            </a:r>
            <a:r>
              <a:rPr lang="en-US" i="1" dirty="0"/>
              <a:t>, School of </a:t>
            </a:r>
            <a:r>
              <a:rPr lang="en-US" i="1" dirty="0" smtClean="0"/>
              <a:t>Engineering</a:t>
            </a:r>
          </a:p>
          <a:p>
            <a:pPr marL="86868" indent="0">
              <a:buNone/>
            </a:pPr>
            <a:endParaRPr lang="en-US" i="1" dirty="0"/>
          </a:p>
          <a:p>
            <a:pPr marL="86868" indent="0">
              <a:buNone/>
            </a:pPr>
            <a:r>
              <a:rPr lang="en-US" i="1" dirty="0" smtClean="0"/>
              <a:t>University </a:t>
            </a:r>
            <a:r>
              <a:rPr lang="en-US" i="1" dirty="0"/>
              <a:t>of California, Merced</a:t>
            </a:r>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lumMod val="75000"/>
                    <a:lumOff val="25000"/>
                  </a:prstClr>
                </a:solidFill>
              </a:rPr>
              <a:t>epicenter.stanford.edu</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49</a:t>
            </a:fld>
            <a:endParaRPr lang="en-US" altLang="en-US"/>
          </a:p>
        </p:txBody>
      </p:sp>
      <p:pic>
        <p:nvPicPr>
          <p:cNvPr id="6" name="Picture 2" descr="C:\Users\Owner\Desktop\photo-hirelman-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2" y="1538926"/>
            <a:ext cx="3931918" cy="458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5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solidFill>
                  <a:prstClr val="black">
                    <a:lumMod val="75000"/>
                    <a:lumOff val="25000"/>
                  </a:prstClr>
                </a:solidFill>
              </a:rPr>
              <a:t>epicenter.stanford.edu</a:t>
            </a:r>
            <a:endParaRPr lang="en-US" dirty="0">
              <a:solidFill>
                <a:prstClr val="black">
                  <a:lumMod val="75000"/>
                  <a:lumOff val="25000"/>
                </a:prstClr>
              </a:solidFill>
            </a:endParaRPr>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5</a:t>
            </a:fld>
            <a:endParaRPr lang="en-US" altLang="en-US" sz="1200" smtClean="0">
              <a:solidFill>
                <a:srgbClr val="404040"/>
              </a:solidFill>
            </a:endParaRPr>
          </a:p>
        </p:txBody>
      </p:sp>
      <p:sp>
        <p:nvSpPr>
          <p:cNvPr id="4" name="Content Placeholder 3"/>
          <p:cNvSpPr>
            <a:spLocks noGrp="1"/>
          </p:cNvSpPr>
          <p:nvPr>
            <p:ph idx="1"/>
          </p:nvPr>
        </p:nvSpPr>
        <p:spPr/>
        <p:txBody>
          <a:bodyPr>
            <a:normAutofit fontScale="92500" lnSpcReduction="10000"/>
          </a:bodyPr>
          <a:lstStyle/>
          <a:p>
            <a:pPr marL="86868" indent="0">
              <a:buNone/>
            </a:pPr>
            <a:r>
              <a:rPr lang="en-US" altLang="en-US" b="1" dirty="0">
                <a:solidFill>
                  <a:schemeClr val="tx1"/>
                </a:solidFill>
                <a:latin typeface="Arial" pitchFamily="34" charset="0"/>
                <a:cs typeface="Arial" pitchFamily="34" charset="0"/>
              </a:rPr>
              <a:t>RQ1: What are current models of educating engineers for entrepreneurship/entrepreneurial thinking</a:t>
            </a:r>
            <a:r>
              <a:rPr lang="en-US" altLang="en-US" b="1" dirty="0" smtClean="0">
                <a:solidFill>
                  <a:schemeClr val="tx1"/>
                </a:solidFill>
                <a:latin typeface="Arial" pitchFamily="34" charset="0"/>
                <a:cs typeface="Arial" pitchFamily="34" charset="0"/>
              </a:rPr>
              <a:t>?</a:t>
            </a:r>
          </a:p>
          <a:p>
            <a:pPr marL="86868" indent="0">
              <a:buNone/>
            </a:pPr>
            <a:endParaRPr lang="en-US" dirty="0">
              <a:solidFill>
                <a:schemeClr val="tx1"/>
              </a:solidFill>
              <a:latin typeface="Arial" pitchFamily="34" charset="0"/>
              <a:cs typeface="Arial" pitchFamily="34" charset="0"/>
            </a:endParaRPr>
          </a:p>
          <a:p>
            <a:pPr marL="86868" indent="0">
              <a:buNone/>
            </a:pPr>
            <a:r>
              <a:rPr lang="en-US" altLang="en-US" dirty="0">
                <a:solidFill>
                  <a:schemeClr val="tx1"/>
                </a:solidFill>
                <a:latin typeface="Arial" panose="020B0604020202020204" pitchFamily="34" charset="0"/>
                <a:cs typeface="Arial" panose="020B0604020202020204" pitchFamily="34" charset="0"/>
              </a:rPr>
              <a:t>RQ2: What are undergraduate engineering students’ entrepreneurial interests, abilities, and achievements? How do these interests, abilities, and achievements change over time? Which educational and workplace environments/experiences influence the development of their entrepreneurial interests, abilities, and achievements?</a:t>
            </a:r>
          </a:p>
          <a:p>
            <a:pPr marL="86868" indent="0">
              <a:buNone/>
            </a:pPr>
            <a:endParaRPr lang="en-US" dirty="0" smtClean="0">
              <a:solidFill>
                <a:schemeClr val="tx1"/>
              </a:solidFill>
            </a:endParaRPr>
          </a:p>
          <a:p>
            <a:pPr marL="86868" indent="0">
              <a:buNone/>
            </a:pPr>
            <a:r>
              <a:rPr lang="en-US" dirty="0" smtClean="0">
                <a:solidFill>
                  <a:schemeClr val="tx1"/>
                </a:solidFill>
              </a:rPr>
              <a:t>RQ3: How </a:t>
            </a:r>
            <a:r>
              <a:rPr lang="en-US" dirty="0">
                <a:solidFill>
                  <a:schemeClr val="tx1"/>
                </a:solidFill>
              </a:rPr>
              <a:t>can fundamental engineering curricula be reframed </a:t>
            </a:r>
            <a:r>
              <a:rPr lang="en-US" dirty="0" smtClean="0">
                <a:solidFill>
                  <a:schemeClr val="tx1"/>
                </a:solidFill>
              </a:rPr>
              <a:t>to stimulate </a:t>
            </a:r>
            <a:r>
              <a:rPr lang="en-US" dirty="0">
                <a:solidFill>
                  <a:schemeClr val="tx1"/>
                </a:solidFill>
              </a:rPr>
              <a:t>integrative thinking, especially entrepreneurial thinking</a:t>
            </a:r>
            <a:r>
              <a:rPr lang="en-US" dirty="0" smtClean="0">
                <a:solidFill>
                  <a:schemeClr val="tx1"/>
                </a:solidFill>
              </a:rPr>
              <a:t>?</a:t>
            </a:r>
            <a:endParaRPr lang="en-US" dirty="0">
              <a:solidFill>
                <a:schemeClr val="tx1"/>
              </a:solidFill>
            </a:endParaRPr>
          </a:p>
        </p:txBody>
      </p:sp>
      <p:sp>
        <p:nvSpPr>
          <p:cNvPr id="5" name="Title 4"/>
          <p:cNvSpPr>
            <a:spLocks noGrp="1"/>
          </p:cNvSpPr>
          <p:nvPr>
            <p:ph type="title"/>
          </p:nvPr>
        </p:nvSpPr>
        <p:spPr/>
        <p:txBody>
          <a:bodyPr/>
          <a:lstStyle/>
          <a:p>
            <a:r>
              <a:rPr lang="en-US" dirty="0" smtClean="0"/>
              <a:t>Epicenter Research Questions</a:t>
            </a:r>
            <a:endParaRPr lang="en-US" dirty="0"/>
          </a:p>
        </p:txBody>
      </p:sp>
    </p:spTree>
    <p:extLst>
      <p:ext uri="{BB962C8B-B14F-4D97-AF65-F5344CB8AC3E}">
        <p14:creationId xmlns:p14="http://schemas.microsoft.com/office/powerpoint/2010/main" val="9992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for our panelists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1"/>
                </a:solidFill>
              </a:rPr>
              <a:t>How </a:t>
            </a:r>
            <a:r>
              <a:rPr lang="en-US" dirty="0">
                <a:solidFill>
                  <a:schemeClr val="tx1"/>
                </a:solidFill>
              </a:rPr>
              <a:t>would you describe your (planned or actual) entrepreneurship program for undergraduate engineers? What are the goals for the </a:t>
            </a:r>
            <a:r>
              <a:rPr lang="en-US" dirty="0" smtClean="0">
                <a:solidFill>
                  <a:schemeClr val="tx1"/>
                </a:solidFill>
              </a:rPr>
              <a:t>program </a:t>
            </a:r>
            <a:r>
              <a:rPr lang="en-US" dirty="0">
                <a:solidFill>
                  <a:schemeClr val="tx1"/>
                </a:solidFill>
              </a:rPr>
              <a:t>you are developing or have already developed? What was the major impetus for getting things started at your campus?</a:t>
            </a:r>
          </a:p>
          <a:p>
            <a:r>
              <a:rPr lang="en-US" dirty="0" smtClean="0">
                <a:solidFill>
                  <a:schemeClr val="tx1"/>
                </a:solidFill>
              </a:rPr>
              <a:t>What </a:t>
            </a:r>
            <a:r>
              <a:rPr lang="en-US" dirty="0">
                <a:solidFill>
                  <a:schemeClr val="tx1"/>
                </a:solidFill>
              </a:rPr>
              <a:t>have you learned so far about the resources and roles needed for entrepreneurship program development? What have been the essential ingredients at your campus for getting things going?</a:t>
            </a:r>
          </a:p>
          <a:p>
            <a:r>
              <a:rPr lang="en-US" dirty="0" smtClean="0">
                <a:solidFill>
                  <a:schemeClr val="tx1"/>
                </a:solidFill>
              </a:rPr>
              <a:t>What </a:t>
            </a:r>
            <a:r>
              <a:rPr lang="en-US" dirty="0">
                <a:solidFill>
                  <a:schemeClr val="tx1"/>
                </a:solidFill>
              </a:rPr>
              <a:t>are you currently aiming to accomplish in the short term? What is your ultimate vision for entrepreneurship education for engineers at your campus?</a:t>
            </a:r>
          </a:p>
          <a:p>
            <a:pPr marL="86868" indent="0">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lumMod val="75000"/>
                    <a:lumOff val="25000"/>
                  </a:prstClr>
                </a:solidFill>
              </a:rPr>
              <a:t>epicenter.stanford.edu</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50</a:t>
            </a:fld>
            <a:endParaRPr lang="en-US" altLang="en-US"/>
          </a:p>
        </p:txBody>
      </p:sp>
    </p:spTree>
    <p:extLst>
      <p:ext uri="{BB962C8B-B14F-4D97-AF65-F5344CB8AC3E}">
        <p14:creationId xmlns:p14="http://schemas.microsoft.com/office/powerpoint/2010/main" val="30274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51</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Panel Discussion</a:t>
            </a:r>
          </a:p>
        </p:txBody>
      </p:sp>
    </p:spTree>
    <p:extLst>
      <p:ext uri="{BB962C8B-B14F-4D97-AF65-F5344CB8AC3E}">
        <p14:creationId xmlns:p14="http://schemas.microsoft.com/office/powerpoint/2010/main" val="976657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0" y="4191000"/>
            <a:ext cx="9144000" cy="1752600"/>
          </a:xfrm>
        </p:spPr>
        <p:txBody>
          <a:bodyPr/>
          <a:lstStyle/>
          <a:p>
            <a:pPr eaLnBrk="1" hangingPunct="1">
              <a:lnSpc>
                <a:spcPct val="80000"/>
              </a:lnSpc>
            </a:pPr>
            <a:r>
              <a:rPr lang="en-US" sz="2000" dirty="0" smtClean="0">
                <a:solidFill>
                  <a:srgbClr val="0C1C8C"/>
                </a:solidFill>
              </a:rPr>
              <a:t>Developing the next generation of Serial Entrepreneurs and Venture Investors</a:t>
            </a:r>
          </a:p>
          <a:p>
            <a:pPr eaLnBrk="1" hangingPunct="1">
              <a:lnSpc>
                <a:spcPct val="80000"/>
              </a:lnSpc>
            </a:pPr>
            <a:endParaRPr lang="en-029" sz="1600" dirty="0" smtClean="0"/>
          </a:p>
          <a:p>
            <a:pPr eaLnBrk="1" hangingPunct="1">
              <a:lnSpc>
                <a:spcPct val="80000"/>
              </a:lnSpc>
            </a:pPr>
            <a:r>
              <a:rPr lang="en-029" sz="1600" b="1" dirty="0" smtClean="0">
                <a:hlinkClick r:id="rId3"/>
              </a:rPr>
              <a:t>www.uvi.edu</a:t>
            </a:r>
            <a:endParaRPr lang="en-US" sz="2000" b="1" dirty="0"/>
          </a:p>
          <a:p>
            <a:pPr eaLnBrk="1" hangingPunct="1">
              <a:lnSpc>
                <a:spcPct val="80000"/>
              </a:lnSpc>
            </a:pPr>
            <a:endParaRPr lang="en-029" sz="2000" b="1" dirty="0" smtClean="0"/>
          </a:p>
          <a:p>
            <a:pPr eaLnBrk="1" hangingPunct="1">
              <a:lnSpc>
                <a:spcPct val="80000"/>
              </a:lnSpc>
            </a:pPr>
            <a:r>
              <a:rPr lang="en-029" sz="2000" b="1" dirty="0" smtClean="0"/>
              <a:t>March 2014</a:t>
            </a:r>
            <a:endParaRPr lang="en-029" sz="1600" b="1" dirty="0" smtClean="0"/>
          </a:p>
        </p:txBody>
      </p:sp>
      <p:sp>
        <p:nvSpPr>
          <p:cNvPr id="6" name="Title 1"/>
          <p:cNvSpPr>
            <a:spLocks noGrp="1"/>
          </p:cNvSpPr>
          <p:nvPr>
            <p:ph type="ctrTitle"/>
          </p:nvPr>
        </p:nvSpPr>
        <p:spPr>
          <a:xfrm>
            <a:off x="0" y="1676400"/>
            <a:ext cx="9144000" cy="1462088"/>
          </a:xfrm>
        </p:spPr>
        <p:txBody>
          <a:bodyPr/>
          <a:lstStyle/>
          <a:p>
            <a:pPr algn="ctr"/>
            <a:r>
              <a:rPr lang="en-029" dirty="0" smtClean="0"/>
              <a:t>UVI Entrepreneurship</a:t>
            </a:r>
            <a:endParaRPr lang="en-US" dirty="0"/>
          </a:p>
        </p:txBody>
      </p:sp>
    </p:spTree>
    <p:extLst>
      <p:ext uri="{BB962C8B-B14F-4D97-AF65-F5344CB8AC3E}">
        <p14:creationId xmlns:p14="http://schemas.microsoft.com/office/powerpoint/2010/main" val="3003379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700088"/>
          </a:xfrm>
        </p:spPr>
        <p:txBody>
          <a:bodyPr/>
          <a:lstStyle/>
          <a:p>
            <a:r>
              <a:rPr lang="en-029" dirty="0" smtClean="0"/>
              <a:t>Innovative Business Formation has 2 Parts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9800" y="1143000"/>
            <a:ext cx="7423150" cy="5567363"/>
          </a:xfrm>
        </p:spPr>
      </p:pic>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53</a:t>
            </a:fld>
            <a:endParaRPr lang="en-US" dirty="0"/>
          </a:p>
        </p:txBody>
      </p:sp>
      <p:sp>
        <p:nvSpPr>
          <p:cNvPr id="6"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sz="1600" b="1">
                <a:solidFill>
                  <a:srgbClr val="FFFFFF"/>
                </a:solidFill>
                <a:latin typeface="Times New Roman" pitchFamily="18" charset="0"/>
                <a:cs typeface="Times New Roman" pitchFamily="18" charset="0"/>
              </a:rPr>
              <a:t>Business</a:t>
            </a:r>
          </a:p>
        </p:txBody>
      </p:sp>
      <p:sp>
        <p:nvSpPr>
          <p:cNvPr id="7" name="TextBox 11"/>
          <p:cNvSpPr txBox="1">
            <a:spLocks noChangeArrowheads="1"/>
          </p:cNvSpPr>
          <p:nvPr/>
        </p:nvSpPr>
        <p:spPr bwMode="auto">
          <a:xfrm>
            <a:off x="381000" y="5170488"/>
            <a:ext cx="32672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buFont typeface="Arial" charset="0"/>
              <a:buChar char="•"/>
            </a:pPr>
            <a:r>
              <a:rPr lang="en-US" sz="1600" dirty="0" smtClean="0">
                <a:solidFill>
                  <a:srgbClr val="000000"/>
                </a:solidFill>
                <a:latin typeface="Times New Roman" pitchFamily="18" charset="0"/>
                <a:cs typeface="Times New Roman" pitchFamily="18" charset="0"/>
              </a:rPr>
              <a:t>Assets </a:t>
            </a:r>
            <a:r>
              <a:rPr lang="en-US" sz="1600" dirty="0">
                <a:solidFill>
                  <a:srgbClr val="000000"/>
                </a:solidFill>
                <a:latin typeface="Times New Roman" pitchFamily="18" charset="0"/>
                <a:cs typeface="Times New Roman" pitchFamily="18" charset="0"/>
              </a:rPr>
              <a:t>(physical/Intellectual</a:t>
            </a:r>
            <a:r>
              <a:rPr lang="en-US" sz="1600" dirty="0" smtClean="0">
                <a:solidFill>
                  <a:srgbClr val="000000"/>
                </a:solidFill>
                <a:latin typeface="Times New Roman" pitchFamily="18" charset="0"/>
                <a:cs typeface="Times New Roman" pitchFamily="18" charset="0"/>
              </a:rPr>
              <a:t>)</a:t>
            </a:r>
          </a:p>
          <a:p>
            <a:pPr defTabSz="914400" eaLnBrk="1" hangingPunct="1">
              <a:buFont typeface="Arial" charset="0"/>
              <a:buChar char="•"/>
            </a:pPr>
            <a:r>
              <a:rPr lang="en-029" sz="1600" dirty="0" smtClean="0">
                <a:solidFill>
                  <a:srgbClr val="000000"/>
                </a:solidFill>
                <a:latin typeface="Times New Roman" pitchFamily="18" charset="0"/>
                <a:cs typeface="Times New Roman" pitchFamily="18" charset="0"/>
              </a:rPr>
              <a:t>Know-how, </a:t>
            </a:r>
            <a:r>
              <a:rPr lang="en-US" sz="1600" dirty="0" smtClean="0">
                <a:solidFill>
                  <a:srgbClr val="000000"/>
                </a:solidFill>
                <a:latin typeface="Times New Roman" pitchFamily="18" charset="0"/>
                <a:cs typeface="Times New Roman" pitchFamily="18" charset="0"/>
              </a:rPr>
              <a:t>Skills, Expertise</a:t>
            </a:r>
            <a:endParaRPr lang="en-US" sz="1600" dirty="0">
              <a:solidFill>
                <a:srgbClr val="000000"/>
              </a:solidFill>
              <a:latin typeface="Times New Roman" pitchFamily="18" charset="0"/>
              <a:cs typeface="Times New Roman" pitchFamily="18" charset="0"/>
            </a:endParaRPr>
          </a:p>
          <a:p>
            <a:pPr defTabSz="914400" eaLnBrk="1" hangingPunct="1">
              <a:buFont typeface="Arial" charset="0"/>
              <a:buChar char="•"/>
            </a:pPr>
            <a:r>
              <a:rPr lang="en-US" sz="1600" dirty="0" smtClean="0">
                <a:solidFill>
                  <a:srgbClr val="000000"/>
                </a:solidFill>
                <a:latin typeface="Times New Roman" pitchFamily="18" charset="0"/>
                <a:cs typeface="Times New Roman" pitchFamily="18" charset="0"/>
              </a:rPr>
              <a:t>Relationships, Networks</a:t>
            </a:r>
            <a:endParaRPr lang="en-US" sz="1600" dirty="0">
              <a:solidFill>
                <a:srgbClr val="000000"/>
              </a:solidFill>
              <a:latin typeface="Times New Roman" pitchFamily="18" charset="0"/>
              <a:cs typeface="Times New Roman" pitchFamily="18" charset="0"/>
            </a:endParaRPr>
          </a:p>
          <a:p>
            <a:pPr defTabSz="914400" eaLnBrk="1" hangingPunct="1">
              <a:buFont typeface="Arial" charset="0"/>
              <a:buChar char="•"/>
            </a:pPr>
            <a:r>
              <a:rPr lang="en-US" sz="1600" dirty="0" smtClean="0">
                <a:solidFill>
                  <a:srgbClr val="000000"/>
                </a:solidFill>
                <a:latin typeface="Times New Roman" pitchFamily="18" charset="0"/>
                <a:cs typeface="Times New Roman" pitchFamily="18" charset="0"/>
              </a:rPr>
              <a:t>Aspirations, Passions, and Interests</a:t>
            </a:r>
            <a:endParaRPr lang="en-US" sz="1600" dirty="0">
              <a:solidFill>
                <a:srgbClr val="000000"/>
              </a:solidFill>
              <a:latin typeface="Times New Roman" pitchFamily="18" charset="0"/>
              <a:cs typeface="Times New Roman" pitchFamily="18" charset="0"/>
            </a:endParaRPr>
          </a:p>
        </p:txBody>
      </p:sp>
      <p:sp>
        <p:nvSpPr>
          <p:cNvPr id="8" name="TextBox 39"/>
          <p:cNvSpPr txBox="1">
            <a:spLocks noChangeArrowheads="1"/>
          </p:cNvSpPr>
          <p:nvPr/>
        </p:nvSpPr>
        <p:spPr bwMode="auto">
          <a:xfrm>
            <a:off x="4724400" y="2273013"/>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b="1" dirty="0">
                <a:solidFill>
                  <a:srgbClr val="000000"/>
                </a:solidFill>
                <a:latin typeface="Times New Roman" pitchFamily="18" charset="0"/>
                <a:cs typeface="Times New Roman" pitchFamily="18" charset="0"/>
              </a:rPr>
              <a:t>Operationalize </a:t>
            </a:r>
            <a:r>
              <a:rPr lang="en-US" sz="1600" b="1" dirty="0" smtClean="0">
                <a:solidFill>
                  <a:srgbClr val="000000"/>
                </a:solidFill>
                <a:latin typeface="Times New Roman" pitchFamily="18" charset="0"/>
                <a:cs typeface="Times New Roman" pitchFamily="18" charset="0"/>
              </a:rPr>
              <a:t>Business</a:t>
            </a:r>
            <a:endParaRPr lang="en-US" sz="1600" b="1" dirty="0">
              <a:solidFill>
                <a:srgbClr val="000000"/>
              </a:solidFill>
              <a:latin typeface="Times New Roman" pitchFamily="18" charset="0"/>
              <a:cs typeface="Times New Roman" pitchFamily="18" charset="0"/>
            </a:endParaRPr>
          </a:p>
        </p:txBody>
      </p:sp>
      <p:sp>
        <p:nvSpPr>
          <p:cNvPr id="9" name="TextBox 40"/>
          <p:cNvSpPr txBox="1">
            <a:spLocks noChangeArrowheads="1"/>
          </p:cNvSpPr>
          <p:nvPr/>
        </p:nvSpPr>
        <p:spPr bwMode="auto">
          <a:xfrm>
            <a:off x="6248400" y="3072606"/>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sz="1600" b="1" dirty="0">
                <a:solidFill>
                  <a:srgbClr val="000000"/>
                </a:solidFill>
                <a:latin typeface="Times New Roman" pitchFamily="18" charset="0"/>
                <a:cs typeface="Times New Roman" pitchFamily="18" charset="0"/>
              </a:rPr>
              <a:t>Resource / </a:t>
            </a:r>
          </a:p>
          <a:p>
            <a:pPr defTabSz="914400" eaLnBrk="1" hangingPunct="1"/>
            <a:r>
              <a:rPr lang="en-US" sz="1600" b="1" dirty="0">
                <a:solidFill>
                  <a:srgbClr val="000000"/>
                </a:solidFill>
                <a:latin typeface="Times New Roman" pitchFamily="18" charset="0"/>
                <a:cs typeface="Times New Roman" pitchFamily="18" charset="0"/>
              </a:rPr>
              <a:t>   Due Diligence </a:t>
            </a:r>
          </a:p>
        </p:txBody>
      </p:sp>
      <p:sp>
        <p:nvSpPr>
          <p:cNvPr id="10" name="TextBox 41"/>
          <p:cNvSpPr txBox="1">
            <a:spLocks noChangeArrowheads="1"/>
          </p:cNvSpPr>
          <p:nvPr/>
        </p:nvSpPr>
        <p:spPr bwMode="auto">
          <a:xfrm>
            <a:off x="6553200" y="4047331"/>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b="1" dirty="0">
                <a:solidFill>
                  <a:srgbClr val="000000"/>
                </a:solidFill>
                <a:latin typeface="Times New Roman" pitchFamily="18" charset="0"/>
                <a:cs typeface="Times New Roman" pitchFamily="18" charset="0"/>
              </a:rPr>
              <a:t>Manage Growth </a:t>
            </a:r>
          </a:p>
        </p:txBody>
      </p:sp>
      <p:sp>
        <p:nvSpPr>
          <p:cNvPr id="11" name="TextBox 43"/>
          <p:cNvSpPr txBox="1">
            <a:spLocks noChangeArrowheads="1"/>
          </p:cNvSpPr>
          <p:nvPr/>
        </p:nvSpPr>
        <p:spPr bwMode="auto">
          <a:xfrm>
            <a:off x="3111500" y="2273300"/>
            <a:ext cx="121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b="1" dirty="0">
                <a:solidFill>
                  <a:srgbClr val="000000"/>
                </a:solidFill>
                <a:latin typeface="Times New Roman" pitchFamily="18" charset="0"/>
                <a:cs typeface="Times New Roman" pitchFamily="18" charset="0"/>
              </a:rPr>
              <a:t>Business</a:t>
            </a:r>
          </a:p>
          <a:p>
            <a:pPr defTabSz="914400" eaLnBrk="1" hangingPunct="1"/>
            <a:r>
              <a:rPr lang="en-US" sz="1600" b="1" dirty="0">
                <a:solidFill>
                  <a:srgbClr val="000000"/>
                </a:solidFill>
                <a:latin typeface="Times New Roman" pitchFamily="18" charset="0"/>
                <a:cs typeface="Times New Roman" pitchFamily="18" charset="0"/>
              </a:rPr>
              <a:t>Assessment </a:t>
            </a:r>
          </a:p>
        </p:txBody>
      </p:sp>
      <p:sp>
        <p:nvSpPr>
          <p:cNvPr id="12" name="TextBox 57"/>
          <p:cNvSpPr txBox="1">
            <a:spLocks noChangeArrowheads="1"/>
          </p:cNvSpPr>
          <p:nvPr/>
        </p:nvSpPr>
        <p:spPr bwMode="auto">
          <a:xfrm>
            <a:off x="2046287" y="3071813"/>
            <a:ext cx="1001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b="1" dirty="0">
                <a:solidFill>
                  <a:srgbClr val="000000"/>
                </a:solidFill>
                <a:latin typeface="Times New Roman" pitchFamily="18" charset="0"/>
                <a:cs typeface="Times New Roman" pitchFamily="18" charset="0"/>
              </a:rPr>
              <a:t>Business Design </a:t>
            </a:r>
          </a:p>
        </p:txBody>
      </p:sp>
      <p:sp>
        <p:nvSpPr>
          <p:cNvPr id="13" name="TextBox 17"/>
          <p:cNvSpPr txBox="1">
            <a:spLocks noChangeArrowheads="1"/>
          </p:cNvSpPr>
          <p:nvPr/>
        </p:nvSpPr>
        <p:spPr bwMode="auto">
          <a:xfrm>
            <a:off x="1828800" y="4818063"/>
            <a:ext cx="1236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sz="1600" b="1">
                <a:solidFill>
                  <a:srgbClr val="FFFFFF"/>
                </a:solidFill>
                <a:latin typeface="Times New Roman" pitchFamily="18" charset="0"/>
                <a:cs typeface="Times New Roman" pitchFamily="18" charset="0"/>
              </a:rPr>
              <a:t>Capabilities</a:t>
            </a:r>
          </a:p>
        </p:txBody>
      </p:sp>
      <p:sp>
        <p:nvSpPr>
          <p:cNvPr id="14" name="TextBox 58"/>
          <p:cNvSpPr txBox="1">
            <a:spLocks noChangeArrowheads="1"/>
          </p:cNvSpPr>
          <p:nvPr/>
        </p:nvSpPr>
        <p:spPr bwMode="auto">
          <a:xfrm>
            <a:off x="995363" y="4046538"/>
            <a:ext cx="1443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b="1" dirty="0">
                <a:solidFill>
                  <a:srgbClr val="000000"/>
                </a:solidFill>
                <a:latin typeface="Times New Roman" pitchFamily="18" charset="0"/>
                <a:cs typeface="Times New Roman" pitchFamily="18" charset="0"/>
              </a:rPr>
              <a:t>Opportunity</a:t>
            </a:r>
          </a:p>
          <a:p>
            <a:pPr algn="ctr" defTabSz="914400" eaLnBrk="1" hangingPunct="1"/>
            <a:r>
              <a:rPr lang="en-US" sz="1600" b="1" dirty="0">
                <a:solidFill>
                  <a:srgbClr val="000000"/>
                </a:solidFill>
                <a:latin typeface="Times New Roman" pitchFamily="18" charset="0"/>
                <a:cs typeface="Times New Roman" pitchFamily="18" charset="0"/>
              </a:rPr>
              <a:t>Identification</a:t>
            </a:r>
          </a:p>
        </p:txBody>
      </p:sp>
      <p:sp>
        <p:nvSpPr>
          <p:cNvPr id="15" name="TextBox 14"/>
          <p:cNvSpPr txBox="1"/>
          <p:nvPr/>
        </p:nvSpPr>
        <p:spPr>
          <a:xfrm rot="-2700000">
            <a:off x="976039" y="2271566"/>
            <a:ext cx="949299" cy="338554"/>
          </a:xfrm>
          <a:prstGeom prst="rect">
            <a:avLst/>
          </a:prstGeom>
          <a:solidFill>
            <a:srgbClr val="FFFF00"/>
          </a:solidFill>
        </p:spPr>
        <p:txBody>
          <a:bodyPr wrap="none" rtlCol="0">
            <a:spAutoFit/>
          </a:bodyPr>
          <a:lstStyle/>
          <a:p>
            <a:pPr defTabSz="914400"/>
            <a:r>
              <a:rPr lang="en-029" sz="1600" b="1" dirty="0" smtClean="0">
                <a:solidFill>
                  <a:srgbClr val="000000"/>
                </a:solidFill>
                <a:latin typeface="Times New Roman" pitchFamily="18" charset="0"/>
                <a:cs typeface="Arial" charset="0"/>
              </a:rPr>
              <a:t>Discover</a:t>
            </a:r>
            <a:endParaRPr lang="en-US" sz="1600" b="1" dirty="0">
              <a:solidFill>
                <a:srgbClr val="000000"/>
              </a:solidFill>
              <a:latin typeface="Times New Roman" pitchFamily="18" charset="0"/>
              <a:cs typeface="Arial" charset="0"/>
            </a:endParaRPr>
          </a:p>
        </p:txBody>
      </p:sp>
      <p:sp>
        <p:nvSpPr>
          <p:cNvPr id="16" name="TextBox 15"/>
          <p:cNvSpPr txBox="1"/>
          <p:nvPr/>
        </p:nvSpPr>
        <p:spPr>
          <a:xfrm rot="2700000">
            <a:off x="7382170" y="2271566"/>
            <a:ext cx="880369" cy="338554"/>
          </a:xfrm>
          <a:prstGeom prst="rect">
            <a:avLst/>
          </a:prstGeom>
          <a:solidFill>
            <a:srgbClr val="FFFF00"/>
          </a:solidFill>
        </p:spPr>
        <p:txBody>
          <a:bodyPr wrap="none" rtlCol="0">
            <a:spAutoFit/>
          </a:bodyPr>
          <a:lstStyle/>
          <a:p>
            <a:pPr defTabSz="914400"/>
            <a:r>
              <a:rPr lang="en-029" sz="1600" b="1" dirty="0" smtClean="0">
                <a:solidFill>
                  <a:srgbClr val="000000"/>
                </a:solidFill>
                <a:latin typeface="Times New Roman" pitchFamily="18" charset="0"/>
                <a:cs typeface="Arial" charset="0"/>
              </a:rPr>
              <a:t>Execute</a:t>
            </a:r>
            <a:endParaRPr lang="en-US" sz="1600" b="1" dirty="0">
              <a:solidFill>
                <a:srgbClr val="000000"/>
              </a:solidFill>
              <a:latin typeface="Times New Roman" pitchFamily="18" charset="0"/>
              <a:cs typeface="Arial" charset="0"/>
            </a:endParaRPr>
          </a:p>
        </p:txBody>
      </p:sp>
      <p:sp>
        <p:nvSpPr>
          <p:cNvPr id="3" name="TextBox 2"/>
          <p:cNvSpPr txBox="1"/>
          <p:nvPr/>
        </p:nvSpPr>
        <p:spPr>
          <a:xfrm>
            <a:off x="2590396" y="1076980"/>
            <a:ext cx="4191404" cy="523220"/>
          </a:xfrm>
          <a:prstGeom prst="rect">
            <a:avLst/>
          </a:prstGeom>
          <a:noFill/>
        </p:spPr>
        <p:txBody>
          <a:bodyPr wrap="none" rtlCol="0">
            <a:spAutoFit/>
          </a:bodyPr>
          <a:lstStyle/>
          <a:p>
            <a:pPr algn="ctr" defTabSz="914400"/>
            <a:r>
              <a:rPr lang="en-US" sz="2800" b="1" dirty="0" smtClean="0">
                <a:solidFill>
                  <a:srgbClr val="000000"/>
                </a:solidFill>
                <a:latin typeface="Times New Roman" pitchFamily="18" charset="0"/>
                <a:cs typeface="Arial" charset="0"/>
              </a:rPr>
              <a:t>The Entrepreneurial Arch</a:t>
            </a:r>
            <a:endParaRPr lang="en-US" sz="2800" b="1" dirty="0">
              <a:solidFill>
                <a:srgbClr val="000000"/>
              </a:solidFill>
              <a:latin typeface="Times New Roman" pitchFamily="18" charset="0"/>
              <a:cs typeface="Arial" charset="0"/>
            </a:endParaRPr>
          </a:p>
        </p:txBody>
      </p:sp>
      <p:sp>
        <p:nvSpPr>
          <p:cNvPr id="17" name="TextBox 16"/>
          <p:cNvSpPr txBox="1"/>
          <p:nvPr/>
        </p:nvSpPr>
        <p:spPr>
          <a:xfrm>
            <a:off x="5649892" y="5542553"/>
            <a:ext cx="3254416" cy="738664"/>
          </a:xfrm>
          <a:prstGeom prst="rect">
            <a:avLst/>
          </a:prstGeom>
          <a:noFill/>
          <a:ln w="19050">
            <a:solidFill>
              <a:srgbClr val="0C1C8C"/>
            </a:solidFill>
          </a:ln>
        </p:spPr>
        <p:txBody>
          <a:bodyPr wrap="none" rtlCol="0">
            <a:spAutoFit/>
          </a:bodyPr>
          <a:lstStyle/>
          <a:p>
            <a:pPr algn="ctr" defTabSz="914400"/>
            <a:r>
              <a:rPr lang="en-029" sz="1400" dirty="0" smtClean="0">
                <a:solidFill>
                  <a:srgbClr val="000000"/>
                </a:solidFill>
                <a:latin typeface="Times New Roman" pitchFamily="18" charset="0"/>
                <a:cs typeface="Arial" charset="0"/>
              </a:rPr>
              <a:t>Copyright © 2014  Timothy L. Faley</a:t>
            </a:r>
          </a:p>
          <a:p>
            <a:pPr algn="ctr" defTabSz="914400"/>
            <a:r>
              <a:rPr lang="en-029" sz="1400" dirty="0" smtClean="0">
                <a:solidFill>
                  <a:srgbClr val="000000"/>
                </a:solidFill>
                <a:latin typeface="Times New Roman" pitchFamily="18" charset="0"/>
                <a:cs typeface="Arial" charset="0"/>
              </a:rPr>
              <a:t>Book to be published by Cambridge Press </a:t>
            </a:r>
          </a:p>
          <a:p>
            <a:pPr algn="ctr" defTabSz="914400"/>
            <a:r>
              <a:rPr lang="en-029" sz="1400" dirty="0" smtClean="0">
                <a:solidFill>
                  <a:srgbClr val="000000"/>
                </a:solidFill>
                <a:latin typeface="Times New Roman" pitchFamily="18" charset="0"/>
                <a:cs typeface="Arial" charset="0"/>
              </a:rPr>
              <a:t>September 2014</a:t>
            </a:r>
            <a:endParaRPr lang="en-US" sz="1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835198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1054100" y="1008634"/>
            <a:ext cx="3429000" cy="2743200"/>
          </a:xfrm>
          <a:prstGeom prst="rect">
            <a:avLst/>
          </a:prstGeom>
          <a:solidFill>
            <a:srgbClr val="A8D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US" sz="1400" dirty="0">
              <a:solidFill>
                <a:srgbClr val="FFC000"/>
              </a:solidFill>
            </a:endParaRPr>
          </a:p>
        </p:txBody>
      </p:sp>
      <p:sp>
        <p:nvSpPr>
          <p:cNvPr id="15" name="Rectangle 14"/>
          <p:cNvSpPr/>
          <p:nvPr/>
        </p:nvSpPr>
        <p:spPr>
          <a:xfrm>
            <a:off x="4483100" y="1008634"/>
            <a:ext cx="3429000" cy="2743200"/>
          </a:xfrm>
          <a:prstGeom prst="rect">
            <a:avLst/>
          </a:prstGeom>
          <a:solidFill>
            <a:srgbClr val="A8D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400" dirty="0">
              <a:solidFill>
                <a:srgbClr val="FFFFFF"/>
              </a:solidFill>
            </a:endParaRPr>
          </a:p>
        </p:txBody>
      </p:sp>
      <p:sp>
        <p:nvSpPr>
          <p:cNvPr id="16" name="Rectangle 15"/>
          <p:cNvSpPr/>
          <p:nvPr/>
        </p:nvSpPr>
        <p:spPr>
          <a:xfrm>
            <a:off x="1054100" y="3751834"/>
            <a:ext cx="3429000" cy="2743200"/>
          </a:xfrm>
          <a:prstGeom prst="rect">
            <a:avLst/>
          </a:prstGeom>
          <a:solidFill>
            <a:srgbClr val="A8D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400" dirty="0">
              <a:solidFill>
                <a:srgbClr val="FFFFFF"/>
              </a:solidFill>
            </a:endParaRPr>
          </a:p>
        </p:txBody>
      </p:sp>
      <p:sp>
        <p:nvSpPr>
          <p:cNvPr id="17" name="Rectangle 16"/>
          <p:cNvSpPr/>
          <p:nvPr/>
        </p:nvSpPr>
        <p:spPr>
          <a:xfrm>
            <a:off x="4483100" y="3751834"/>
            <a:ext cx="3429000" cy="2743200"/>
          </a:xfrm>
          <a:prstGeom prst="rect">
            <a:avLst/>
          </a:prstGeom>
          <a:solidFill>
            <a:srgbClr val="A8D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400" dirty="0">
              <a:solidFill>
                <a:srgbClr val="FFFFFF"/>
              </a:solidFill>
            </a:endParaRPr>
          </a:p>
        </p:txBody>
      </p:sp>
      <p:sp>
        <p:nvSpPr>
          <p:cNvPr id="39942" name="TextBox 19"/>
          <p:cNvSpPr txBox="1">
            <a:spLocks noChangeArrowheads="1"/>
          </p:cNvSpPr>
          <p:nvPr/>
        </p:nvSpPr>
        <p:spPr bwMode="auto">
          <a:xfrm rot="-5400000">
            <a:off x="-2142331" y="3562128"/>
            <a:ext cx="5743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1200" dirty="0">
                <a:solidFill>
                  <a:srgbClr val="0C1C8C"/>
                </a:solidFill>
                <a:cs typeface="Arial" charset="0"/>
              </a:rPr>
              <a:t>Low</a:t>
            </a:r>
            <a:r>
              <a:rPr lang="en-US" sz="1600" dirty="0">
                <a:solidFill>
                  <a:srgbClr val="0C1C8C"/>
                </a:solidFill>
                <a:cs typeface="Arial" charset="0"/>
              </a:rPr>
              <a:t>  ------- </a:t>
            </a:r>
            <a:r>
              <a:rPr lang="en-US" sz="1600" b="1" dirty="0">
                <a:solidFill>
                  <a:srgbClr val="0C1C8C"/>
                </a:solidFill>
                <a:cs typeface="Arial" charset="0"/>
              </a:rPr>
              <a:t>Student Impact (Skill Development) </a:t>
            </a:r>
            <a:r>
              <a:rPr lang="en-US" sz="1600" dirty="0">
                <a:solidFill>
                  <a:srgbClr val="0C1C8C"/>
                </a:solidFill>
                <a:cs typeface="Arial" charset="0"/>
              </a:rPr>
              <a:t>---------  </a:t>
            </a:r>
            <a:r>
              <a:rPr lang="en-US" sz="1200" dirty="0">
                <a:solidFill>
                  <a:srgbClr val="0C1C8C"/>
                </a:solidFill>
                <a:cs typeface="Arial" charset="0"/>
              </a:rPr>
              <a:t>High</a:t>
            </a:r>
            <a:endParaRPr lang="en-US" sz="1600" dirty="0">
              <a:solidFill>
                <a:srgbClr val="0C1C8C"/>
              </a:solidFill>
              <a:cs typeface="Arial" charset="0"/>
            </a:endParaRPr>
          </a:p>
        </p:txBody>
      </p:sp>
      <p:sp>
        <p:nvSpPr>
          <p:cNvPr id="39943" name="TextBox 20"/>
          <p:cNvSpPr txBox="1">
            <a:spLocks noChangeArrowheads="1"/>
          </p:cNvSpPr>
          <p:nvPr/>
        </p:nvSpPr>
        <p:spPr bwMode="auto">
          <a:xfrm>
            <a:off x="1204913" y="6506147"/>
            <a:ext cx="69929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1200" dirty="0">
                <a:solidFill>
                  <a:srgbClr val="0C1C8C"/>
                </a:solidFill>
                <a:cs typeface="Arial" charset="0"/>
              </a:rPr>
              <a:t>Low</a:t>
            </a:r>
            <a:r>
              <a:rPr lang="en-US" sz="1600" dirty="0">
                <a:solidFill>
                  <a:srgbClr val="0C1C8C"/>
                </a:solidFill>
                <a:cs typeface="Arial" charset="0"/>
              </a:rPr>
              <a:t>  ---------------------------   </a:t>
            </a:r>
            <a:r>
              <a:rPr lang="en-US" sz="1600" b="1" dirty="0">
                <a:solidFill>
                  <a:srgbClr val="0C1C8C"/>
                </a:solidFill>
                <a:cs typeface="Arial" charset="0"/>
              </a:rPr>
              <a:t>Number of Students </a:t>
            </a:r>
            <a:r>
              <a:rPr lang="en-US" sz="1600" dirty="0">
                <a:solidFill>
                  <a:srgbClr val="0C1C8C"/>
                </a:solidFill>
                <a:cs typeface="Arial" charset="0"/>
              </a:rPr>
              <a:t>---------------------------  </a:t>
            </a:r>
            <a:r>
              <a:rPr lang="en-US" sz="1200" dirty="0">
                <a:solidFill>
                  <a:srgbClr val="0C1C8C"/>
                </a:solidFill>
                <a:cs typeface="Arial" charset="0"/>
              </a:rPr>
              <a:t>High</a:t>
            </a:r>
            <a:endParaRPr lang="en-US" sz="1600" dirty="0">
              <a:solidFill>
                <a:srgbClr val="0C1C8C"/>
              </a:solidFill>
              <a:cs typeface="Arial" charset="0"/>
            </a:endParaRPr>
          </a:p>
        </p:txBody>
      </p:sp>
      <p:sp>
        <p:nvSpPr>
          <p:cNvPr id="39944" name="TextBox 22"/>
          <p:cNvSpPr txBox="1">
            <a:spLocks noChangeArrowheads="1"/>
          </p:cNvSpPr>
          <p:nvPr/>
        </p:nvSpPr>
        <p:spPr bwMode="auto">
          <a:xfrm>
            <a:off x="0" y="394272"/>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2400" b="1" dirty="0">
                <a:solidFill>
                  <a:srgbClr val="000000"/>
                </a:solidFill>
                <a:cs typeface="Arial" charset="0"/>
              </a:rPr>
              <a:t>Student Skill-building Impact Framework</a:t>
            </a:r>
          </a:p>
        </p:txBody>
      </p:sp>
      <p:sp>
        <p:nvSpPr>
          <p:cNvPr id="34" name="Rectangle 33"/>
          <p:cNvSpPr/>
          <p:nvPr/>
        </p:nvSpPr>
        <p:spPr>
          <a:xfrm>
            <a:off x="1981200" y="1008634"/>
            <a:ext cx="1524000" cy="711200"/>
          </a:xfrm>
          <a:prstGeom prst="rect">
            <a:avLst/>
          </a:prstGeom>
          <a:solidFill>
            <a:srgbClr val="0C1C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400" dirty="0">
                <a:solidFill>
                  <a:srgbClr val="FFFFFF"/>
                </a:solidFill>
              </a:rPr>
              <a:t>Marquee Program</a:t>
            </a:r>
          </a:p>
          <a:p>
            <a:pPr algn="ctr" defTabSz="914400">
              <a:defRPr/>
            </a:pPr>
            <a:r>
              <a:rPr lang="en-US" sz="1400" dirty="0">
                <a:solidFill>
                  <a:srgbClr val="FFFFFF"/>
                </a:solidFill>
              </a:rPr>
              <a:t>Quadrant</a:t>
            </a:r>
          </a:p>
        </p:txBody>
      </p:sp>
      <p:sp>
        <p:nvSpPr>
          <p:cNvPr id="35" name="Rectangle 34"/>
          <p:cNvSpPr/>
          <p:nvPr/>
        </p:nvSpPr>
        <p:spPr>
          <a:xfrm>
            <a:off x="5105400" y="1008634"/>
            <a:ext cx="1981200" cy="711200"/>
          </a:xfrm>
          <a:prstGeom prst="rect">
            <a:avLst/>
          </a:prstGeom>
          <a:solidFill>
            <a:srgbClr val="0C1C8C"/>
          </a:solidFill>
          <a:ln w="57150">
            <a:solidFill>
              <a:srgbClr val="D15B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400" u="sng" dirty="0">
                <a:solidFill>
                  <a:srgbClr val="FFFFFF"/>
                </a:solidFill>
              </a:rPr>
              <a:t>Scalable</a:t>
            </a:r>
            <a:r>
              <a:rPr lang="en-US" sz="1400" dirty="0">
                <a:solidFill>
                  <a:srgbClr val="FFFFFF"/>
                </a:solidFill>
              </a:rPr>
              <a:t> Skill-development Programs</a:t>
            </a:r>
          </a:p>
        </p:txBody>
      </p:sp>
      <p:sp>
        <p:nvSpPr>
          <p:cNvPr id="36" name="Rectangle 35"/>
          <p:cNvSpPr/>
          <p:nvPr/>
        </p:nvSpPr>
        <p:spPr>
          <a:xfrm>
            <a:off x="5257800" y="4201097"/>
            <a:ext cx="1752600" cy="457200"/>
          </a:xfrm>
          <a:prstGeom prst="rect">
            <a:avLst/>
          </a:prstGeom>
          <a:solidFill>
            <a:srgbClr val="0C1C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400" dirty="0">
                <a:solidFill>
                  <a:srgbClr val="FFFFFF"/>
                </a:solidFill>
              </a:rPr>
              <a:t>Motivational</a:t>
            </a:r>
          </a:p>
          <a:p>
            <a:pPr algn="ctr" defTabSz="914400">
              <a:defRPr/>
            </a:pPr>
            <a:r>
              <a:rPr lang="en-US" sz="1400" dirty="0">
                <a:solidFill>
                  <a:srgbClr val="FFFFFF"/>
                </a:solidFill>
              </a:rPr>
              <a:t>Program Quadrant</a:t>
            </a:r>
          </a:p>
        </p:txBody>
      </p:sp>
      <p:sp>
        <p:nvSpPr>
          <p:cNvPr id="37" name="Rectangle 36"/>
          <p:cNvSpPr/>
          <p:nvPr/>
        </p:nvSpPr>
        <p:spPr>
          <a:xfrm>
            <a:off x="1828800" y="4239197"/>
            <a:ext cx="1752600" cy="381000"/>
          </a:xfrm>
          <a:prstGeom prst="rect">
            <a:avLst/>
          </a:prstGeom>
          <a:solidFill>
            <a:srgbClr val="0C1C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400" dirty="0">
                <a:solidFill>
                  <a:srgbClr val="FFFFFF"/>
                </a:solidFill>
              </a:rPr>
              <a:t>Developing Programs</a:t>
            </a:r>
          </a:p>
        </p:txBody>
      </p:sp>
      <p:sp>
        <p:nvSpPr>
          <p:cNvPr id="39949" name="TextBox 46"/>
          <p:cNvSpPr txBox="1">
            <a:spLocks noChangeArrowheads="1"/>
          </p:cNvSpPr>
          <p:nvPr/>
        </p:nvSpPr>
        <p:spPr bwMode="auto">
          <a:xfrm>
            <a:off x="1219199" y="1719834"/>
            <a:ext cx="51657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Char char="•"/>
            </a:pPr>
            <a:r>
              <a:rPr lang="en-US" sz="1400" dirty="0">
                <a:solidFill>
                  <a:srgbClr val="000000"/>
                </a:solidFill>
                <a:latin typeface="Times New Roman"/>
                <a:cs typeface="Arial" charset="0"/>
              </a:rPr>
              <a:t> Highly visible, elite programs</a:t>
            </a:r>
          </a:p>
          <a:p>
            <a:pPr defTabSz="914400" eaLnBrk="1" hangingPunct="1">
              <a:buFont typeface="Arial" pitchFamily="34" charset="0"/>
              <a:buChar char="•"/>
            </a:pPr>
            <a:r>
              <a:rPr lang="en-US" sz="1400" dirty="0">
                <a:solidFill>
                  <a:srgbClr val="000000"/>
                </a:solidFill>
                <a:latin typeface="Times New Roman"/>
                <a:cs typeface="Arial" charset="0"/>
              </a:rPr>
              <a:t> Highly attractive to students</a:t>
            </a:r>
          </a:p>
          <a:p>
            <a:pPr defTabSz="914400" eaLnBrk="1" hangingPunct="1">
              <a:buFont typeface="Arial" pitchFamily="34" charset="0"/>
              <a:buChar char="•"/>
            </a:pPr>
            <a:r>
              <a:rPr lang="en-US" sz="1400" dirty="0">
                <a:solidFill>
                  <a:srgbClr val="000000"/>
                </a:solidFill>
                <a:latin typeface="Times New Roman"/>
                <a:cs typeface="Arial" charset="0"/>
              </a:rPr>
              <a:t> Least cost-effective</a:t>
            </a:r>
          </a:p>
          <a:p>
            <a:pPr defTabSz="914400" eaLnBrk="1" hangingPunct="1">
              <a:buFont typeface="Arial" pitchFamily="34" charset="0"/>
              <a:buChar char="•"/>
            </a:pPr>
            <a:r>
              <a:rPr lang="en-US" sz="1400" dirty="0">
                <a:solidFill>
                  <a:srgbClr val="000000"/>
                </a:solidFill>
                <a:latin typeface="Times New Roman"/>
                <a:cs typeface="Arial" charset="0"/>
              </a:rPr>
              <a:t> Must be able to move students that </a:t>
            </a:r>
          </a:p>
          <a:p>
            <a:pPr defTabSz="914400" eaLnBrk="1" hangingPunct="1"/>
            <a:r>
              <a:rPr lang="en-US" sz="1400" dirty="0">
                <a:solidFill>
                  <a:srgbClr val="000000"/>
                </a:solidFill>
                <a:latin typeface="Times New Roman"/>
                <a:cs typeface="Arial" charset="0"/>
              </a:rPr>
              <a:t>   do not get into these programs to</a:t>
            </a:r>
          </a:p>
          <a:p>
            <a:pPr defTabSz="914400" eaLnBrk="1" hangingPunct="1"/>
            <a:r>
              <a:rPr lang="en-US" sz="1400" dirty="0">
                <a:solidFill>
                  <a:srgbClr val="000000"/>
                </a:solidFill>
                <a:latin typeface="Times New Roman"/>
                <a:cs typeface="Arial" charset="0"/>
              </a:rPr>
              <a:t>   other skill-building </a:t>
            </a:r>
            <a:r>
              <a:rPr lang="en-US" sz="1400" dirty="0" smtClean="0">
                <a:solidFill>
                  <a:srgbClr val="000000"/>
                </a:solidFill>
                <a:latin typeface="Times New Roman"/>
                <a:cs typeface="Arial" charset="0"/>
              </a:rPr>
              <a:t>programs</a:t>
            </a:r>
          </a:p>
          <a:p>
            <a:pPr defTabSz="914400" eaLnBrk="1" hangingPunct="1"/>
            <a:endParaRPr lang="en-US" sz="1400" dirty="0">
              <a:solidFill>
                <a:srgbClr val="000000"/>
              </a:solidFill>
              <a:latin typeface="Times New Roman"/>
              <a:cs typeface="Arial" charset="0"/>
            </a:endParaRPr>
          </a:p>
          <a:p>
            <a:pPr defTabSz="914400" eaLnBrk="1" hangingPunct="1"/>
            <a:r>
              <a:rPr lang="en-US" sz="1400" b="1" dirty="0" smtClean="0">
                <a:solidFill>
                  <a:srgbClr val="000000"/>
                </a:solidFill>
                <a:latin typeface="Times New Roman"/>
                <a:cs typeface="Arial" charset="0"/>
              </a:rPr>
              <a:t>Ex:  13D B-Plan Competition</a:t>
            </a:r>
          </a:p>
          <a:p>
            <a:pPr defTabSz="914400" eaLnBrk="1" hangingPunct="1"/>
            <a:r>
              <a:rPr lang="en-029" sz="1400" b="1" dirty="0" smtClean="0">
                <a:solidFill>
                  <a:srgbClr val="000000"/>
                </a:solidFill>
                <a:latin typeface="Times New Roman"/>
                <a:cs typeface="Arial" charset="0"/>
              </a:rPr>
              <a:t>New:  Business Investment Pitch (Involve Finance Students)</a:t>
            </a:r>
            <a:endParaRPr lang="en-US" sz="1400" dirty="0" smtClean="0">
              <a:solidFill>
                <a:srgbClr val="000000"/>
              </a:solidFill>
              <a:latin typeface="Times New Roman"/>
              <a:cs typeface="Arial" charset="0"/>
            </a:endParaRPr>
          </a:p>
          <a:p>
            <a:pPr defTabSz="914400" eaLnBrk="1" hangingPunct="1"/>
            <a:endParaRPr lang="en-US" sz="1400" dirty="0">
              <a:solidFill>
                <a:srgbClr val="000000"/>
              </a:solidFill>
              <a:latin typeface="Times New Roman"/>
              <a:cs typeface="Arial" charset="0"/>
            </a:endParaRPr>
          </a:p>
        </p:txBody>
      </p:sp>
      <p:sp>
        <p:nvSpPr>
          <p:cNvPr id="39950" name="TextBox 47"/>
          <p:cNvSpPr txBox="1">
            <a:spLocks noChangeArrowheads="1"/>
          </p:cNvSpPr>
          <p:nvPr/>
        </p:nvSpPr>
        <p:spPr bwMode="auto">
          <a:xfrm>
            <a:off x="4572000" y="1719834"/>
            <a:ext cx="36258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Char char="•"/>
            </a:pPr>
            <a:r>
              <a:rPr lang="en-US" sz="1400" dirty="0">
                <a:solidFill>
                  <a:srgbClr val="000000"/>
                </a:solidFill>
                <a:latin typeface="Times New Roman"/>
                <a:cs typeface="Arial" charset="0"/>
              </a:rPr>
              <a:t> Highly effective, scalable programs</a:t>
            </a:r>
          </a:p>
          <a:p>
            <a:pPr defTabSz="914400" eaLnBrk="1" hangingPunct="1">
              <a:buFont typeface="Arial" pitchFamily="34" charset="0"/>
              <a:buChar char="•"/>
            </a:pPr>
            <a:r>
              <a:rPr lang="en-US" sz="1400" dirty="0">
                <a:solidFill>
                  <a:srgbClr val="000000"/>
                </a:solidFill>
                <a:latin typeface="Times New Roman"/>
                <a:cs typeface="Arial" charset="0"/>
              </a:rPr>
              <a:t> “Work-horse” programs</a:t>
            </a:r>
          </a:p>
          <a:p>
            <a:pPr defTabSz="914400" eaLnBrk="1" hangingPunct="1">
              <a:buFont typeface="Arial" pitchFamily="34" charset="0"/>
              <a:buChar char="•"/>
            </a:pPr>
            <a:r>
              <a:rPr lang="en-US" sz="1400" dirty="0">
                <a:solidFill>
                  <a:srgbClr val="000000"/>
                </a:solidFill>
                <a:latin typeface="Times New Roman"/>
                <a:cs typeface="Arial" charset="0"/>
              </a:rPr>
              <a:t> Most cost-effective to build skills</a:t>
            </a:r>
          </a:p>
          <a:p>
            <a:pPr defTabSz="914400" eaLnBrk="1" hangingPunct="1">
              <a:buFont typeface="Arial" pitchFamily="34" charset="0"/>
              <a:buChar char="•"/>
            </a:pPr>
            <a:r>
              <a:rPr lang="en-US" sz="1400" dirty="0">
                <a:solidFill>
                  <a:srgbClr val="000000"/>
                </a:solidFill>
                <a:latin typeface="Times New Roman"/>
                <a:cs typeface="Arial" charset="0"/>
              </a:rPr>
              <a:t> Goal is to drive students into programs</a:t>
            </a:r>
          </a:p>
          <a:p>
            <a:pPr defTabSz="914400" eaLnBrk="1" hangingPunct="1"/>
            <a:r>
              <a:rPr lang="en-US" sz="1400" dirty="0">
                <a:solidFill>
                  <a:srgbClr val="000000"/>
                </a:solidFill>
                <a:latin typeface="Times New Roman"/>
                <a:cs typeface="Arial" charset="0"/>
              </a:rPr>
              <a:t>   of this quadrant</a:t>
            </a:r>
          </a:p>
          <a:p>
            <a:pPr defTabSz="914400" eaLnBrk="1" hangingPunct="1"/>
            <a:endParaRPr lang="en-029" sz="1400" b="1" dirty="0">
              <a:solidFill>
                <a:srgbClr val="000000"/>
              </a:solidFill>
              <a:latin typeface="Times New Roman"/>
              <a:cs typeface="Arial" charset="0"/>
            </a:endParaRPr>
          </a:p>
          <a:p>
            <a:pPr defTabSz="914400" eaLnBrk="1" hangingPunct="1"/>
            <a:r>
              <a:rPr lang="en-029" sz="1400" b="1" dirty="0" smtClean="0">
                <a:solidFill>
                  <a:srgbClr val="000000"/>
                </a:solidFill>
                <a:latin typeface="Times New Roman"/>
                <a:cs typeface="Arial" charset="0"/>
              </a:rPr>
              <a:t> NEW: Student Business Grant Programs</a:t>
            </a:r>
            <a:endParaRPr lang="en-US" sz="1400" b="1" dirty="0">
              <a:solidFill>
                <a:srgbClr val="000000"/>
              </a:solidFill>
              <a:latin typeface="Times New Roman"/>
              <a:cs typeface="Arial" charset="0"/>
            </a:endParaRPr>
          </a:p>
        </p:txBody>
      </p:sp>
      <p:sp>
        <p:nvSpPr>
          <p:cNvPr id="50" name="TextBox 49"/>
          <p:cNvSpPr txBox="1"/>
          <p:nvPr/>
        </p:nvSpPr>
        <p:spPr>
          <a:xfrm>
            <a:off x="4572000" y="4734497"/>
            <a:ext cx="3810000" cy="1815882"/>
          </a:xfrm>
          <a:prstGeom prst="rect">
            <a:avLst/>
          </a:prstGeom>
          <a:noFill/>
        </p:spPr>
        <p:txBody>
          <a:bodyPr wrap="square">
            <a:spAutoFit/>
          </a:bodyPr>
          <a:lstStyle/>
          <a:p>
            <a:pPr defTabSz="914400">
              <a:buFont typeface="Arial" pitchFamily="34" charset="0"/>
              <a:buChar char="•"/>
              <a:defRPr/>
            </a:pPr>
            <a:r>
              <a:rPr lang="en-US" sz="1400" dirty="0">
                <a:solidFill>
                  <a:srgbClr val="000000"/>
                </a:solidFill>
                <a:latin typeface="Times New Roman" pitchFamily="18" charset="0"/>
                <a:cs typeface="Arial" charset="0"/>
              </a:rPr>
              <a:t> Awareness-raising and motivational </a:t>
            </a:r>
          </a:p>
          <a:p>
            <a:pPr defTabSz="914400">
              <a:defRPr/>
            </a:pPr>
            <a:r>
              <a:rPr lang="en-US" sz="1400" dirty="0">
                <a:solidFill>
                  <a:srgbClr val="000000"/>
                </a:solidFill>
                <a:latin typeface="Times New Roman" pitchFamily="18" charset="0"/>
                <a:cs typeface="Arial" charset="0"/>
              </a:rPr>
              <a:t>   programs.</a:t>
            </a:r>
          </a:p>
          <a:p>
            <a:pPr defTabSz="914400">
              <a:buFont typeface="Arial" pitchFamily="34" charset="0"/>
              <a:buChar char="•"/>
              <a:defRPr/>
            </a:pPr>
            <a:r>
              <a:rPr lang="en-US" sz="1400" dirty="0">
                <a:solidFill>
                  <a:srgbClr val="000000"/>
                </a:solidFill>
                <a:latin typeface="Times New Roman" pitchFamily="18" charset="0"/>
                <a:cs typeface="Arial" charset="0"/>
              </a:rPr>
              <a:t> Low cost/student contact</a:t>
            </a:r>
          </a:p>
          <a:p>
            <a:pPr defTabSz="914400">
              <a:buFont typeface="Arial" pitchFamily="34" charset="0"/>
              <a:buChar char="•"/>
              <a:defRPr/>
            </a:pPr>
            <a:r>
              <a:rPr lang="en-US" sz="1400" dirty="0">
                <a:solidFill>
                  <a:srgbClr val="000000"/>
                </a:solidFill>
                <a:latin typeface="Times New Roman" pitchFamily="18" charset="0"/>
                <a:cs typeface="Arial" charset="0"/>
              </a:rPr>
              <a:t> Goal is to inspire students to move into</a:t>
            </a:r>
          </a:p>
          <a:p>
            <a:pPr defTabSz="914400">
              <a:defRPr/>
            </a:pPr>
            <a:r>
              <a:rPr lang="en-US" sz="1400" dirty="0">
                <a:solidFill>
                  <a:srgbClr val="000000"/>
                </a:solidFill>
                <a:latin typeface="Times New Roman" pitchFamily="18" charset="0"/>
                <a:cs typeface="Arial" charset="0"/>
              </a:rPr>
              <a:t>   skill-development program quadrant</a:t>
            </a:r>
          </a:p>
          <a:p>
            <a:pPr defTabSz="914400">
              <a:defRPr/>
            </a:pPr>
            <a:endParaRPr lang="en-US" sz="1400" b="1" dirty="0" smtClean="0">
              <a:solidFill>
                <a:srgbClr val="000000"/>
              </a:solidFill>
              <a:latin typeface="Times New Roman" pitchFamily="18" charset="0"/>
              <a:cs typeface="Arial" charset="0"/>
            </a:endParaRPr>
          </a:p>
          <a:p>
            <a:pPr defTabSz="914400">
              <a:defRPr/>
            </a:pPr>
            <a:r>
              <a:rPr lang="en-US" sz="1400" b="1" dirty="0" smtClean="0">
                <a:solidFill>
                  <a:srgbClr val="000000"/>
                </a:solidFill>
                <a:latin typeface="Times New Roman" pitchFamily="18" charset="0"/>
                <a:cs typeface="Arial" charset="0"/>
              </a:rPr>
              <a:t>Ex</a:t>
            </a:r>
            <a:r>
              <a:rPr lang="en-US" sz="1400" b="1" dirty="0">
                <a:solidFill>
                  <a:srgbClr val="000000"/>
                </a:solidFill>
                <a:latin typeface="Times New Roman" pitchFamily="18" charset="0"/>
                <a:cs typeface="Arial" charset="0"/>
              </a:rPr>
              <a:t>:  </a:t>
            </a:r>
            <a:r>
              <a:rPr lang="en-US" sz="1400" b="1" dirty="0" smtClean="0">
                <a:solidFill>
                  <a:srgbClr val="000000"/>
                </a:solidFill>
                <a:latin typeface="Times New Roman" pitchFamily="18" charset="0"/>
                <a:cs typeface="Arial" charset="0"/>
              </a:rPr>
              <a:t>UVI Entrepreneurship Club</a:t>
            </a:r>
          </a:p>
          <a:p>
            <a:pPr defTabSz="914400">
              <a:defRPr/>
            </a:pPr>
            <a:r>
              <a:rPr lang="en-US" sz="1050" b="1" dirty="0">
                <a:solidFill>
                  <a:srgbClr val="000000"/>
                </a:solidFill>
                <a:latin typeface="Times New Roman" pitchFamily="18" charset="0"/>
                <a:cs typeface="Arial" charset="0"/>
              </a:rPr>
              <a:t> </a:t>
            </a:r>
            <a:r>
              <a:rPr lang="en-US" sz="1050" b="1" dirty="0" smtClean="0">
                <a:solidFill>
                  <a:srgbClr val="000000"/>
                </a:solidFill>
                <a:latin typeface="Times New Roman" pitchFamily="18" charset="0"/>
                <a:cs typeface="Arial" charset="0"/>
              </a:rPr>
              <a:t>          </a:t>
            </a:r>
            <a:r>
              <a:rPr lang="en-US" sz="1400" b="1" dirty="0" smtClean="0">
                <a:solidFill>
                  <a:srgbClr val="000000"/>
                </a:solidFill>
                <a:latin typeface="Times New Roman" pitchFamily="18" charset="0"/>
                <a:cs typeface="Arial" charset="0"/>
              </a:rPr>
              <a:t>High School Entrepreneurship Programs</a:t>
            </a:r>
            <a:endParaRPr lang="en-US" sz="1400" dirty="0">
              <a:solidFill>
                <a:srgbClr val="000000"/>
              </a:solidFill>
              <a:latin typeface="Times New Roman" pitchFamily="18" charset="0"/>
              <a:cs typeface="Arial" charset="0"/>
            </a:endParaRPr>
          </a:p>
        </p:txBody>
      </p:sp>
      <p:sp>
        <p:nvSpPr>
          <p:cNvPr id="39952" name="Right Arrow 50"/>
          <p:cNvSpPr>
            <a:spLocks noChangeArrowheads="1"/>
          </p:cNvSpPr>
          <p:nvPr/>
        </p:nvSpPr>
        <p:spPr bwMode="auto">
          <a:xfrm rot="5400000" flipH="1">
            <a:off x="5832475" y="3637534"/>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a:lstStyle/>
          <a:p>
            <a:pPr defTabSz="914400" eaLnBrk="0" hangingPunct="0"/>
            <a:endParaRPr lang="en-US" sz="1400">
              <a:solidFill>
                <a:srgbClr val="000000"/>
              </a:solidFill>
              <a:latin typeface="Times New Roman" pitchFamily="18" charset="0"/>
              <a:cs typeface="Arial" charset="0"/>
            </a:endParaRPr>
          </a:p>
        </p:txBody>
      </p:sp>
      <p:sp>
        <p:nvSpPr>
          <p:cNvPr id="39953" name="Right Arrow 51"/>
          <p:cNvSpPr>
            <a:spLocks noChangeArrowheads="1"/>
          </p:cNvSpPr>
          <p:nvPr/>
        </p:nvSpPr>
        <p:spPr bwMode="auto">
          <a:xfrm rot="5400000" flipH="1">
            <a:off x="3314700" y="3705797"/>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a:lstStyle/>
          <a:p>
            <a:pPr defTabSz="914400" eaLnBrk="0" hangingPunct="0"/>
            <a:endParaRPr lang="en-US" sz="1400">
              <a:solidFill>
                <a:srgbClr val="000000"/>
              </a:solidFill>
              <a:latin typeface="Times New Roman" pitchFamily="18" charset="0"/>
              <a:cs typeface="Arial" charset="0"/>
            </a:endParaRPr>
          </a:p>
        </p:txBody>
      </p:sp>
      <p:sp>
        <p:nvSpPr>
          <p:cNvPr id="39954" name="Right Arrow 53"/>
          <p:cNvSpPr>
            <a:spLocks noChangeArrowheads="1"/>
          </p:cNvSpPr>
          <p:nvPr/>
        </p:nvSpPr>
        <p:spPr bwMode="auto">
          <a:xfrm rot="8008080" flipH="1">
            <a:off x="3684588" y="3889947"/>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a:lstStyle/>
          <a:p>
            <a:pPr defTabSz="914400" eaLnBrk="0" hangingPunct="0"/>
            <a:endParaRPr lang="en-US" sz="1400">
              <a:solidFill>
                <a:srgbClr val="000000"/>
              </a:solidFill>
              <a:latin typeface="Times New Roman" pitchFamily="18" charset="0"/>
              <a:cs typeface="Arial" charset="0"/>
            </a:endParaRPr>
          </a:p>
        </p:txBody>
      </p:sp>
      <p:sp>
        <p:nvSpPr>
          <p:cNvPr id="39955" name="Right Arrow 54"/>
          <p:cNvSpPr>
            <a:spLocks noChangeArrowheads="1"/>
          </p:cNvSpPr>
          <p:nvPr/>
        </p:nvSpPr>
        <p:spPr bwMode="auto">
          <a:xfrm rot="10800000" flipH="1">
            <a:off x="3810000" y="4277297"/>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a:lstStyle/>
          <a:p>
            <a:pPr defTabSz="914400" eaLnBrk="0" hangingPunct="0"/>
            <a:endParaRPr lang="en-US" sz="1400">
              <a:solidFill>
                <a:srgbClr val="000000"/>
              </a:solidFill>
              <a:latin typeface="Times New Roman" pitchFamily="18" charset="0"/>
              <a:cs typeface="Arial" charset="0"/>
            </a:endParaRPr>
          </a:p>
        </p:txBody>
      </p:sp>
      <p:sp>
        <p:nvSpPr>
          <p:cNvPr id="39956" name="TextBox 55"/>
          <p:cNvSpPr txBox="1">
            <a:spLocks noChangeArrowheads="1"/>
          </p:cNvSpPr>
          <p:nvPr/>
        </p:nvSpPr>
        <p:spPr bwMode="auto">
          <a:xfrm>
            <a:off x="1219200" y="4734497"/>
            <a:ext cx="327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Char char="•"/>
            </a:pPr>
            <a:r>
              <a:rPr lang="en-US" sz="1400" dirty="0">
                <a:solidFill>
                  <a:srgbClr val="000000"/>
                </a:solidFill>
                <a:latin typeface="Times New Roman"/>
                <a:cs typeface="Arial" charset="0"/>
              </a:rPr>
              <a:t> Developing student skill-building</a:t>
            </a:r>
          </a:p>
          <a:p>
            <a:pPr defTabSz="914400" eaLnBrk="1" hangingPunct="1"/>
            <a:r>
              <a:rPr lang="en-US" sz="1400" dirty="0">
                <a:solidFill>
                  <a:srgbClr val="000000"/>
                </a:solidFill>
                <a:latin typeface="Times New Roman"/>
                <a:cs typeface="Arial" charset="0"/>
              </a:rPr>
              <a:t>   programs</a:t>
            </a:r>
          </a:p>
          <a:p>
            <a:pPr defTabSz="914400" eaLnBrk="1" hangingPunct="1">
              <a:buFont typeface="Arial" pitchFamily="34" charset="0"/>
              <a:buChar char="•"/>
            </a:pPr>
            <a:r>
              <a:rPr lang="en-US" sz="1400" dirty="0">
                <a:solidFill>
                  <a:srgbClr val="000000"/>
                </a:solidFill>
                <a:latin typeface="Times New Roman"/>
                <a:cs typeface="Arial" charset="0"/>
              </a:rPr>
              <a:t> Assess programs of this quadrant to </a:t>
            </a:r>
            <a:br>
              <a:rPr lang="en-US" sz="1400" dirty="0">
                <a:solidFill>
                  <a:srgbClr val="000000"/>
                </a:solidFill>
                <a:latin typeface="Times New Roman"/>
                <a:cs typeface="Arial" charset="0"/>
              </a:rPr>
            </a:br>
            <a:r>
              <a:rPr lang="en-US" sz="1400" dirty="0">
                <a:solidFill>
                  <a:srgbClr val="000000"/>
                </a:solidFill>
                <a:latin typeface="Times New Roman"/>
                <a:cs typeface="Arial" charset="0"/>
              </a:rPr>
              <a:t>  move them to appropriate quadrants</a:t>
            </a:r>
          </a:p>
          <a:p>
            <a:pPr defTabSz="914400" eaLnBrk="1" hangingPunct="1"/>
            <a:r>
              <a:rPr lang="en-US" sz="1400" dirty="0">
                <a:solidFill>
                  <a:srgbClr val="000000"/>
                </a:solidFill>
                <a:latin typeface="Times New Roman"/>
                <a:cs typeface="Arial" charset="0"/>
              </a:rPr>
              <a:t>  or eliminate them so they do not become </a:t>
            </a:r>
          </a:p>
          <a:p>
            <a:pPr defTabSz="914400" eaLnBrk="1" hangingPunct="1"/>
            <a:r>
              <a:rPr lang="en-US" sz="1400" dirty="0">
                <a:solidFill>
                  <a:srgbClr val="000000"/>
                </a:solidFill>
                <a:latin typeface="Times New Roman"/>
                <a:cs typeface="Arial" charset="0"/>
              </a:rPr>
              <a:t>  resource distractions.</a:t>
            </a:r>
          </a:p>
        </p:txBody>
      </p:sp>
      <p:sp>
        <p:nvSpPr>
          <p:cNvPr id="21" name="Slide Number Placeholder 3"/>
          <p:cNvSpPr>
            <a:spLocks noGrp="1"/>
          </p:cNvSpPr>
          <p:nvPr>
            <p:ph type="sldNum" sz="quarter" idx="10"/>
          </p:nvPr>
        </p:nvSpPr>
        <p:spPr>
          <a:xfrm>
            <a:off x="6913563" y="6610350"/>
            <a:ext cx="2133600" cy="323850"/>
          </a:xfrm>
          <a:prstGeom prst="rect">
            <a:avLst/>
          </a:prstGeom>
        </p:spPr>
        <p:txBody>
          <a:bodyPr/>
          <a:lstStyle/>
          <a:p>
            <a:pPr>
              <a:defRPr/>
            </a:pPr>
            <a:fld id="{A3DEFD7E-509B-40E0-A43F-3321D7E9F2A3}" type="slidenum">
              <a:rPr lang="en-US">
                <a:solidFill>
                  <a:srgbClr val="333399"/>
                </a:solidFill>
              </a:rPr>
              <a:pPr>
                <a:defRPr/>
              </a:pPr>
              <a:t>54</a:t>
            </a:fld>
            <a:endParaRPr lang="en-US" dirty="0">
              <a:solidFill>
                <a:srgbClr val="333399"/>
              </a:solidFill>
            </a:endParaRPr>
          </a:p>
        </p:txBody>
      </p:sp>
      <p:sp>
        <p:nvSpPr>
          <p:cNvPr id="2" name="TextBox 1"/>
          <p:cNvSpPr txBox="1"/>
          <p:nvPr/>
        </p:nvSpPr>
        <p:spPr>
          <a:xfrm>
            <a:off x="7410861" y="3813845"/>
            <a:ext cx="274434" cy="307777"/>
          </a:xfrm>
          <a:prstGeom prst="rect">
            <a:avLst/>
          </a:prstGeom>
          <a:noFill/>
        </p:spPr>
        <p:txBody>
          <a:bodyPr wrap="none" rtlCol="0">
            <a:spAutoFit/>
          </a:bodyPr>
          <a:lstStyle/>
          <a:p>
            <a:pPr defTabSz="914400"/>
            <a:r>
              <a:rPr lang="en-029" sz="1400" b="1" dirty="0" smtClean="0">
                <a:solidFill>
                  <a:srgbClr val="00B050"/>
                </a:solidFill>
                <a:latin typeface="Times New Roman" pitchFamily="18" charset="0"/>
                <a:cs typeface="Arial" charset="0"/>
              </a:rPr>
              <a:t>$</a:t>
            </a:r>
            <a:endParaRPr lang="en-US" sz="1400" b="1" dirty="0">
              <a:solidFill>
                <a:srgbClr val="00B050"/>
              </a:solidFill>
              <a:latin typeface="Times New Roman" pitchFamily="18" charset="0"/>
              <a:cs typeface="Arial" charset="0"/>
            </a:endParaRPr>
          </a:p>
        </p:txBody>
      </p:sp>
      <p:sp>
        <p:nvSpPr>
          <p:cNvPr id="24" name="TextBox 23"/>
          <p:cNvSpPr txBox="1"/>
          <p:nvPr/>
        </p:nvSpPr>
        <p:spPr>
          <a:xfrm>
            <a:off x="7365977" y="1075398"/>
            <a:ext cx="364202" cy="307777"/>
          </a:xfrm>
          <a:prstGeom prst="rect">
            <a:avLst/>
          </a:prstGeom>
          <a:noFill/>
        </p:spPr>
        <p:txBody>
          <a:bodyPr wrap="none" rtlCol="0">
            <a:spAutoFit/>
          </a:bodyPr>
          <a:lstStyle/>
          <a:p>
            <a:pPr defTabSz="914400"/>
            <a:r>
              <a:rPr lang="en-029" sz="1400" b="1" dirty="0" smtClean="0">
                <a:solidFill>
                  <a:srgbClr val="00B050"/>
                </a:solidFill>
                <a:latin typeface="Times New Roman" pitchFamily="18" charset="0"/>
                <a:cs typeface="Arial" charset="0"/>
              </a:rPr>
              <a:t>$$</a:t>
            </a:r>
            <a:endParaRPr lang="en-US" sz="1400" b="1" dirty="0">
              <a:solidFill>
                <a:srgbClr val="00B050"/>
              </a:solidFill>
              <a:latin typeface="Times New Roman" pitchFamily="18" charset="0"/>
              <a:cs typeface="Arial" charset="0"/>
            </a:endParaRPr>
          </a:p>
        </p:txBody>
      </p:sp>
      <p:sp>
        <p:nvSpPr>
          <p:cNvPr id="25" name="TextBox 24"/>
          <p:cNvSpPr txBox="1"/>
          <p:nvPr/>
        </p:nvSpPr>
        <p:spPr>
          <a:xfrm>
            <a:off x="3962400" y="1075398"/>
            <a:ext cx="453970" cy="307777"/>
          </a:xfrm>
          <a:prstGeom prst="rect">
            <a:avLst/>
          </a:prstGeom>
          <a:noFill/>
        </p:spPr>
        <p:txBody>
          <a:bodyPr wrap="none" rtlCol="0">
            <a:spAutoFit/>
          </a:bodyPr>
          <a:lstStyle/>
          <a:p>
            <a:pPr defTabSz="914400"/>
            <a:r>
              <a:rPr lang="en-029" sz="1400" b="1" dirty="0" smtClean="0">
                <a:solidFill>
                  <a:srgbClr val="00B050"/>
                </a:solidFill>
                <a:latin typeface="Times New Roman" pitchFamily="18" charset="0"/>
                <a:cs typeface="Arial" charset="0"/>
              </a:rPr>
              <a:t>$$$</a:t>
            </a:r>
            <a:endParaRPr lang="en-US" sz="1400" b="1" dirty="0">
              <a:solidFill>
                <a:srgbClr val="00B050"/>
              </a:solidFill>
              <a:latin typeface="Times New Roman" pitchFamily="18" charset="0"/>
              <a:cs typeface="Arial" charset="0"/>
            </a:endParaRPr>
          </a:p>
        </p:txBody>
      </p:sp>
      <p:sp>
        <p:nvSpPr>
          <p:cNvPr id="26" name="Title 1"/>
          <p:cNvSpPr txBox="1">
            <a:spLocks/>
          </p:cNvSpPr>
          <p:nvPr/>
        </p:nvSpPr>
        <p:spPr>
          <a:xfrm>
            <a:off x="-49486" y="-38045"/>
            <a:ext cx="9144000" cy="944562"/>
          </a:xfrm>
          <a:prstGeom prst="rect">
            <a:avLst/>
          </a:prstGeom>
        </p:spPr>
        <p:txBody>
          <a:bodyPr/>
          <a:lst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a:lstStyle>
          <a:p>
            <a:pPr defTabSz="914400"/>
            <a:r>
              <a:rPr lang="en-US" sz="2000" dirty="0" smtClean="0">
                <a:solidFill>
                  <a:srgbClr val="333399"/>
                </a:solidFill>
              </a:rPr>
              <a:t>Objective:  Robust, complimentary programs; Investment per student matches outcome</a:t>
            </a:r>
          </a:p>
        </p:txBody>
      </p:sp>
    </p:spTree>
    <p:extLst>
      <p:ext uri="{BB962C8B-B14F-4D97-AF65-F5344CB8AC3E}">
        <p14:creationId xmlns:p14="http://schemas.microsoft.com/office/powerpoint/2010/main" val="1964231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solidFill>
                  <a:prstClr val="black">
                    <a:lumMod val="75000"/>
                    <a:lumOff val="25000"/>
                  </a:prstClr>
                </a:solidFill>
              </a:rPr>
              <a:t>epicenter.stanford.edu</a:t>
            </a:r>
            <a:endParaRPr lang="en-US" dirty="0">
              <a:solidFill>
                <a:prstClr val="black">
                  <a:lumMod val="75000"/>
                  <a:lumOff val="25000"/>
                </a:prstClr>
              </a:solidFill>
            </a:endParaRPr>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55</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dirty="0" smtClean="0">
                <a:ea typeface="ＭＳ Ｐゴシック" pitchFamily="34" charset="-128"/>
                <a:cs typeface="Arial" charset="0"/>
              </a:rPr>
              <a:t>Panel Discussion</a:t>
            </a:r>
          </a:p>
        </p:txBody>
      </p:sp>
    </p:spTree>
    <p:extLst>
      <p:ext uri="{BB962C8B-B14F-4D97-AF65-F5344CB8AC3E}">
        <p14:creationId xmlns:p14="http://schemas.microsoft.com/office/powerpoint/2010/main" val="31045310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37727" y="939801"/>
            <a:ext cx="7649073" cy="4525963"/>
          </a:xfrm>
        </p:spPr>
        <p:txBody>
          <a:bodyPr>
            <a:normAutofit/>
          </a:bodyPr>
          <a:lstStyle/>
          <a:p>
            <a:pPr marL="86868" indent="0" algn="ctr">
              <a:buNone/>
            </a:pPr>
            <a:endParaRPr lang="en-US" sz="4000" b="1" dirty="0" smtClean="0">
              <a:solidFill>
                <a:schemeClr val="tx2"/>
              </a:solidFill>
            </a:endParaRPr>
          </a:p>
          <a:p>
            <a:pPr marL="86868" indent="0" algn="ctr">
              <a:buNone/>
            </a:pPr>
            <a:endParaRPr lang="en-US" sz="4000" b="1" dirty="0" smtClean="0">
              <a:solidFill>
                <a:schemeClr val="tx2"/>
              </a:solidFill>
            </a:endParaRPr>
          </a:p>
          <a:p>
            <a:pPr marL="86868" indent="0" algn="ctr">
              <a:buNone/>
            </a:pPr>
            <a:r>
              <a:rPr lang="en-US" sz="4000" b="1" dirty="0" smtClean="0">
                <a:solidFill>
                  <a:schemeClr val="tx2"/>
                </a:solidFill>
              </a:rPr>
              <a:t>Q&amp;A with Panelists: </a:t>
            </a:r>
            <a:r>
              <a:rPr lang="en-US" sz="3600" b="1" dirty="0" smtClean="0">
                <a:solidFill>
                  <a:schemeClr val="tx2"/>
                </a:solidFill>
              </a:rPr>
              <a:t>Connecting Burning Questions to Panelists’ Stories</a:t>
            </a:r>
            <a:endParaRPr lang="en-US" sz="3600" b="1"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A4243215-6DC5-4A21-9E69-852309647B4A}" type="slidenum">
              <a:rPr lang="en-US" altLang="en-US" smtClean="0"/>
              <a:pPr>
                <a:defRPr/>
              </a:pPr>
              <a:t>56</a:t>
            </a:fld>
            <a:endParaRPr lang="en-US" altLang="en-US"/>
          </a:p>
        </p:txBody>
      </p:sp>
    </p:spTree>
    <p:extLst>
      <p:ext uri="{BB962C8B-B14F-4D97-AF65-F5344CB8AC3E}">
        <p14:creationId xmlns:p14="http://schemas.microsoft.com/office/powerpoint/2010/main" val="236320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with our panelists and audience</a:t>
            </a:r>
            <a:endParaRPr lang="en-US" dirty="0"/>
          </a:p>
        </p:txBody>
      </p:sp>
      <p:sp>
        <p:nvSpPr>
          <p:cNvPr id="3" name="Content Placeholder 2"/>
          <p:cNvSpPr>
            <a:spLocks noGrp="1"/>
          </p:cNvSpPr>
          <p:nvPr>
            <p:ph idx="1"/>
          </p:nvPr>
        </p:nvSpPr>
        <p:spPr/>
        <p:txBody>
          <a:bodyPr>
            <a:normAutofit/>
          </a:bodyPr>
          <a:lstStyle/>
          <a:p>
            <a:pPr marL="86868" indent="0">
              <a:buNone/>
            </a:pPr>
            <a:r>
              <a:rPr lang="en-US" sz="3600" dirty="0" smtClean="0"/>
              <a:t>What did you jot down at the beginning of the session?</a:t>
            </a:r>
          </a:p>
          <a:p>
            <a:pPr marL="86868" indent="0">
              <a:buNone/>
            </a:pPr>
            <a:r>
              <a:rPr lang="en-US" sz="3600" dirty="0" smtClean="0"/>
              <a:t>Which “big questions” have been addressed for you?</a:t>
            </a:r>
          </a:p>
          <a:p>
            <a:pPr marL="86868" indent="0">
              <a:buNone/>
            </a:pPr>
            <a:r>
              <a:rPr lang="en-US" sz="3600" dirty="0" smtClean="0"/>
              <a:t>Which remain? Which can be posed to our panelists?</a:t>
            </a:r>
            <a:endParaRPr lang="en-US" sz="3600" dirty="0"/>
          </a:p>
        </p:txBody>
      </p:sp>
      <p:sp>
        <p:nvSpPr>
          <p:cNvPr id="4" name="Footer Placeholder 3"/>
          <p:cNvSpPr>
            <a:spLocks noGrp="1"/>
          </p:cNvSpPr>
          <p:nvPr>
            <p:ph type="ftr" sz="quarter" idx="11"/>
          </p:nvPr>
        </p:nvSpPr>
        <p:spPr/>
        <p:txBody>
          <a:bodyPr/>
          <a:lstStyle/>
          <a:p>
            <a:pPr>
              <a:defRPr/>
            </a:pPr>
            <a:r>
              <a:rPr lang="en-US" smtClean="0">
                <a:solidFill>
                  <a:prstClr val="black">
                    <a:lumMod val="75000"/>
                    <a:lumOff val="25000"/>
                  </a:prstClr>
                </a:solidFill>
              </a:rPr>
              <a:t>epicenter.stanford.edu</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57</a:t>
            </a:fld>
            <a:endParaRPr lang="en-US" altLang="en-US"/>
          </a:p>
        </p:txBody>
      </p:sp>
    </p:spTree>
    <p:extLst>
      <p:ext uri="{BB962C8B-B14F-4D97-AF65-F5344CB8AC3E}">
        <p14:creationId xmlns:p14="http://schemas.microsoft.com/office/powerpoint/2010/main" val="161490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Epicenter Research</a:t>
            </a:r>
            <a:endParaRPr lang="en-US" dirty="0"/>
          </a:p>
        </p:txBody>
      </p:sp>
      <p:sp>
        <p:nvSpPr>
          <p:cNvPr id="3" name="Content Placeholder 2"/>
          <p:cNvSpPr>
            <a:spLocks noGrp="1"/>
          </p:cNvSpPr>
          <p:nvPr>
            <p:ph idx="1"/>
          </p:nvPr>
        </p:nvSpPr>
        <p:spPr/>
        <p:txBody>
          <a:bodyPr>
            <a:normAutofit/>
          </a:bodyPr>
          <a:lstStyle/>
          <a:p>
            <a:pPr marL="86868" indent="0">
              <a:buNone/>
            </a:pPr>
            <a:r>
              <a:rPr lang="en-US" sz="3600" dirty="0" smtClean="0">
                <a:solidFill>
                  <a:schemeClr val="tx1"/>
                </a:solidFill>
              </a:rPr>
              <a:t>Thank you for coming today! </a:t>
            </a:r>
          </a:p>
          <a:p>
            <a:pPr marL="86868" indent="0">
              <a:buNone/>
            </a:pPr>
            <a:endParaRPr lang="en-US" sz="3600" dirty="0">
              <a:solidFill>
                <a:schemeClr val="tx1"/>
              </a:solidFill>
            </a:endParaRPr>
          </a:p>
          <a:p>
            <a:pPr marL="86868" indent="0">
              <a:buNone/>
            </a:pPr>
            <a:r>
              <a:rPr lang="en-US" sz="3600" dirty="0" smtClean="0">
                <a:solidFill>
                  <a:schemeClr val="tx1"/>
                </a:solidFill>
              </a:rPr>
              <a:t>For questions about Epicenter Research, please contact Professor Sheri Sheppard, Epicenter Co-PI, at </a:t>
            </a:r>
            <a:r>
              <a:rPr lang="en-US" sz="3600" dirty="0" smtClean="0">
                <a:hlinkClick r:id="rId2"/>
              </a:rPr>
              <a:t>sheppard@stanford.edu</a:t>
            </a:r>
            <a:r>
              <a:rPr lang="en-US" sz="3600" dirty="0" smtClean="0"/>
              <a:t> </a:t>
            </a:r>
            <a:endParaRPr lang="en-US" sz="3600" dirty="0"/>
          </a:p>
        </p:txBody>
      </p:sp>
      <p:sp>
        <p:nvSpPr>
          <p:cNvPr id="4" name="Footer Placeholder 3"/>
          <p:cNvSpPr>
            <a:spLocks noGrp="1"/>
          </p:cNvSpPr>
          <p:nvPr>
            <p:ph type="ftr" sz="quarter" idx="11"/>
          </p:nvPr>
        </p:nvSpPr>
        <p:spPr/>
        <p:txBody>
          <a:bodyPr/>
          <a:lstStyle/>
          <a:p>
            <a:pPr>
              <a:defRPr/>
            </a:pPr>
            <a:r>
              <a:rPr lang="en-US" smtClean="0">
                <a:solidFill>
                  <a:prstClr val="black">
                    <a:lumMod val="75000"/>
                    <a:lumOff val="25000"/>
                  </a:prstClr>
                </a:solidFill>
              </a:rPr>
              <a:t>epicenter.stanford.edu</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58</a:t>
            </a:fld>
            <a:endParaRPr lang="en-US" altLang="en-US"/>
          </a:p>
        </p:txBody>
      </p:sp>
    </p:spTree>
    <p:extLst>
      <p:ext uri="{BB962C8B-B14F-4D97-AF65-F5344CB8AC3E}">
        <p14:creationId xmlns:p14="http://schemas.microsoft.com/office/powerpoint/2010/main" val="1566917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a:t>
            </a:r>
            <a:r>
              <a:rPr lang="en-US" smtClean="0"/>
              <a:t>Future Engagement</a:t>
            </a:r>
            <a:endParaRPr lang="en-US"/>
          </a:p>
        </p:txBody>
      </p:sp>
      <p:sp>
        <p:nvSpPr>
          <p:cNvPr id="3" name="Content Placeholder 2"/>
          <p:cNvSpPr>
            <a:spLocks noGrp="1"/>
          </p:cNvSpPr>
          <p:nvPr>
            <p:ph idx="1"/>
          </p:nvPr>
        </p:nvSpPr>
        <p:spPr/>
        <p:txBody>
          <a:bodyPr>
            <a:normAutofit lnSpcReduction="10000"/>
          </a:bodyPr>
          <a:lstStyle/>
          <a:p>
            <a:pPr marL="86868" indent="0">
              <a:buNone/>
            </a:pPr>
            <a:r>
              <a:rPr lang="en-US" sz="3000" b="1" dirty="0" smtClean="0">
                <a:solidFill>
                  <a:srgbClr val="C00000"/>
                </a:solidFill>
              </a:rPr>
              <a:t>2014 Epicenter Research Summit </a:t>
            </a:r>
          </a:p>
          <a:p>
            <a:pPr marL="86868" indent="0">
              <a:buNone/>
            </a:pPr>
            <a:r>
              <a:rPr lang="en-US" sz="3000" dirty="0" smtClean="0">
                <a:solidFill>
                  <a:schemeClr val="tx1"/>
                </a:solidFill>
              </a:rPr>
              <a:t>Please talk to any of today’s presenters: Sheri Sheppard, Carolyn Estrada, Helen Chen (Epicenter, Stanford) and Angela </a:t>
            </a:r>
            <a:r>
              <a:rPr lang="en-US" sz="3000" dirty="0" err="1" smtClean="0">
                <a:solidFill>
                  <a:schemeClr val="tx1"/>
                </a:solidFill>
              </a:rPr>
              <a:t>Shartrand</a:t>
            </a:r>
            <a:r>
              <a:rPr lang="en-US" sz="3000" dirty="0" smtClean="0">
                <a:solidFill>
                  <a:schemeClr val="tx1"/>
                </a:solidFill>
              </a:rPr>
              <a:t> (Epicenter, NCIIA)</a:t>
            </a:r>
          </a:p>
          <a:p>
            <a:pPr marL="86868" indent="0">
              <a:buNone/>
            </a:pPr>
            <a:endParaRPr lang="en-US" sz="3000" dirty="0"/>
          </a:p>
          <a:p>
            <a:pPr marL="86868" indent="0">
              <a:buNone/>
            </a:pPr>
            <a:r>
              <a:rPr lang="en-US" sz="3000" b="1" dirty="0" smtClean="0">
                <a:solidFill>
                  <a:srgbClr val="C00000"/>
                </a:solidFill>
              </a:rPr>
              <a:t>Epicenter Pathways Initiatives</a:t>
            </a:r>
          </a:p>
          <a:p>
            <a:pPr marL="86868" indent="0">
              <a:buNone/>
            </a:pPr>
            <a:r>
              <a:rPr lang="en-US" sz="3000" dirty="0" smtClean="0">
                <a:solidFill>
                  <a:schemeClr val="tx1"/>
                </a:solidFill>
              </a:rPr>
              <a:t>Please talk to Liz </a:t>
            </a:r>
            <a:r>
              <a:rPr lang="en-US" sz="3000" dirty="0" err="1" smtClean="0">
                <a:solidFill>
                  <a:schemeClr val="tx1"/>
                </a:solidFill>
              </a:rPr>
              <a:t>Nilsen</a:t>
            </a:r>
            <a:r>
              <a:rPr lang="en-US" sz="3000" dirty="0" smtClean="0">
                <a:solidFill>
                  <a:schemeClr val="tx1"/>
                </a:solidFill>
              </a:rPr>
              <a:t> (Epicenter, NCIIA) for more information</a:t>
            </a:r>
          </a:p>
          <a:p>
            <a:pPr marL="86868" indent="0">
              <a:buNone/>
            </a:pPr>
            <a:endParaRPr lang="en-US" sz="3000" dirty="0"/>
          </a:p>
        </p:txBody>
      </p:sp>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59</a:t>
            </a:fld>
            <a:endParaRPr lang="en-US" altLang="en-US"/>
          </a:p>
        </p:txBody>
      </p:sp>
    </p:spTree>
    <p:extLst>
      <p:ext uri="{BB962C8B-B14F-4D97-AF65-F5344CB8AC3E}">
        <p14:creationId xmlns:p14="http://schemas.microsoft.com/office/powerpoint/2010/main" val="405587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epicenter.stanford.edu</a:t>
            </a: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45896A74-59D0-439D-95E8-DBD00A755D6C}" type="slidenum">
              <a:rPr lang="en-US" altLang="en-US" sz="1200" smtClean="0">
                <a:solidFill>
                  <a:srgbClr val="404040"/>
                </a:solidFill>
              </a:rPr>
              <a:pPr eaLnBrk="1" hangingPunct="1">
                <a:spcBef>
                  <a:spcPct val="0"/>
                </a:spcBef>
                <a:buFontTx/>
                <a:buNone/>
              </a:pPr>
              <a:t>6</a:t>
            </a:fld>
            <a:endParaRPr lang="en-US" altLang="en-US" sz="1200" smtClean="0">
              <a:solidFill>
                <a:srgbClr val="404040"/>
              </a:solidFill>
            </a:endParaRPr>
          </a:p>
        </p:txBody>
      </p:sp>
      <p:sp>
        <p:nvSpPr>
          <p:cNvPr id="8" name="Title 1"/>
          <p:cNvSpPr txBox="1">
            <a:spLocks/>
          </p:cNvSpPr>
          <p:nvPr/>
        </p:nvSpPr>
        <p:spPr bwMode="auto">
          <a:xfrm>
            <a:off x="495300" y="28575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26649D"/>
                </a:solidFill>
                <a:latin typeface="Helvetica"/>
                <a:ea typeface="MS PGothic" pitchFamily="34" charset="-128"/>
                <a:cs typeface="Helvetica"/>
              </a:defRPr>
            </a:lvl1pPr>
            <a:lvl2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2pPr>
            <a:lvl3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3pPr>
            <a:lvl4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4pPr>
            <a:lvl5pPr algn="ctr" defTabSz="457200" rtl="0" eaLnBrk="0" fontAlgn="base" hangingPunct="0">
              <a:spcBef>
                <a:spcPct val="0"/>
              </a:spcBef>
              <a:spcAft>
                <a:spcPct val="0"/>
              </a:spcAft>
              <a:defRPr sz="4400">
                <a:solidFill>
                  <a:schemeClr val="tx1"/>
                </a:solidFill>
                <a:latin typeface="Helvetica" charset="0"/>
                <a:ea typeface="MS PGothic" pitchFamily="34" charset="-128"/>
                <a:cs typeface="Helvetica" pitchFamily="1" charset="0"/>
              </a:defRPr>
            </a:lvl5pPr>
            <a:lvl6pPr marL="457200" algn="ctr" defTabSz="457200" rtl="0" fontAlgn="base">
              <a:spcBef>
                <a:spcPct val="0"/>
              </a:spcBef>
              <a:spcAft>
                <a:spcPct val="0"/>
              </a:spcAft>
              <a:defRPr sz="4400">
                <a:solidFill>
                  <a:schemeClr val="tx1"/>
                </a:solidFill>
                <a:latin typeface="Helvetica" charset="0"/>
                <a:ea typeface="ＭＳ Ｐゴシック" charset="0"/>
              </a:defRPr>
            </a:lvl6pPr>
            <a:lvl7pPr marL="914400" algn="ctr" defTabSz="457200" rtl="0" fontAlgn="base">
              <a:spcBef>
                <a:spcPct val="0"/>
              </a:spcBef>
              <a:spcAft>
                <a:spcPct val="0"/>
              </a:spcAft>
              <a:defRPr sz="4400">
                <a:solidFill>
                  <a:schemeClr val="tx1"/>
                </a:solidFill>
                <a:latin typeface="Helvetica" charset="0"/>
                <a:ea typeface="ＭＳ Ｐゴシック" charset="0"/>
              </a:defRPr>
            </a:lvl7pPr>
            <a:lvl8pPr marL="1371600" algn="ctr" defTabSz="457200" rtl="0" fontAlgn="base">
              <a:spcBef>
                <a:spcPct val="0"/>
              </a:spcBef>
              <a:spcAft>
                <a:spcPct val="0"/>
              </a:spcAft>
              <a:defRPr sz="4400">
                <a:solidFill>
                  <a:schemeClr val="tx1"/>
                </a:solidFill>
                <a:latin typeface="Helvetica" charset="0"/>
                <a:ea typeface="ＭＳ Ｐゴシック" charset="0"/>
              </a:defRPr>
            </a:lvl8pPr>
            <a:lvl9pPr marL="1828800" algn="ctr" defTabSz="457200" rtl="0" fontAlgn="base">
              <a:spcBef>
                <a:spcPct val="0"/>
              </a:spcBef>
              <a:spcAft>
                <a:spcPct val="0"/>
              </a:spcAft>
              <a:defRPr sz="4400">
                <a:solidFill>
                  <a:schemeClr val="tx1"/>
                </a:solidFill>
                <a:latin typeface="Helvetica" charset="0"/>
                <a:ea typeface="ＭＳ Ｐゴシック" charset="0"/>
              </a:defRPr>
            </a:lvl9pPr>
          </a:lstStyle>
          <a:p>
            <a:pPr algn="ctr"/>
            <a:r>
              <a:rPr lang="en-US" altLang="en-US" smtClean="0">
                <a:ea typeface="ＭＳ Ｐゴシック" pitchFamily="34" charset="-128"/>
                <a:cs typeface="Arial" charset="0"/>
              </a:rPr>
              <a:t>My Founding Story</a:t>
            </a:r>
            <a:endParaRPr lang="en-US" altLang="en-US" dirty="0" smtClean="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38225" y="274638"/>
            <a:ext cx="7648575" cy="1143000"/>
          </a:xfrm>
        </p:spPr>
        <p:txBody>
          <a:bodyPr/>
          <a:lstStyle/>
          <a:p>
            <a:pPr eaLnBrk="1" hangingPunct="1"/>
            <a:endParaRPr lang="en-US" altLang="en-US" smtClean="0">
              <a:latin typeface="Helvetica" pitchFamily="1" charset="0"/>
              <a:cs typeface="Helvetica" pitchFamily="1" charset="0"/>
            </a:endParaRPr>
          </a:p>
        </p:txBody>
      </p:sp>
      <p:sp>
        <p:nvSpPr>
          <p:cNvPr id="20483" name="Content Placeholder 2"/>
          <p:cNvSpPr>
            <a:spLocks noGrp="1"/>
          </p:cNvSpPr>
          <p:nvPr>
            <p:ph idx="1"/>
          </p:nvPr>
        </p:nvSpPr>
        <p:spPr>
          <a:xfrm>
            <a:off x="1038225" y="1600200"/>
            <a:ext cx="7648575" cy="4756150"/>
          </a:xfrm>
        </p:spPr>
        <p:txBody>
          <a:bodyPr/>
          <a:lstStyle/>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a:p>
            <a:pPr marL="85725" indent="0" algn="r" eaLnBrk="1" hangingPunct="1">
              <a:buFont typeface="Arial" pitchFamily="34" charset="0"/>
              <a:buNone/>
            </a:pPr>
            <a:endParaRPr lang="en-US" altLang="en-US" smtClean="0">
              <a:latin typeface="Helvetica" pitchFamily="1" charset="0"/>
              <a:cs typeface="Helvetica" pitchFamily="1" charset="0"/>
            </a:endParaRPr>
          </a:p>
        </p:txBody>
      </p:sp>
      <p:sp>
        <p:nvSpPr>
          <p:cNvPr id="5" name="Footer Placeholder 4"/>
          <p:cNvSpPr>
            <a:spLocks noGrp="1"/>
          </p:cNvSpPr>
          <p:nvPr>
            <p:ph type="ftr" sz="quarter" idx="11"/>
          </p:nvPr>
        </p:nvSpPr>
        <p:spPr/>
        <p:txBody>
          <a:bodyPr/>
          <a:lstStyle/>
          <a:p>
            <a:pPr>
              <a:defRPr/>
            </a:pPr>
            <a:r>
              <a:rPr lang="en-US">
                <a:solidFill>
                  <a:prstClr val="black">
                    <a:lumMod val="75000"/>
                    <a:lumOff val="25000"/>
                  </a:prstClr>
                </a:solidFill>
              </a:rPr>
              <a:t>epicenter.stanford.edu</a:t>
            </a:r>
            <a:endParaRPr lang="en-US" dirty="0">
              <a:solidFill>
                <a:prstClr val="black">
                  <a:lumMod val="75000"/>
                  <a:lumOff val="25000"/>
                </a:prstClr>
              </a:solidFill>
            </a:endParaRPr>
          </a:p>
        </p:txBody>
      </p:sp>
      <p:pic>
        <p:nvPicPr>
          <p:cNvPr id="2048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274638"/>
            <a:ext cx="7853363"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0B695AF5-80F4-4DBC-ACC7-A4B162BC3F5B}" type="slidenum">
              <a:rPr lang="en-US" altLang="en-US" sz="1200" smtClean="0">
                <a:solidFill>
                  <a:srgbClr val="404040"/>
                </a:solidFill>
              </a:rPr>
              <a:pPr eaLnBrk="1" hangingPunct="1">
                <a:spcBef>
                  <a:spcPct val="0"/>
                </a:spcBef>
                <a:buFontTx/>
                <a:buNone/>
              </a:pPr>
              <a:t>60</a:t>
            </a:fld>
            <a:endParaRPr lang="en-US" altLang="en-US" sz="1200" smtClean="0">
              <a:solidFill>
                <a:srgbClr val="404040"/>
              </a:solidFill>
            </a:endParaRPr>
          </a:p>
        </p:txBody>
      </p:sp>
      <p:sp>
        <p:nvSpPr>
          <p:cNvPr id="20487" name="TextBox 3"/>
          <p:cNvSpPr txBox="1">
            <a:spLocks noChangeArrowheads="1"/>
          </p:cNvSpPr>
          <p:nvPr/>
        </p:nvSpPr>
        <p:spPr bwMode="auto">
          <a:xfrm>
            <a:off x="5654675" y="401638"/>
            <a:ext cx="303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algn="r" eaLnBrk="1" hangingPunct="1">
              <a:spcBef>
                <a:spcPct val="0"/>
              </a:spcBef>
              <a:buFontTx/>
              <a:buNone/>
            </a:pPr>
            <a:r>
              <a:rPr lang="en-US" altLang="en-US" sz="4000" b="1">
                <a:solidFill>
                  <a:prstClr val="white"/>
                </a:solidFill>
                <a:latin typeface="Arial" pitchFamily="34" charset="0"/>
                <a:cs typeface="Arial" pitchFamily="34" charset="0"/>
              </a:rPr>
              <a:t>Thank you!</a:t>
            </a:r>
          </a:p>
        </p:txBody>
      </p:sp>
      <p:pic>
        <p:nvPicPr>
          <p:cNvPr id="20488" name="Picture 7" descr="twitter-bird-light-bgs.ep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5716588"/>
            <a:ext cx="3937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8" descr="f_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0263" y="5689600"/>
            <a:ext cx="388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envelop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3375" y="5589588"/>
            <a:ext cx="71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373188" y="5688013"/>
            <a:ext cx="1671637" cy="338137"/>
          </a:xfrm>
          <a:prstGeom prst="rect">
            <a:avLst/>
          </a:prstGeom>
          <a:noFill/>
        </p:spPr>
        <p:txBody>
          <a:bodyPr wrap="none">
            <a:spAutoFit/>
          </a:bodyPr>
          <a:lstStyle/>
          <a:p>
            <a:pPr algn="r" fontAlgn="auto">
              <a:spcBef>
                <a:spcPts val="0"/>
              </a:spcBef>
              <a:spcAft>
                <a:spcPts val="0"/>
              </a:spcAft>
              <a:defRPr/>
            </a:pPr>
            <a:r>
              <a:rPr lang="en-US" sz="1600" dirty="0">
                <a:solidFill>
                  <a:prstClr val="black">
                    <a:lumMod val="65000"/>
                    <a:lumOff val="35000"/>
                  </a:prstClr>
                </a:solidFill>
                <a:latin typeface="Arial"/>
                <a:ea typeface="+mn-ea"/>
                <a:cs typeface="Arial"/>
              </a:rPr>
              <a:t>@</a:t>
            </a:r>
            <a:r>
              <a:rPr lang="en-US" sz="1600" dirty="0" err="1">
                <a:solidFill>
                  <a:prstClr val="black">
                    <a:lumMod val="65000"/>
                    <a:lumOff val="35000"/>
                  </a:prstClr>
                </a:solidFill>
                <a:latin typeface="Arial"/>
                <a:ea typeface="+mn-ea"/>
                <a:cs typeface="Arial"/>
              </a:rPr>
              <a:t>EpicenterUSA</a:t>
            </a:r>
            <a:endParaRPr lang="en-US" sz="1600" dirty="0">
              <a:solidFill>
                <a:prstClr val="black">
                  <a:lumMod val="65000"/>
                  <a:lumOff val="35000"/>
                </a:prstClr>
              </a:solidFill>
              <a:latin typeface="Arial"/>
              <a:ea typeface="+mn-ea"/>
              <a:cs typeface="Arial"/>
            </a:endParaRPr>
          </a:p>
        </p:txBody>
      </p:sp>
      <p:sp>
        <p:nvSpPr>
          <p:cNvPr id="13" name="TextBox 12"/>
          <p:cNvSpPr txBox="1"/>
          <p:nvPr/>
        </p:nvSpPr>
        <p:spPr>
          <a:xfrm>
            <a:off x="3713163" y="5689600"/>
            <a:ext cx="2800350" cy="338138"/>
          </a:xfrm>
          <a:prstGeom prst="rect">
            <a:avLst/>
          </a:prstGeom>
          <a:noFill/>
        </p:spPr>
        <p:txBody>
          <a:bodyPr wrap="none">
            <a:spAutoFit/>
          </a:bodyPr>
          <a:lstStyle/>
          <a:p>
            <a:pPr algn="r" fontAlgn="auto">
              <a:spcBef>
                <a:spcPts val="0"/>
              </a:spcBef>
              <a:spcAft>
                <a:spcPts val="0"/>
              </a:spcAft>
              <a:defRPr/>
            </a:pPr>
            <a:r>
              <a:rPr lang="en-US" sz="1600" dirty="0" err="1">
                <a:solidFill>
                  <a:prstClr val="black">
                    <a:lumMod val="65000"/>
                    <a:lumOff val="35000"/>
                  </a:prstClr>
                </a:solidFill>
                <a:latin typeface="Arial"/>
                <a:ea typeface="+mn-ea"/>
                <a:cs typeface="Arial"/>
              </a:rPr>
              <a:t>facebook.com</a:t>
            </a:r>
            <a:r>
              <a:rPr lang="en-US" sz="1600" dirty="0">
                <a:solidFill>
                  <a:prstClr val="black">
                    <a:lumMod val="65000"/>
                    <a:lumOff val="35000"/>
                  </a:prstClr>
                </a:solidFill>
                <a:latin typeface="Arial"/>
                <a:ea typeface="+mn-ea"/>
                <a:cs typeface="Arial"/>
              </a:rPr>
              <a:t>/</a:t>
            </a:r>
            <a:r>
              <a:rPr lang="en-US" sz="1600" dirty="0" err="1">
                <a:solidFill>
                  <a:prstClr val="black">
                    <a:lumMod val="65000"/>
                    <a:lumOff val="35000"/>
                  </a:prstClr>
                </a:solidFill>
                <a:latin typeface="Arial"/>
                <a:ea typeface="+mn-ea"/>
                <a:cs typeface="Arial"/>
              </a:rPr>
              <a:t>EpicenterUSA</a:t>
            </a:r>
            <a:endParaRPr lang="en-US" sz="1600" dirty="0">
              <a:solidFill>
                <a:prstClr val="black">
                  <a:lumMod val="65000"/>
                  <a:lumOff val="35000"/>
                </a:prstClr>
              </a:solidFill>
              <a:latin typeface="Arial"/>
              <a:ea typeface="+mn-ea"/>
              <a:cs typeface="Arial"/>
            </a:endParaRPr>
          </a:p>
        </p:txBody>
      </p:sp>
      <p:sp>
        <p:nvSpPr>
          <p:cNvPr id="14" name="TextBox 13"/>
          <p:cNvSpPr txBox="1"/>
          <p:nvPr/>
        </p:nvSpPr>
        <p:spPr>
          <a:xfrm>
            <a:off x="7235825" y="5681663"/>
            <a:ext cx="1495425" cy="338137"/>
          </a:xfrm>
          <a:prstGeom prst="rect">
            <a:avLst/>
          </a:prstGeom>
          <a:noFill/>
        </p:spPr>
        <p:txBody>
          <a:bodyPr wrap="none">
            <a:spAutoFit/>
          </a:bodyPr>
          <a:lstStyle/>
          <a:p>
            <a:pPr algn="r" fontAlgn="auto">
              <a:spcBef>
                <a:spcPts val="0"/>
              </a:spcBef>
              <a:spcAft>
                <a:spcPts val="0"/>
              </a:spcAft>
              <a:defRPr/>
            </a:pPr>
            <a:r>
              <a:rPr lang="en-US" sz="1600" dirty="0" err="1">
                <a:solidFill>
                  <a:prstClr val="black">
                    <a:lumMod val="65000"/>
                    <a:lumOff val="35000"/>
                  </a:prstClr>
                </a:solidFill>
                <a:latin typeface="Arial"/>
                <a:ea typeface="+mn-ea"/>
                <a:cs typeface="Arial"/>
              </a:rPr>
              <a:t>bit.ly</a:t>
            </a:r>
            <a:r>
              <a:rPr lang="en-US" sz="1600" dirty="0">
                <a:solidFill>
                  <a:prstClr val="black">
                    <a:lumMod val="65000"/>
                    <a:lumOff val="35000"/>
                  </a:prstClr>
                </a:solidFill>
                <a:latin typeface="Arial"/>
                <a:ea typeface="+mn-ea"/>
                <a:cs typeface="Arial"/>
              </a:rPr>
              <a:t>/</a:t>
            </a:r>
            <a:r>
              <a:rPr lang="en-US" sz="1600" dirty="0" err="1">
                <a:solidFill>
                  <a:prstClr val="black">
                    <a:lumMod val="65000"/>
                    <a:lumOff val="35000"/>
                  </a:prstClr>
                </a:solidFill>
                <a:latin typeface="Arial"/>
                <a:ea typeface="+mn-ea"/>
                <a:cs typeface="Arial"/>
              </a:rPr>
              <a:t>epi</a:t>
            </a:r>
            <a:r>
              <a:rPr lang="en-US" sz="1600" dirty="0">
                <a:solidFill>
                  <a:prstClr val="black">
                    <a:lumMod val="65000"/>
                    <a:lumOff val="35000"/>
                  </a:prstClr>
                </a:solidFill>
                <a:latin typeface="Arial"/>
                <a:ea typeface="+mn-ea"/>
                <a:cs typeface="Arial"/>
              </a:rPr>
              <a:t>-email</a:t>
            </a:r>
          </a:p>
        </p:txBody>
      </p:sp>
    </p:spTree>
    <p:extLst>
      <p:ext uri="{BB962C8B-B14F-4D97-AF65-F5344CB8AC3E}">
        <p14:creationId xmlns:p14="http://schemas.microsoft.com/office/powerpoint/2010/main" val="318132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epicenter.stanford.edu</a:t>
            </a:r>
            <a:endParaRPr lang="en-US" dirty="0"/>
          </a:p>
        </p:txBody>
      </p:sp>
      <p:sp>
        <p:nvSpPr>
          <p:cNvPr id="5" name="Slide Number Placeholder 4"/>
          <p:cNvSpPr>
            <a:spLocks noGrp="1"/>
          </p:cNvSpPr>
          <p:nvPr>
            <p:ph type="sldNum" sz="quarter" idx="12"/>
          </p:nvPr>
        </p:nvSpPr>
        <p:spPr/>
        <p:txBody>
          <a:bodyPr/>
          <a:lstStyle/>
          <a:p>
            <a:pPr>
              <a:defRPr/>
            </a:pPr>
            <a:fld id="{CE6EA4BE-326C-4597-B0C9-6C92DB716B45}" type="slidenum">
              <a:rPr lang="en-US" altLang="en-US" smtClean="0"/>
              <a:pPr>
                <a:defRPr/>
              </a:pPr>
              <a:t>7</a:t>
            </a:fld>
            <a:endParaRPr lang="en-US" altLang="en-US"/>
          </a:p>
        </p:txBody>
      </p:sp>
      <p:pic>
        <p:nvPicPr>
          <p:cNvPr id="6" name="Picture 2" descr="C:\Users\Owner\Desktop\grad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079" y="963930"/>
            <a:ext cx="6573520" cy="493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8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877590" y="722947"/>
            <a:ext cx="7826375" cy="57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r>
              <a:rPr lang="en-US" altLang="en-US" sz="2800" dirty="0">
                <a:ea typeface="ＭＳ Ｐゴシック" pitchFamily="34" charset="-128"/>
              </a:rPr>
              <a:t>Mechanical engineering at Texas A&amp;M</a:t>
            </a:r>
          </a:p>
          <a:p>
            <a:pPr eaLnBrk="1" hangingPunct="1">
              <a:lnSpc>
                <a:spcPct val="120000"/>
              </a:lnSpc>
              <a:buFont typeface="Arial" pitchFamily="34" charset="0"/>
              <a:buNone/>
            </a:pPr>
            <a:endParaRPr lang="en-US" altLang="en-US" dirty="0">
              <a:latin typeface="Arial" pitchFamily="34" charset="0"/>
              <a:cs typeface="Arial" pitchFamily="34" charset="0"/>
            </a:endParaRPr>
          </a:p>
        </p:txBody>
      </p:sp>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8</a:t>
            </a:fld>
            <a:endParaRPr lang="en-US" altLang="en-US" sz="1200" smtClean="0">
              <a:solidFill>
                <a:srgbClr val="404040"/>
              </a:solidFill>
            </a:endParaRPr>
          </a:p>
        </p:txBody>
      </p:sp>
      <p:pic>
        <p:nvPicPr>
          <p:cNvPr id="2" name="Picture 2" descr="https://encrypted-tbn1.gstatic.com/images?q=tbn:ANd9GcSdqVeRvihXSbaZMiGf06xgbZVSRAuTY09EsxvC2avsL1DbofajgVxWO4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608" y="2367120"/>
            <a:ext cx="3532592" cy="247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92" y="1287806"/>
            <a:ext cx="7649073" cy="1546300"/>
          </a:xfrm>
          <a:extLst/>
        </p:spPr>
        <p:txBody>
          <a:bodyPr numCol="3" rtlCol="0"/>
          <a:lstStyle/>
          <a:p>
            <a:pPr eaLnBrk="1" fontAlgn="auto" hangingPunct="1">
              <a:spcAft>
                <a:spcPts val="0"/>
              </a:spcAft>
              <a:buFont typeface="Arial"/>
              <a:buChar char="•"/>
              <a:defRPr/>
            </a:pPr>
            <a:endParaRPr lang="en-US" sz="1600" dirty="0">
              <a:solidFill>
                <a:srgbClr val="26649D"/>
              </a:solidFill>
              <a:ea typeface="+mn-ea"/>
            </a:endParaRPr>
          </a:p>
          <a:p>
            <a:pPr eaLnBrk="1" fontAlgn="auto" hangingPunct="1">
              <a:spcAft>
                <a:spcPts val="0"/>
              </a:spcAft>
              <a:buFont typeface="Arial"/>
              <a:buChar char="•"/>
              <a:defRPr/>
            </a:pPr>
            <a:endParaRPr lang="en-US" sz="1600" dirty="0">
              <a:solidFill>
                <a:schemeClr val="tx1">
                  <a:lumMod val="75000"/>
                  <a:lumOff val="25000"/>
                </a:schemeClr>
              </a:solidFill>
              <a:ea typeface="+mn-ea"/>
            </a:endParaRPr>
          </a:p>
        </p:txBody>
      </p:sp>
      <p:sp>
        <p:nvSpPr>
          <p:cNvPr id="9" name="Footer Placeholder 8"/>
          <p:cNvSpPr>
            <a:spLocks noGrp="1"/>
          </p:cNvSpPr>
          <p:nvPr>
            <p:ph type="ftr" sz="quarter" idx="11"/>
          </p:nvPr>
        </p:nvSpPr>
        <p:spPr/>
        <p:txBody>
          <a:bodyPr/>
          <a:lstStyle/>
          <a:p>
            <a:pPr>
              <a:defRPr/>
            </a:pPr>
            <a:r>
              <a:rPr lang="en-US" dirty="0" err="1"/>
              <a:t>epicenter.stanford.edu</a:t>
            </a:r>
            <a:endParaRPr lang="en-US"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pPr eaLnBrk="1" hangingPunct="1">
              <a:spcBef>
                <a:spcPct val="0"/>
              </a:spcBef>
              <a:buFontTx/>
              <a:buNone/>
            </a:pPr>
            <a:fld id="{8033D01A-72E1-41C6-BE54-DE234046D81D}" type="slidenum">
              <a:rPr lang="en-US" altLang="en-US" sz="1200" smtClean="0">
                <a:solidFill>
                  <a:srgbClr val="404040"/>
                </a:solidFill>
              </a:rPr>
              <a:pPr eaLnBrk="1" hangingPunct="1">
                <a:spcBef>
                  <a:spcPct val="0"/>
                </a:spcBef>
                <a:buFontTx/>
                <a:buNone/>
              </a:pPr>
              <a:t>9</a:t>
            </a:fld>
            <a:endParaRPr lang="en-US" altLang="en-US" sz="1200" smtClean="0">
              <a:solidFill>
                <a:srgbClr val="404040"/>
              </a:solidFill>
            </a:endParaRPr>
          </a:p>
        </p:txBody>
      </p:sp>
      <p:pic>
        <p:nvPicPr>
          <p:cNvPr id="7" name="Picture 6"/>
          <p:cNvPicPr/>
          <p:nvPr/>
        </p:nvPicPr>
        <p:blipFill>
          <a:blip r:embed="rId3" cstate="print"/>
          <a:srcRect l="27657" t="57817" r="39154" b="9782"/>
          <a:stretch>
            <a:fillRect/>
          </a:stretch>
        </p:blipFill>
        <p:spPr bwMode="auto">
          <a:xfrm>
            <a:off x="2993260" y="2834106"/>
            <a:ext cx="3595033" cy="3347231"/>
          </a:xfrm>
          <a:prstGeom prst="rect">
            <a:avLst/>
          </a:prstGeom>
          <a:solidFill>
            <a:srgbClr val="000000">
              <a:shade val="95000"/>
            </a:srgbClr>
          </a:solidFill>
          <a:ln w="6350" cap="sq">
            <a:solidFill>
              <a:srgbClr val="000000"/>
            </a:solidFill>
            <a:miter lim="800000"/>
          </a:ln>
          <a:effectLst/>
        </p:spPr>
      </p:pic>
      <p:sp>
        <p:nvSpPr>
          <p:cNvPr id="2" name="TextBox 1"/>
          <p:cNvSpPr txBox="1"/>
          <p:nvPr/>
        </p:nvSpPr>
        <p:spPr>
          <a:xfrm>
            <a:off x="4519186" y="6125964"/>
            <a:ext cx="2188420" cy="261610"/>
          </a:xfrm>
          <a:prstGeom prst="rect">
            <a:avLst/>
          </a:prstGeom>
          <a:noFill/>
        </p:spPr>
        <p:txBody>
          <a:bodyPr wrap="none" rtlCol="0">
            <a:spAutoFit/>
          </a:bodyPr>
          <a:lstStyle/>
          <a:p>
            <a:r>
              <a:rPr lang="en-US" sz="1100" dirty="0" smtClean="0"/>
              <a:t>Carolyn Estrada, USRG 2010 Poster</a:t>
            </a:r>
            <a:endParaRPr lang="en-US" sz="1100" dirty="0"/>
          </a:p>
        </p:txBody>
      </p:sp>
      <p:sp>
        <p:nvSpPr>
          <p:cNvPr id="8" name="Content Placeholder 2"/>
          <p:cNvSpPr txBox="1">
            <a:spLocks/>
          </p:cNvSpPr>
          <p:nvPr/>
        </p:nvSpPr>
        <p:spPr bwMode="auto">
          <a:xfrm>
            <a:off x="877590" y="748665"/>
            <a:ext cx="7826375" cy="57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5725" eaLnBrk="0" hangingPunct="0">
              <a:spcBef>
                <a:spcPct val="20000"/>
              </a:spcBef>
              <a:buFont typeface="Arial" pitchFamily="34" charset="0"/>
              <a:buChar char="•"/>
              <a:defRPr sz="3200">
                <a:solidFill>
                  <a:schemeClr val="tx1"/>
                </a:solidFill>
                <a:latin typeface="Helvetica" pitchFamily="1" charset="0"/>
                <a:ea typeface="MS PGothic" pitchFamily="34" charset="-128"/>
                <a:cs typeface="Helvetica" pitchFamily="1" charset="0"/>
              </a:defRPr>
            </a:lvl1pPr>
            <a:lvl2pPr marL="742950" indent="-285750" eaLnBrk="0" hangingPunct="0">
              <a:spcBef>
                <a:spcPct val="20000"/>
              </a:spcBef>
              <a:buFont typeface="Arial" pitchFamily="34" charset="0"/>
              <a:buChar char="–"/>
              <a:defRPr sz="2800">
                <a:solidFill>
                  <a:schemeClr val="tx1"/>
                </a:solidFill>
                <a:latin typeface="Helvetica" pitchFamily="1" charset="0"/>
                <a:ea typeface="MS PGothic" pitchFamily="34" charset="-128"/>
                <a:cs typeface="Helvetica" pitchFamily="1" charset="0"/>
              </a:defRPr>
            </a:lvl2pPr>
            <a:lvl3pPr marL="1143000" indent="-228600" eaLnBrk="0" hangingPunct="0">
              <a:spcBef>
                <a:spcPct val="20000"/>
              </a:spcBef>
              <a:buFont typeface="Arial" pitchFamily="34" charset="0"/>
              <a:buChar char="•"/>
              <a:defRPr sz="2400">
                <a:solidFill>
                  <a:schemeClr val="tx1"/>
                </a:solidFill>
                <a:latin typeface="Helvetica" pitchFamily="1" charset="0"/>
                <a:ea typeface="MS PGothic" pitchFamily="34" charset="-128"/>
                <a:cs typeface="Helvetica" pitchFamily="1" charset="0"/>
              </a:defRPr>
            </a:lvl3pPr>
            <a:lvl4pPr marL="16002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4pPr>
            <a:lvl5pPr marL="2057400" indent="-228600" eaLnBrk="0" hangingPunct="0">
              <a:spcBef>
                <a:spcPct val="20000"/>
              </a:spcBef>
              <a:buFont typeface="Arial" pitchFamily="34" charset="0"/>
              <a:buChar char="»"/>
              <a:defRPr sz="2000">
                <a:solidFill>
                  <a:schemeClr val="tx1"/>
                </a:solidFill>
                <a:latin typeface="Helvetica" pitchFamily="1" charset="0"/>
                <a:ea typeface="MS PGothic" pitchFamily="34" charset="-128"/>
                <a:cs typeface="Helvetic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pitchFamily="1" charset="0"/>
                <a:ea typeface="MS PGothic" pitchFamily="34" charset="-128"/>
                <a:cs typeface="Helvetica" pitchFamily="1" charset="0"/>
              </a:defRPr>
            </a:lvl9pPr>
          </a:lstStyle>
          <a:p>
            <a:r>
              <a:rPr lang="en-US" altLang="en-US" sz="2800" dirty="0">
                <a:ea typeface="ＭＳ Ｐゴシック" pitchFamily="34" charset="-128"/>
              </a:rPr>
              <a:t>Mechanical engineering at Texas A&amp;M</a:t>
            </a:r>
          </a:p>
          <a:p>
            <a:pPr marL="0" indent="0">
              <a:buNone/>
            </a:pPr>
            <a:endParaRPr lang="en-US" altLang="en-US" sz="2800" dirty="0">
              <a:ea typeface="ＭＳ Ｐゴシック" pitchFamily="34" charset="-128"/>
            </a:endParaRPr>
          </a:p>
          <a:p>
            <a:r>
              <a:rPr lang="en-US" altLang="en-US" sz="2800" dirty="0">
                <a:ea typeface="ＭＳ Ｐゴシック" pitchFamily="34" charset="-128"/>
              </a:rPr>
              <a:t>Controls research</a:t>
            </a:r>
          </a:p>
          <a:p>
            <a:pPr eaLnBrk="1" hangingPunct="1">
              <a:lnSpc>
                <a:spcPct val="120000"/>
              </a:lnSpc>
              <a:buFont typeface="Arial" pitchFamily="34" charset="0"/>
              <a:buNone/>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0158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12124</TotalTime>
  <Words>3019</Words>
  <Application>Microsoft Office PowerPoint</Application>
  <PresentationFormat>On-screen Show (4:3)</PresentationFormat>
  <Paragraphs>511</Paragraphs>
  <Slides>60</Slides>
  <Notes>49</Notes>
  <HiddenSlides>2</HiddenSlides>
  <MMClips>0</MMClips>
  <ScaleCrop>false</ScaleCrop>
  <HeadingPairs>
    <vt:vector size="4" baseType="variant">
      <vt:variant>
        <vt:lpstr>Theme</vt:lpstr>
      </vt:variant>
      <vt:variant>
        <vt:i4>5</vt:i4>
      </vt:variant>
      <vt:variant>
        <vt:lpstr>Slide Titles</vt:lpstr>
      </vt:variant>
      <vt:variant>
        <vt:i4>60</vt:i4>
      </vt:variant>
    </vt:vector>
  </HeadingPairs>
  <TitlesOfParts>
    <vt:vector size="65" baseType="lpstr">
      <vt:lpstr>Office Theme</vt:lpstr>
      <vt:lpstr>blank</vt:lpstr>
      <vt:lpstr>1_blank</vt:lpstr>
      <vt:lpstr>2_blank</vt:lpstr>
      <vt:lpstr>1_Office Theme</vt:lpstr>
      <vt:lpstr>PowerPoint Presentation</vt:lpstr>
      <vt:lpstr>You have two index cards in front of you…</vt:lpstr>
      <vt:lpstr>Organization of the session</vt:lpstr>
      <vt:lpstr>Our approach to framing Epicenter Research: Building knowledge, communities and connections</vt:lpstr>
      <vt:lpstr>Epicenter 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RQ1: What are current models of educating engineers for entrepreneurship/entrepreneurial thinking?</vt:lpstr>
      <vt:lpstr>RQ1: What are current models of educating engineers for entrepreneurship/entrepreneurial thinking?  </vt:lpstr>
      <vt:lpstr>RQ1 interview data analysis plan</vt:lpstr>
      <vt:lpstr>PowerPoint Presentation</vt:lpstr>
      <vt:lpstr>Findings from our research </vt:lpstr>
      <vt:lpstr>PowerPoint Presentation</vt:lpstr>
      <vt:lpstr>PowerPoint Presentation</vt:lpstr>
      <vt:lpstr>PowerPoint Presentation</vt:lpstr>
      <vt:lpstr>Condition 1:  Imparting Business Skills</vt:lpstr>
      <vt:lpstr>PowerPoint Presentation</vt:lpstr>
      <vt:lpstr>Condition 2: Perceived Needs</vt:lpstr>
      <vt:lpstr>PowerPoint Presentation</vt:lpstr>
      <vt:lpstr>Condition 3: Leader with Vision</vt:lpstr>
      <vt:lpstr>PowerPoint Presentation</vt:lpstr>
      <vt:lpstr>Condition 4:  Critical Do-ers from Industry</vt:lpstr>
      <vt:lpstr>Condition 4:  Critical Do-ers from University</vt:lpstr>
      <vt:lpstr>PowerPoint Presentation</vt:lpstr>
      <vt:lpstr>Condition 5: Catalytic Funding</vt:lpstr>
      <vt:lpstr>PowerPoint Presentation</vt:lpstr>
      <vt:lpstr>PowerPoint Presentation</vt:lpstr>
      <vt:lpstr>Student Demand</vt:lpstr>
      <vt:lpstr>Student Demand</vt:lpstr>
      <vt:lpstr>PowerPoint Presentation</vt:lpstr>
      <vt:lpstr>Ongoing Growing Pains</vt:lpstr>
      <vt:lpstr>Resolved Growing Pains</vt:lpstr>
      <vt:lpstr>Summary</vt:lpstr>
      <vt:lpstr>Questions?</vt:lpstr>
      <vt:lpstr>PowerPoint Presentation</vt:lpstr>
      <vt:lpstr>Q&amp;A about our research</vt:lpstr>
      <vt:lpstr>PowerPoint Presentation</vt:lpstr>
      <vt:lpstr>PowerPoint Presentation</vt:lpstr>
      <vt:lpstr>PowerPoint Presentation</vt:lpstr>
      <vt:lpstr>Our Panelists</vt:lpstr>
      <vt:lpstr>Our Panelists</vt:lpstr>
      <vt:lpstr>Our Panelists</vt:lpstr>
      <vt:lpstr>Guiding questions for our panelists</vt:lpstr>
      <vt:lpstr>PowerPoint Presentation</vt:lpstr>
      <vt:lpstr>UVI Entrepreneurship</vt:lpstr>
      <vt:lpstr>Innovative Business Formation has 2 Parts</vt:lpstr>
      <vt:lpstr>PowerPoint Presentation</vt:lpstr>
      <vt:lpstr>PowerPoint Presentation</vt:lpstr>
      <vt:lpstr>PowerPoint Presentation</vt:lpstr>
      <vt:lpstr>Q&amp;A with our panelists and audience</vt:lpstr>
      <vt:lpstr>Epicenter Research</vt:lpstr>
      <vt:lpstr>Opportunities for Future Engagement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Ursula Fischler-Strasak</dc:creator>
  <cp:lastModifiedBy>Owner</cp:lastModifiedBy>
  <cp:revision>483</cp:revision>
  <cp:lastPrinted>2013-12-10T19:12:09Z</cp:lastPrinted>
  <dcterms:created xsi:type="dcterms:W3CDTF">2012-10-30T19:14:08Z</dcterms:created>
  <dcterms:modified xsi:type="dcterms:W3CDTF">2014-03-22T17:14:26Z</dcterms:modified>
</cp:coreProperties>
</file>