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8" r:id="rId2"/>
    <p:sldId id="270" r:id="rId3"/>
    <p:sldId id="259" r:id="rId4"/>
    <p:sldId id="264" r:id="rId5"/>
    <p:sldId id="265" r:id="rId6"/>
    <p:sldId id="266" r:id="rId7"/>
    <p:sldId id="267" r:id="rId8"/>
    <p:sldId id="26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C0DA"/>
    <a:srgbClr val="FAC788"/>
    <a:srgbClr val="FA7B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32" d="100"/>
          <a:sy n="132" d="100"/>
        </p:scale>
        <p:origin x="-1624" y="-104"/>
      </p:cViewPr>
      <p:guideLst>
        <p:guide orient="horz" pos="437"/>
        <p:guide pos="338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54134-68AD-8B4A-9DA8-5765E2417207}" type="datetimeFigureOut">
              <a:rPr lang="en-US" smtClean="0"/>
              <a:t>4/4/14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4DC7C-AAAA-2C4D-BBE3-EE3FF622F40B}" type="slidenum">
              <a:rPr lang="en-US" smtClean="0"/>
              <a:t>‹#›</a:t>
            </a:fld>
            <a:endParaRPr lang="en-US"/>
          </a:p>
        </p:txBody>
      </p:sp>
    </p:spTree>
    <p:extLst>
      <p:ext uri="{BB962C8B-B14F-4D97-AF65-F5344CB8AC3E}">
        <p14:creationId xmlns:p14="http://schemas.microsoft.com/office/powerpoint/2010/main" val="2888288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eb.mit.edu/ombud/index.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tudentlife.mit.edu/mediatio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vms.mit.edu/abou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entrepreneurship.mit.edu"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4DC7C-AAAA-2C4D-BBE3-EE3FF622F40B}" type="slidenum">
              <a:rPr lang="en-US" smtClean="0"/>
              <a:t>1</a:t>
            </a:fld>
            <a:endParaRPr lang="en-US"/>
          </a:p>
        </p:txBody>
      </p:sp>
    </p:spTree>
    <p:extLst>
      <p:ext uri="{BB962C8B-B14F-4D97-AF65-F5344CB8AC3E}">
        <p14:creationId xmlns:p14="http://schemas.microsoft.com/office/powerpoint/2010/main" val="268749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hard stuff!</a:t>
            </a:r>
            <a:r>
              <a:rPr lang="en-US" baseline="0" dirty="0" smtClean="0"/>
              <a:t> </a:t>
            </a:r>
            <a:r>
              <a:rPr lang="en-US" baseline="0" dirty="0" smtClean="0"/>
              <a:t>You </a:t>
            </a:r>
            <a:r>
              <a:rPr lang="en-US" baseline="0" dirty="0" smtClean="0"/>
              <a:t>don’t need to know how to do it. You just need to know the people who do know.</a:t>
            </a:r>
          </a:p>
          <a:p>
            <a:endParaRPr lang="en-US" dirty="0"/>
          </a:p>
        </p:txBody>
      </p:sp>
      <p:sp>
        <p:nvSpPr>
          <p:cNvPr id="4" name="Slide Number Placeholder 3"/>
          <p:cNvSpPr>
            <a:spLocks noGrp="1"/>
          </p:cNvSpPr>
          <p:nvPr>
            <p:ph type="sldNum" sz="quarter" idx="10"/>
          </p:nvPr>
        </p:nvSpPr>
        <p:spPr/>
        <p:txBody>
          <a:bodyPr/>
          <a:lstStyle/>
          <a:p>
            <a:fld id="{8314DC7C-AAAA-2C4D-BBE3-EE3FF622F40B}" type="slidenum">
              <a:rPr lang="en-US" smtClean="0"/>
              <a:t>2</a:t>
            </a:fld>
            <a:endParaRPr lang="en-US"/>
          </a:p>
        </p:txBody>
      </p:sp>
    </p:spTree>
    <p:extLst>
      <p:ext uri="{BB962C8B-B14F-4D97-AF65-F5344CB8AC3E}">
        <p14:creationId xmlns:p14="http://schemas.microsoft.com/office/powerpoint/2010/main" val="374321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MIT </a:t>
            </a:r>
            <a:r>
              <a:rPr lang="en-US" sz="1200" kern="1200" dirty="0" err="1" smtClean="0">
                <a:solidFill>
                  <a:schemeClr val="tx1"/>
                </a:solidFill>
                <a:effectLst/>
                <a:latin typeface="+mn-lt"/>
                <a:ea typeface="+mn-ea"/>
                <a:cs typeface="+mn-cs"/>
              </a:rPr>
              <a:t>Ombuds</a:t>
            </a:r>
            <a:r>
              <a:rPr lang="en-US" sz="1200" kern="1200" dirty="0" smtClean="0">
                <a:solidFill>
                  <a:schemeClr val="tx1"/>
                </a:solidFill>
                <a:effectLst/>
                <a:latin typeface="+mn-lt"/>
                <a:ea typeface="+mn-ea"/>
                <a:cs typeface="+mn-cs"/>
              </a:rPr>
              <a:t> Office helps people express concerns, resolve disputes, manage conflicts, and learn more productive ways of communicating.  The </a:t>
            </a:r>
            <a:r>
              <a:rPr lang="en-US" sz="1200" kern="1200" dirty="0" err="1" smtClean="0">
                <a:solidFill>
                  <a:schemeClr val="tx1"/>
                </a:solidFill>
                <a:effectLst/>
                <a:latin typeface="+mn-lt"/>
                <a:ea typeface="+mn-ea"/>
                <a:cs typeface="+mn-cs"/>
              </a:rPr>
              <a:t>Ombuds</a:t>
            </a:r>
            <a:r>
              <a:rPr lang="en-US" sz="1200" kern="1200" dirty="0" smtClean="0">
                <a:solidFill>
                  <a:schemeClr val="tx1"/>
                </a:solidFill>
                <a:effectLst/>
                <a:latin typeface="+mn-lt"/>
                <a:ea typeface="+mn-ea"/>
                <a:cs typeface="+mn-cs"/>
              </a:rPr>
              <a:t> Office serves as an independent, confidential, neutral, and informal resource to the MIT Community. </a:t>
            </a:r>
            <a:r>
              <a:rPr lang="en-US" sz="1200" i="1" u="sng" kern="1200" dirty="0" smtClean="0">
                <a:solidFill>
                  <a:schemeClr val="tx1"/>
                </a:solidFill>
                <a:effectLst/>
                <a:latin typeface="+mn-lt"/>
                <a:ea typeface="+mn-ea"/>
                <a:cs typeface="+mn-cs"/>
                <a:hlinkClick r:id="rId3"/>
              </a:rPr>
              <a:t>http://web.mit.edu/ombud/index.html</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Part of the Office of the President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14DC7C-AAAA-2C4D-BBE3-EE3FF622F40B}" type="slidenum">
              <a:rPr lang="en-US" smtClean="0"/>
              <a:t>3</a:t>
            </a:fld>
            <a:endParaRPr lang="en-US"/>
          </a:p>
        </p:txBody>
      </p:sp>
    </p:spTree>
    <p:extLst>
      <p:ext uri="{BB962C8B-B14F-4D97-AF65-F5344CB8AC3E}">
        <p14:creationId xmlns:p14="http://schemas.microsoft.com/office/powerpoint/2010/main" val="374321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Conflict </a:t>
            </a:r>
            <a:r>
              <a:rPr lang="en-US" sz="1200" kern="1200" dirty="0" err="1" smtClean="0">
                <a:solidFill>
                  <a:schemeClr val="tx1"/>
                </a:solidFill>
                <a:effectLst/>
                <a:latin typeface="+mn-lt"/>
                <a:ea typeface="+mn-ea"/>
                <a:cs typeface="+mn-cs"/>
              </a:rPr>
              <a:t>Resolution@MIT</a:t>
            </a:r>
            <a:r>
              <a:rPr lang="en-US" sz="1200" kern="1200" dirty="0" smtClean="0">
                <a:solidFill>
                  <a:schemeClr val="tx1"/>
                </a:solidFill>
                <a:effectLst/>
                <a:latin typeface="+mn-lt"/>
                <a:ea typeface="+mn-ea"/>
                <a:cs typeface="+mn-cs"/>
              </a:rPr>
              <a:t>, we're here to help you have better conflicts (or prevent bad conflicts).  Conflict </a:t>
            </a:r>
            <a:r>
              <a:rPr lang="en-US" sz="1200" kern="1200" dirty="0" err="1" smtClean="0">
                <a:solidFill>
                  <a:schemeClr val="tx1"/>
                </a:solidFill>
                <a:effectLst/>
                <a:latin typeface="+mn-lt"/>
                <a:ea typeface="+mn-ea"/>
                <a:cs typeface="+mn-cs"/>
              </a:rPr>
              <a:t>Resolution@MIT</a:t>
            </a:r>
            <a:r>
              <a:rPr lang="en-US" sz="1200" kern="1200" dirty="0" smtClean="0">
                <a:solidFill>
                  <a:schemeClr val="tx1"/>
                </a:solidFill>
                <a:effectLst/>
                <a:latin typeface="+mn-lt"/>
                <a:ea typeface="+mn-ea"/>
                <a:cs typeface="+mn-cs"/>
              </a:rPr>
              <a:t> offers confidential consultations about difficult conversations, difficult people, or ways to handle a dispute or conflict.  We offer mediation, conflict coaching, facilitation, and more </a:t>
            </a:r>
            <a:r>
              <a:rPr lang="en-US" sz="1200" i="1" u="sng" kern="1200" dirty="0" smtClean="0">
                <a:solidFill>
                  <a:schemeClr val="tx1"/>
                </a:solidFill>
                <a:effectLst/>
                <a:latin typeface="+mn-lt"/>
                <a:ea typeface="+mn-ea"/>
                <a:cs typeface="+mn-cs"/>
                <a:hlinkClick r:id="rId3"/>
              </a:rPr>
              <a:t>http://studentlife.mit.edu/mediation</a:t>
            </a:r>
            <a:endParaRPr lang="en-US" sz="1200" i="1"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Part of the </a:t>
            </a:r>
            <a:r>
              <a:rPr lang="en-US" sz="1200" i="1" kern="1200" dirty="0" err="1" smtClean="0">
                <a:solidFill>
                  <a:schemeClr val="tx1"/>
                </a:solidFill>
                <a:effectLst/>
                <a:latin typeface="+mn-lt"/>
                <a:ea typeface="+mn-ea"/>
                <a:cs typeface="+mn-cs"/>
              </a:rPr>
              <a:t>Divison</a:t>
            </a:r>
            <a:r>
              <a:rPr lang="en-US" sz="1200" i="1" kern="1200" dirty="0" smtClean="0">
                <a:solidFill>
                  <a:schemeClr val="tx1"/>
                </a:solidFill>
                <a:effectLst/>
                <a:latin typeface="+mn-lt"/>
                <a:ea typeface="+mn-ea"/>
                <a:cs typeface="+mn-cs"/>
              </a:rPr>
              <a:t> of Student Life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14DC7C-AAAA-2C4D-BBE3-EE3FF622F40B}" type="slidenum">
              <a:rPr lang="en-US" smtClean="0"/>
              <a:t>4</a:t>
            </a:fld>
            <a:endParaRPr lang="en-US"/>
          </a:p>
        </p:txBody>
      </p:sp>
    </p:spTree>
    <p:extLst>
      <p:ext uri="{BB962C8B-B14F-4D97-AF65-F5344CB8AC3E}">
        <p14:creationId xmlns:p14="http://schemas.microsoft.com/office/powerpoint/2010/main" val="374321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VMS supports innovation and entrepreneurial activity throughout the MIT community by matching both prospective and experienced entrepreneurs with skilled volunteer mentors. We use a team mentoring approach with groups of 3 to 4 mentors sitting with the entrepreneur(s) in sessions that provide practical, day-to-day professional advice and coaching. VMS mentors are selected for their experience in areas relevant to the needs of new entrepreneurs and for their enthusiasm for the program.</a:t>
            </a:r>
          </a:p>
          <a:p>
            <a:r>
              <a:rPr lang="en-US" sz="1200" i="1" u="sng" kern="1200" dirty="0" smtClean="0">
                <a:solidFill>
                  <a:schemeClr val="tx1"/>
                </a:solidFill>
                <a:effectLst/>
                <a:latin typeface="+mn-lt"/>
                <a:ea typeface="+mn-ea"/>
                <a:cs typeface="+mn-cs"/>
                <a:hlinkClick r:id="rId3"/>
              </a:rPr>
              <a:t>http://vms.mit.edu/about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Part of the Office of the Provost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14DC7C-AAAA-2C4D-BBE3-EE3FF622F40B}" type="slidenum">
              <a:rPr lang="en-US" smtClean="0"/>
              <a:t>5</a:t>
            </a:fld>
            <a:endParaRPr lang="en-US"/>
          </a:p>
        </p:txBody>
      </p:sp>
    </p:spTree>
    <p:extLst>
      <p:ext uri="{BB962C8B-B14F-4D97-AF65-F5344CB8AC3E}">
        <p14:creationId xmlns:p14="http://schemas.microsoft.com/office/powerpoint/2010/main" val="374321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Martin Trust Center for MIT Entrepreneurship provides the knowledge, support, and connections needed for MIT students to become entrepreneurs. Established in 1990, we serve all MIT students, across schools, across disciplines. We run numerous programs and events for MIT students interested in entrepreneurship such as: Peer Advisory Network and Entrepreneurs in Residence, speaker series, physical space, technology access, MIR Global Founders Skills Accelerator.</a:t>
            </a:r>
          </a:p>
          <a:p>
            <a:r>
              <a:rPr lang="en-US" sz="1200" i="1" u="sng" dirty="0" smtClean="0">
                <a:hlinkClick r:id="rId3"/>
              </a:rPr>
              <a:t>https://entrepreneurship.mit.edu</a:t>
            </a:r>
            <a:endParaRPr lang="en-US" sz="1200" dirty="0" smtClean="0"/>
          </a:p>
          <a:p>
            <a:r>
              <a:rPr lang="en-US" sz="1200" i="1" dirty="0" smtClean="0"/>
              <a:t>Run through the Sloan School </a:t>
            </a:r>
            <a:r>
              <a:rPr lang="en-US" sz="1200" i="1" dirty="0" smtClean="0"/>
              <a:t>of Management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8314DC7C-AAAA-2C4D-BBE3-EE3FF622F40B}" type="slidenum">
              <a:rPr lang="en-US" smtClean="0"/>
              <a:t>6</a:t>
            </a:fld>
            <a:endParaRPr lang="en-US"/>
          </a:p>
        </p:txBody>
      </p:sp>
    </p:spTree>
    <p:extLst>
      <p:ext uri="{BB962C8B-B14F-4D97-AF65-F5344CB8AC3E}">
        <p14:creationId xmlns:p14="http://schemas.microsoft.com/office/powerpoint/2010/main" val="374321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Student Activities Office is committed to providing opportunities for students and student organizations to practice their leadership skills in a variety of ways and to gain the skills and feedback necessary to sharpen and define their abilities.  The MIT Student Leadership Development Initiative intends to build the broad system and infrastructure necessary to support leadership opportunities across the entire Institute.  They can assist with groups who undergo leadership transition as well as provide leadership trainings to students.  They also help with event planning as well as sign off on events.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Part of the Division of Student Life</a:t>
            </a:r>
            <a:endParaRPr lang="en-US" i="1" dirty="0"/>
          </a:p>
        </p:txBody>
      </p:sp>
      <p:sp>
        <p:nvSpPr>
          <p:cNvPr id="4" name="Slide Number Placeholder 3"/>
          <p:cNvSpPr>
            <a:spLocks noGrp="1"/>
          </p:cNvSpPr>
          <p:nvPr>
            <p:ph type="sldNum" sz="quarter" idx="10"/>
          </p:nvPr>
        </p:nvSpPr>
        <p:spPr/>
        <p:txBody>
          <a:bodyPr/>
          <a:lstStyle/>
          <a:p>
            <a:fld id="{8314DC7C-AAAA-2C4D-BBE3-EE3FF622F40B}" type="slidenum">
              <a:rPr lang="en-US" smtClean="0"/>
              <a:t>7</a:t>
            </a:fld>
            <a:endParaRPr lang="en-US"/>
          </a:p>
        </p:txBody>
      </p:sp>
    </p:spTree>
    <p:extLst>
      <p:ext uri="{BB962C8B-B14F-4D97-AF65-F5344CB8AC3E}">
        <p14:creationId xmlns:p14="http://schemas.microsoft.com/office/powerpoint/2010/main" val="374321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4DC7C-AAAA-2C4D-BBE3-EE3FF622F40B}" type="slidenum">
              <a:rPr lang="en-US" smtClean="0"/>
              <a:t>8</a:t>
            </a:fld>
            <a:endParaRPr lang="en-US"/>
          </a:p>
        </p:txBody>
      </p:sp>
    </p:spTree>
    <p:extLst>
      <p:ext uri="{BB962C8B-B14F-4D97-AF65-F5344CB8AC3E}">
        <p14:creationId xmlns:p14="http://schemas.microsoft.com/office/powerpoint/2010/main" val="3743217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63CE8D-8658-D14A-B427-A5DA03AC39EF}" type="datetimeFigureOut">
              <a:rPr lang="en-US" smtClean="0">
                <a:solidFill>
                  <a:prstClr val="black">
                    <a:tint val="75000"/>
                  </a:prstClr>
                </a:solidFill>
                <a:latin typeface="Calibri"/>
              </a:rPr>
              <a:pPr/>
              <a:t>4/4/14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F63F29-D71B-054C-9518-6F2C97FFA85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974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3CE8D-8658-D14A-B427-A5DA03AC39EF}" type="datetimeFigureOut">
              <a:rPr lang="en-US" smtClean="0">
                <a:solidFill>
                  <a:prstClr val="black">
                    <a:tint val="75000"/>
                  </a:prstClr>
                </a:solidFill>
                <a:latin typeface="Calibri"/>
              </a:rPr>
              <a:pPr/>
              <a:t>4/4/14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F63F29-D71B-054C-9518-6F2C97FFA85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18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3CE8D-8658-D14A-B427-A5DA03AC39EF}" type="datetimeFigureOut">
              <a:rPr lang="en-US" smtClean="0">
                <a:solidFill>
                  <a:prstClr val="black">
                    <a:tint val="75000"/>
                  </a:prstClr>
                </a:solidFill>
                <a:latin typeface="Calibri"/>
              </a:rPr>
              <a:pPr/>
              <a:t>4/4/14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F63F29-D71B-054C-9518-6F2C97FFA85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208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3CE8D-8658-D14A-B427-A5DA03AC39EF}" type="datetimeFigureOut">
              <a:rPr lang="en-US" smtClean="0">
                <a:solidFill>
                  <a:prstClr val="black">
                    <a:tint val="75000"/>
                  </a:prstClr>
                </a:solidFill>
                <a:latin typeface="Calibri"/>
              </a:rPr>
              <a:pPr/>
              <a:t>4/4/14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F63F29-D71B-054C-9518-6F2C97FFA85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528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3CE8D-8658-D14A-B427-A5DA03AC39EF}" type="datetimeFigureOut">
              <a:rPr lang="en-US" smtClean="0">
                <a:solidFill>
                  <a:prstClr val="black">
                    <a:tint val="75000"/>
                  </a:prstClr>
                </a:solidFill>
                <a:latin typeface="Calibri"/>
              </a:rPr>
              <a:pPr/>
              <a:t>4/4/14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F63F29-D71B-054C-9518-6F2C97FFA85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767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63CE8D-8658-D14A-B427-A5DA03AC39EF}" type="datetimeFigureOut">
              <a:rPr lang="en-US" smtClean="0">
                <a:solidFill>
                  <a:prstClr val="black">
                    <a:tint val="75000"/>
                  </a:prstClr>
                </a:solidFill>
                <a:latin typeface="Calibri"/>
              </a:rPr>
              <a:pPr/>
              <a:t>4/4/14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F63F29-D71B-054C-9518-6F2C97FFA85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026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63CE8D-8658-D14A-B427-A5DA03AC39EF}" type="datetimeFigureOut">
              <a:rPr lang="en-US" smtClean="0">
                <a:solidFill>
                  <a:prstClr val="black">
                    <a:tint val="75000"/>
                  </a:prstClr>
                </a:solidFill>
                <a:latin typeface="Calibri"/>
              </a:rPr>
              <a:pPr/>
              <a:t>4/4/14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FF63F29-D71B-054C-9518-6F2C97FFA85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246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63CE8D-8658-D14A-B427-A5DA03AC39EF}" type="datetimeFigureOut">
              <a:rPr lang="en-US" smtClean="0">
                <a:solidFill>
                  <a:prstClr val="black">
                    <a:tint val="75000"/>
                  </a:prstClr>
                </a:solidFill>
                <a:latin typeface="Calibri"/>
              </a:rPr>
              <a:pPr/>
              <a:t>4/4/14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FF63F29-D71B-054C-9518-6F2C97FFA85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432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3CE8D-8658-D14A-B427-A5DA03AC39EF}" type="datetimeFigureOut">
              <a:rPr lang="en-US" smtClean="0">
                <a:solidFill>
                  <a:prstClr val="black">
                    <a:tint val="75000"/>
                  </a:prstClr>
                </a:solidFill>
                <a:latin typeface="Calibri"/>
              </a:rPr>
              <a:pPr/>
              <a:t>4/4/14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FF63F29-D71B-054C-9518-6F2C97FFA85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637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3CE8D-8658-D14A-B427-A5DA03AC39EF}" type="datetimeFigureOut">
              <a:rPr lang="en-US" smtClean="0">
                <a:solidFill>
                  <a:prstClr val="black">
                    <a:tint val="75000"/>
                  </a:prstClr>
                </a:solidFill>
                <a:latin typeface="Calibri"/>
              </a:rPr>
              <a:pPr/>
              <a:t>4/4/14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F63F29-D71B-054C-9518-6F2C97FFA85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991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3CE8D-8658-D14A-B427-A5DA03AC39EF}" type="datetimeFigureOut">
              <a:rPr lang="en-US" smtClean="0">
                <a:solidFill>
                  <a:prstClr val="black">
                    <a:tint val="75000"/>
                  </a:prstClr>
                </a:solidFill>
                <a:latin typeface="Calibri"/>
              </a:rPr>
              <a:pPr/>
              <a:t>4/4/14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F63F29-D71B-054C-9518-6F2C97FFA85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53441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3CE8D-8658-D14A-B427-A5DA03AC39EF}" type="datetimeFigureOut">
              <a:rPr lang="en-US" smtClean="0">
                <a:solidFill>
                  <a:prstClr val="black">
                    <a:tint val="75000"/>
                  </a:prstClr>
                </a:solidFill>
                <a:latin typeface="Calibri"/>
              </a:rPr>
              <a:pPr/>
              <a:t>4/4/14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63F29-D71B-054C-9518-6F2C97FFA85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7" name="Picture 6" descr="s4_r_g.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6004974"/>
            <a:ext cx="3633711" cy="853026"/>
          </a:xfrm>
          <a:prstGeom prst="rect">
            <a:avLst/>
          </a:prstGeom>
        </p:spPr>
      </p:pic>
    </p:spTree>
    <p:extLst>
      <p:ext uri="{BB962C8B-B14F-4D97-AF65-F5344CB8AC3E}">
        <p14:creationId xmlns:p14="http://schemas.microsoft.com/office/powerpoint/2010/main" val="2041410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80134" y="690322"/>
            <a:ext cx="3890108" cy="213988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Marker Felt"/>
                <a:cs typeface="Marker Felt"/>
              </a:rPr>
              <a:t>Good </a:t>
            </a:r>
            <a:r>
              <a:rPr lang="en-US" dirty="0" err="1" smtClean="0">
                <a:latin typeface="Marker Felt"/>
                <a:cs typeface="Marker Felt"/>
              </a:rPr>
              <a:t>vs</a:t>
            </a:r>
            <a:r>
              <a:rPr lang="en-US" dirty="0" smtClean="0">
                <a:latin typeface="Marker Felt"/>
                <a:cs typeface="Marker Felt"/>
              </a:rPr>
              <a:t> Great Teams</a:t>
            </a:r>
            <a:endParaRPr lang="en-US" dirty="0">
              <a:latin typeface="Marker Felt"/>
              <a:cs typeface="Marker Felt"/>
            </a:endParaRPr>
          </a:p>
        </p:txBody>
      </p:sp>
      <p:pic>
        <p:nvPicPr>
          <p:cNvPr id="4" name="Content Placeholder 9" descr="scooby_doo_wallpaper.jpg"/>
          <p:cNvPicPr>
            <a:picLocks noChangeAspect="1"/>
          </p:cNvPicPr>
          <p:nvPr/>
        </p:nvPicPr>
        <p:blipFill rotWithShape="1">
          <a:blip r:embed="rId3">
            <a:extLst>
              <a:ext uri="{28A0092B-C50C-407E-A947-70E740481C1C}">
                <a14:useLocalDpi xmlns:a14="http://schemas.microsoft.com/office/drawing/2010/main" val="0"/>
              </a:ext>
            </a:extLst>
          </a:blip>
          <a:srcRect l="17273" t="6123" r="19976" b="3350"/>
          <a:stretch/>
        </p:blipFill>
        <p:spPr>
          <a:xfrm>
            <a:off x="860032" y="270293"/>
            <a:ext cx="3560098" cy="3209965"/>
          </a:xfrm>
          <a:prstGeom prst="roundRect">
            <a:avLst/>
          </a:prstGeom>
        </p:spPr>
      </p:pic>
      <p:pic>
        <p:nvPicPr>
          <p:cNvPr id="5" name="Picture 4" descr="a-team.jpg"/>
          <p:cNvPicPr>
            <a:picLocks noChangeAspect="1"/>
          </p:cNvPicPr>
          <p:nvPr/>
        </p:nvPicPr>
        <p:blipFill rotWithShape="1">
          <a:blip r:embed="rId4">
            <a:extLst>
              <a:ext uri="{28A0092B-C50C-407E-A947-70E740481C1C}">
                <a14:useLocalDpi xmlns:a14="http://schemas.microsoft.com/office/drawing/2010/main" val="0"/>
              </a:ext>
            </a:extLst>
          </a:blip>
          <a:srcRect l="3073" t="6167" r="5961"/>
          <a:stretch/>
        </p:blipFill>
        <p:spPr>
          <a:xfrm>
            <a:off x="4010109" y="3680267"/>
            <a:ext cx="4330119" cy="2927713"/>
          </a:xfrm>
          <a:prstGeom prst="roundRect">
            <a:avLst/>
          </a:prstGeom>
        </p:spPr>
      </p:pic>
      <p:sp>
        <p:nvSpPr>
          <p:cNvPr id="6" name="Title 1"/>
          <p:cNvSpPr txBox="1">
            <a:spLocks/>
          </p:cNvSpPr>
          <p:nvPr/>
        </p:nvSpPr>
        <p:spPr>
          <a:xfrm>
            <a:off x="170004" y="3812027"/>
            <a:ext cx="3720103" cy="2360173"/>
          </a:xfrm>
          <a:prstGeom prst="rect">
            <a:avLst/>
          </a:prstGeom>
        </p:spPr>
        <p:txBody>
          <a:bodyPr vert="horz" lIns="91440" tIns="45720" rIns="91440" bIns="45720" rtlCol="0" anchor="t" anchorCtr="0">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Marker Felt"/>
                <a:cs typeface="Marker Felt"/>
              </a:rPr>
              <a:t>Kimberly </a:t>
            </a:r>
            <a:r>
              <a:rPr lang="en-US" sz="2000" dirty="0" err="1" smtClean="0">
                <a:latin typeface="Marker Felt"/>
                <a:cs typeface="Marker Felt"/>
              </a:rPr>
              <a:t>Benard</a:t>
            </a:r>
            <a:r>
              <a:rPr lang="en-US" sz="2000" dirty="0" smtClean="0">
                <a:latin typeface="Marker Felt"/>
                <a:cs typeface="Marker Felt"/>
              </a:rPr>
              <a:t>,</a:t>
            </a:r>
          </a:p>
          <a:p>
            <a:r>
              <a:rPr lang="en-US" sz="2000" dirty="0" smtClean="0">
                <a:latin typeface="Marker Felt"/>
                <a:cs typeface="Marker Felt"/>
              </a:rPr>
              <a:t>Distinguished Fellowships</a:t>
            </a:r>
          </a:p>
          <a:p>
            <a:endParaRPr lang="en-US" sz="2000" dirty="0" smtClean="0">
              <a:latin typeface="Marker Felt"/>
              <a:cs typeface="Marker Felt"/>
            </a:endParaRPr>
          </a:p>
          <a:p>
            <a:r>
              <a:rPr lang="en-US" sz="2000" dirty="0" smtClean="0">
                <a:latin typeface="Marker Felt"/>
                <a:cs typeface="Marker Felt"/>
              </a:rPr>
              <a:t>Alison Hynd,</a:t>
            </a:r>
          </a:p>
          <a:p>
            <a:r>
              <a:rPr lang="en-US" sz="2000" dirty="0" smtClean="0">
                <a:latin typeface="Marker Felt"/>
                <a:cs typeface="Marker Felt"/>
              </a:rPr>
              <a:t>Public Service Center</a:t>
            </a:r>
          </a:p>
          <a:p>
            <a:endParaRPr lang="en-US" sz="2000" dirty="0" smtClean="0">
              <a:latin typeface="Marker Felt"/>
              <a:cs typeface="Marker Felt"/>
            </a:endParaRPr>
          </a:p>
          <a:p>
            <a:r>
              <a:rPr lang="en-US" sz="2000" dirty="0" smtClean="0">
                <a:latin typeface="Marker Felt"/>
                <a:cs typeface="Marker Felt"/>
              </a:rPr>
              <a:t>Libby </a:t>
            </a:r>
            <a:r>
              <a:rPr lang="en-US" sz="2000" dirty="0" err="1" smtClean="0">
                <a:latin typeface="Marker Felt"/>
                <a:cs typeface="Marker Felt"/>
              </a:rPr>
              <a:t>Mahaffy</a:t>
            </a:r>
            <a:r>
              <a:rPr lang="en-US" sz="2000" dirty="0" smtClean="0">
                <a:latin typeface="Marker Felt"/>
                <a:cs typeface="Marker Felt"/>
              </a:rPr>
              <a:t>,</a:t>
            </a:r>
          </a:p>
          <a:p>
            <a:r>
              <a:rPr lang="en-US" sz="2000" dirty="0" smtClean="0">
                <a:latin typeface="Marker Felt"/>
                <a:cs typeface="Marker Felt"/>
              </a:rPr>
              <a:t>Conflict Resolution</a:t>
            </a:r>
            <a:endParaRPr lang="en-US" sz="2000" dirty="0">
              <a:latin typeface="Marker Felt"/>
              <a:cs typeface="Marker Felt"/>
            </a:endParaRPr>
          </a:p>
        </p:txBody>
      </p:sp>
    </p:spTree>
    <p:extLst>
      <p:ext uri="{BB962C8B-B14F-4D97-AF65-F5344CB8AC3E}">
        <p14:creationId xmlns:p14="http://schemas.microsoft.com/office/powerpoint/2010/main" val="30056602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04" y="-89076"/>
            <a:ext cx="8518545" cy="100347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Marker Felt"/>
                <a:cs typeface="Marker Felt"/>
              </a:rPr>
              <a:t>Principles</a:t>
            </a:r>
            <a:endParaRPr lang="en-US" sz="3600" dirty="0">
              <a:latin typeface="Marker Felt"/>
              <a:cs typeface="Marker Felt"/>
            </a:endParaRPr>
          </a:p>
        </p:txBody>
      </p:sp>
      <p:sp>
        <p:nvSpPr>
          <p:cNvPr id="8" name="TextBox 7"/>
          <p:cNvSpPr txBox="1"/>
          <p:nvPr/>
        </p:nvSpPr>
        <p:spPr>
          <a:xfrm>
            <a:off x="5530151" y="4870355"/>
            <a:ext cx="184666" cy="369332"/>
          </a:xfrm>
          <a:prstGeom prst="rect">
            <a:avLst/>
          </a:prstGeom>
          <a:noFill/>
        </p:spPr>
        <p:txBody>
          <a:bodyPr wrap="none" rtlCol="0">
            <a:spAutoFit/>
          </a:bodyPr>
          <a:lstStyle/>
          <a:p>
            <a:endParaRPr lang="en-US" dirty="0"/>
          </a:p>
        </p:txBody>
      </p:sp>
      <p:sp>
        <p:nvSpPr>
          <p:cNvPr id="11" name="Title 1"/>
          <p:cNvSpPr txBox="1">
            <a:spLocks/>
          </p:cNvSpPr>
          <p:nvPr/>
        </p:nvSpPr>
        <p:spPr>
          <a:xfrm>
            <a:off x="5033887" y="0"/>
            <a:ext cx="3500513" cy="8645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dirty="0">
              <a:latin typeface="Marker Felt"/>
              <a:cs typeface="Marker Felt"/>
            </a:endParaRPr>
          </a:p>
        </p:txBody>
      </p:sp>
      <p:sp>
        <p:nvSpPr>
          <p:cNvPr id="6" name="Title 1"/>
          <p:cNvSpPr txBox="1">
            <a:spLocks/>
          </p:cNvSpPr>
          <p:nvPr/>
        </p:nvSpPr>
        <p:spPr>
          <a:xfrm>
            <a:off x="762000" y="926944"/>
            <a:ext cx="3789349" cy="2272557"/>
          </a:xfrm>
          <a:prstGeom prst="roundRect">
            <a:avLst/>
          </a:prstGeom>
          <a:solidFill>
            <a:schemeClr val="accent5">
              <a:lumMod val="20000"/>
              <a:lumOff val="80000"/>
            </a:schemeClr>
          </a:solidFill>
        </p:spPr>
        <p:txBody>
          <a:bodyPr vert="horz" lIns="91440" tIns="45720" rIns="91440" bIns="45720" rtlCol="0" anchor="ctr" anchorCtr="1">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Marker Felt"/>
                <a:cs typeface="Marker Felt"/>
              </a:rPr>
              <a:t>Team </a:t>
            </a:r>
            <a:r>
              <a:rPr lang="en-US" sz="2400" b="1" dirty="0" err="1" smtClean="0">
                <a:latin typeface="Marker Felt"/>
                <a:cs typeface="Marker Felt"/>
              </a:rPr>
              <a:t>Dymanics</a:t>
            </a:r>
            <a:r>
              <a:rPr lang="en-US" sz="2400" b="1" dirty="0" smtClean="0">
                <a:latin typeface="Marker Felt"/>
                <a:cs typeface="Marker Felt"/>
              </a:rPr>
              <a:t> </a:t>
            </a:r>
          </a:p>
          <a:p>
            <a:r>
              <a:rPr lang="en-US" sz="1800" dirty="0" smtClean="0">
                <a:latin typeface="Marker Felt"/>
                <a:cs typeface="Marker Felt"/>
              </a:rPr>
              <a:t>Have hard conversations early</a:t>
            </a:r>
          </a:p>
          <a:p>
            <a:r>
              <a:rPr lang="en-US" sz="1800" dirty="0" smtClean="0">
                <a:latin typeface="Marker Felt"/>
                <a:cs typeface="Marker Felt"/>
              </a:rPr>
              <a:t>Don’t avoid conflict, learn how to manage it</a:t>
            </a:r>
          </a:p>
          <a:p>
            <a:r>
              <a:rPr lang="en-US" sz="1800" dirty="0" smtClean="0">
                <a:latin typeface="Marker Felt"/>
                <a:cs typeface="Marker Felt"/>
              </a:rPr>
              <a:t>Emotions are important</a:t>
            </a:r>
          </a:p>
          <a:p>
            <a:r>
              <a:rPr lang="en-US" sz="1800" dirty="0" smtClean="0">
                <a:latin typeface="Marker Felt"/>
                <a:cs typeface="Marker Felt"/>
              </a:rPr>
              <a:t>Expect team to change</a:t>
            </a:r>
            <a:endParaRPr lang="en-US" sz="1800" dirty="0">
              <a:latin typeface="Marker Felt"/>
              <a:cs typeface="Marker Felt"/>
            </a:endParaRPr>
          </a:p>
        </p:txBody>
      </p:sp>
      <p:sp>
        <p:nvSpPr>
          <p:cNvPr id="7" name="Title 1"/>
          <p:cNvSpPr txBox="1">
            <a:spLocks/>
          </p:cNvSpPr>
          <p:nvPr/>
        </p:nvSpPr>
        <p:spPr>
          <a:xfrm>
            <a:off x="762000" y="3701524"/>
            <a:ext cx="3789349" cy="2272557"/>
          </a:xfrm>
          <a:prstGeom prst="roundRect">
            <a:avLst/>
          </a:prstGeom>
          <a:solidFill>
            <a:schemeClr val="accent4">
              <a:lumMod val="20000"/>
              <a:lumOff val="80000"/>
            </a:schemeClr>
          </a:solidFill>
        </p:spPr>
        <p:txBody>
          <a:bodyPr vert="horz" lIns="91440" tIns="45720" rIns="91440" bIns="45720" rtlCol="0" anchor="ctr" anchorCtr="1">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Marker Felt"/>
                <a:cs typeface="Marker Felt"/>
              </a:rPr>
              <a:t>Structure</a:t>
            </a:r>
          </a:p>
          <a:p>
            <a:r>
              <a:rPr lang="en-US" sz="1800" dirty="0" smtClean="0">
                <a:latin typeface="Marker Felt"/>
                <a:cs typeface="Marker Felt"/>
              </a:rPr>
              <a:t>Discuss roles</a:t>
            </a:r>
          </a:p>
          <a:p>
            <a:r>
              <a:rPr lang="en-US" sz="1800" dirty="0" smtClean="0">
                <a:latin typeface="Marker Felt"/>
                <a:cs typeface="Marker Felt"/>
              </a:rPr>
              <a:t>Discuss decision making</a:t>
            </a:r>
          </a:p>
          <a:p>
            <a:r>
              <a:rPr lang="en-US" sz="1800" dirty="0" smtClean="0">
                <a:latin typeface="Marker Felt"/>
                <a:cs typeface="Marker Felt"/>
              </a:rPr>
              <a:t>Discuss when and how to meet</a:t>
            </a:r>
          </a:p>
          <a:p>
            <a:r>
              <a:rPr lang="en-US" sz="1800" dirty="0" smtClean="0">
                <a:latin typeface="Marker Felt"/>
                <a:cs typeface="Marker Felt"/>
              </a:rPr>
              <a:t>Discuss compensation</a:t>
            </a:r>
          </a:p>
          <a:p>
            <a:r>
              <a:rPr lang="en-US" sz="1800" dirty="0" smtClean="0">
                <a:latin typeface="Marker Felt"/>
                <a:cs typeface="Marker Felt"/>
              </a:rPr>
              <a:t>Discuss IP</a:t>
            </a:r>
            <a:endParaRPr lang="en-US" sz="1800" dirty="0">
              <a:latin typeface="Marker Felt"/>
              <a:cs typeface="Marker Felt"/>
            </a:endParaRPr>
          </a:p>
        </p:txBody>
      </p:sp>
      <p:sp>
        <p:nvSpPr>
          <p:cNvPr id="9" name="Title 1"/>
          <p:cNvSpPr txBox="1">
            <a:spLocks/>
          </p:cNvSpPr>
          <p:nvPr/>
        </p:nvSpPr>
        <p:spPr>
          <a:xfrm>
            <a:off x="4844428" y="2140045"/>
            <a:ext cx="3789349" cy="3041555"/>
          </a:xfrm>
          <a:prstGeom prst="roundRect">
            <a:avLst/>
          </a:prstGeom>
          <a:solidFill>
            <a:srgbClr val="CCFFCC"/>
          </a:solidFill>
        </p:spPr>
        <p:txBody>
          <a:bodyPr vert="horz" lIns="91440" tIns="45720" rIns="91440" bIns="45720" rtlCol="0" anchor="ctr" anchorCtr="1">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Marker Felt"/>
                <a:cs typeface="Marker Felt"/>
              </a:rPr>
              <a:t>Resources</a:t>
            </a:r>
          </a:p>
          <a:p>
            <a:r>
              <a:rPr lang="en-US" sz="1800" dirty="0" smtClean="0">
                <a:latin typeface="Marker Felt"/>
                <a:cs typeface="Marker Felt"/>
              </a:rPr>
              <a:t>Connect with and contribute to the larger community</a:t>
            </a:r>
          </a:p>
          <a:p>
            <a:r>
              <a:rPr lang="en-US" sz="1800" dirty="0" smtClean="0">
                <a:latin typeface="Marker Felt"/>
                <a:cs typeface="Marker Felt"/>
              </a:rPr>
              <a:t>Cultivate mentors</a:t>
            </a:r>
          </a:p>
          <a:p>
            <a:r>
              <a:rPr lang="en-US" sz="1800" dirty="0" smtClean="0">
                <a:latin typeface="Marker Felt"/>
                <a:cs typeface="Marker Felt"/>
              </a:rPr>
              <a:t>Find connector people</a:t>
            </a:r>
          </a:p>
          <a:p>
            <a:r>
              <a:rPr lang="en-US" sz="1800" dirty="0" smtClean="0">
                <a:latin typeface="Marker Felt"/>
                <a:cs typeface="Marker Felt"/>
              </a:rPr>
              <a:t>Connect early and often</a:t>
            </a:r>
          </a:p>
          <a:p>
            <a:r>
              <a:rPr lang="en-US" sz="1800" dirty="0" smtClean="0">
                <a:latin typeface="Marker Felt"/>
                <a:cs typeface="Marker Felt"/>
              </a:rPr>
              <a:t>“Soft skills” are critical and can be learned</a:t>
            </a:r>
          </a:p>
        </p:txBody>
      </p:sp>
    </p:spTree>
    <p:extLst>
      <p:ext uri="{BB962C8B-B14F-4D97-AF65-F5344CB8AC3E}">
        <p14:creationId xmlns:p14="http://schemas.microsoft.com/office/powerpoint/2010/main" val="30460608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05" y="-89076"/>
            <a:ext cx="8518544" cy="95359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err="1" smtClean="0">
                <a:latin typeface="Marker Felt"/>
                <a:cs typeface="Marker Felt"/>
              </a:rPr>
              <a:t>Ombuds</a:t>
            </a:r>
            <a:r>
              <a:rPr lang="en-US" sz="3600" dirty="0" smtClean="0">
                <a:latin typeface="Marker Felt"/>
                <a:cs typeface="Marker Felt"/>
              </a:rPr>
              <a:t> Office</a:t>
            </a:r>
            <a:endParaRPr lang="en-US" sz="3600" dirty="0">
              <a:latin typeface="Marker Felt"/>
              <a:cs typeface="Marker Felt"/>
            </a:endParaRPr>
          </a:p>
        </p:txBody>
      </p:sp>
      <p:sp>
        <p:nvSpPr>
          <p:cNvPr id="6" name="Title 1"/>
          <p:cNvSpPr txBox="1">
            <a:spLocks/>
          </p:cNvSpPr>
          <p:nvPr/>
        </p:nvSpPr>
        <p:spPr>
          <a:xfrm>
            <a:off x="325451" y="3747243"/>
            <a:ext cx="3789349" cy="2272557"/>
          </a:xfrm>
          <a:prstGeom prst="roundRect">
            <a:avLst/>
          </a:prstGeom>
          <a:solidFill>
            <a:schemeClr val="accent2">
              <a:lumMod val="40000"/>
              <a:lumOff val="60000"/>
            </a:schemeClr>
          </a:solidFill>
        </p:spPr>
        <p:txBody>
          <a:bodyPr vert="horz" lIns="91440" tIns="45720" rIns="91440" bIns="45720" rtlCol="0" anchor="ctr" anchorCtr="1">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dirty="0" smtClean="0">
                <a:latin typeface="Marker Felt"/>
                <a:cs typeface="Marker Felt"/>
              </a:rPr>
              <a:t>Helps people </a:t>
            </a:r>
            <a:r>
              <a:rPr lang="en-US" sz="1800" dirty="0">
                <a:latin typeface="Marker Felt"/>
                <a:cs typeface="Marker Felt"/>
              </a:rPr>
              <a:t>express concerns, resolve disputes, manage conflicts, and </a:t>
            </a:r>
            <a:r>
              <a:rPr lang="en-US" sz="1800" dirty="0" smtClean="0">
                <a:latin typeface="Marker Felt"/>
                <a:cs typeface="Marker Felt"/>
              </a:rPr>
              <a:t>learn productive </a:t>
            </a:r>
            <a:r>
              <a:rPr lang="en-US" sz="1800" dirty="0">
                <a:latin typeface="Marker Felt"/>
                <a:cs typeface="Marker Felt"/>
              </a:rPr>
              <a:t>ways of communicating.  </a:t>
            </a:r>
            <a:endParaRPr lang="en-US" sz="1800" dirty="0" smtClean="0">
              <a:latin typeface="Marker Felt"/>
              <a:cs typeface="Marker Felt"/>
            </a:endParaRPr>
          </a:p>
          <a:p>
            <a:r>
              <a:rPr lang="en-US" sz="1800" dirty="0" smtClean="0">
                <a:latin typeface="Marker Felt"/>
                <a:cs typeface="Marker Felt"/>
              </a:rPr>
              <a:t>An independent</a:t>
            </a:r>
            <a:r>
              <a:rPr lang="en-US" sz="1800" dirty="0">
                <a:latin typeface="Marker Felt"/>
                <a:cs typeface="Marker Felt"/>
              </a:rPr>
              <a:t>, confidential, neutral, and informal </a:t>
            </a:r>
            <a:r>
              <a:rPr lang="en-US" sz="1800" dirty="0" smtClean="0">
                <a:latin typeface="Marker Felt"/>
                <a:cs typeface="Marker Felt"/>
              </a:rPr>
              <a:t>resource.</a:t>
            </a:r>
            <a:endParaRPr lang="en-US" sz="1800" dirty="0">
              <a:latin typeface="Marker Felt"/>
              <a:cs typeface="Marker Felt"/>
            </a:endParaRPr>
          </a:p>
        </p:txBody>
      </p:sp>
      <p:sp>
        <p:nvSpPr>
          <p:cNvPr id="8" name="TextBox 7"/>
          <p:cNvSpPr txBox="1"/>
          <p:nvPr/>
        </p:nvSpPr>
        <p:spPr>
          <a:xfrm>
            <a:off x="5530151" y="4870355"/>
            <a:ext cx="184666" cy="369332"/>
          </a:xfrm>
          <a:prstGeom prst="rect">
            <a:avLst/>
          </a:prstGeom>
          <a:noFill/>
        </p:spPr>
        <p:txBody>
          <a:bodyPr wrap="none" rtlCol="0">
            <a:spAutoFit/>
          </a:bodyPr>
          <a:lstStyle/>
          <a:p>
            <a:endParaRPr lang="en-US" dirty="0"/>
          </a:p>
        </p:txBody>
      </p:sp>
      <p:pic>
        <p:nvPicPr>
          <p:cNvPr id="4" name="Picture 3" descr="TPM-CGYoda.JPG"/>
          <p:cNvPicPr>
            <a:picLocks noChangeAspect="1"/>
          </p:cNvPicPr>
          <p:nvPr/>
        </p:nvPicPr>
        <p:blipFill rotWithShape="1">
          <a:blip r:embed="rId3">
            <a:extLst>
              <a:ext uri="{28A0092B-C50C-407E-A947-70E740481C1C}">
                <a14:useLocalDpi xmlns:a14="http://schemas.microsoft.com/office/drawing/2010/main" val="0"/>
              </a:ext>
            </a:extLst>
          </a:blip>
          <a:srcRect l="10170" r="8352"/>
          <a:stretch/>
        </p:blipFill>
        <p:spPr>
          <a:xfrm>
            <a:off x="325451" y="929483"/>
            <a:ext cx="3789349" cy="2635483"/>
          </a:xfrm>
          <a:prstGeom prst="roundRect">
            <a:avLst/>
          </a:prstGeom>
        </p:spPr>
      </p:pic>
      <p:sp>
        <p:nvSpPr>
          <p:cNvPr id="11" name="Title 1"/>
          <p:cNvSpPr txBox="1">
            <a:spLocks/>
          </p:cNvSpPr>
          <p:nvPr/>
        </p:nvSpPr>
        <p:spPr>
          <a:xfrm>
            <a:off x="5033887" y="0"/>
            <a:ext cx="3500513" cy="8645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dirty="0">
              <a:latin typeface="Marker Felt"/>
              <a:cs typeface="Marker Felt"/>
            </a:endParaRPr>
          </a:p>
        </p:txBody>
      </p:sp>
      <p:sp>
        <p:nvSpPr>
          <p:cNvPr id="12" name="Title 1"/>
          <p:cNvSpPr txBox="1">
            <a:spLocks/>
          </p:cNvSpPr>
          <p:nvPr/>
        </p:nvSpPr>
        <p:spPr>
          <a:xfrm>
            <a:off x="4244901" y="3121056"/>
            <a:ext cx="593873" cy="10699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7200" dirty="0" smtClean="0">
                <a:latin typeface="Marker Felt"/>
                <a:cs typeface="Marker Felt"/>
              </a:rPr>
              <a:t>~</a:t>
            </a:r>
            <a:endParaRPr lang="en-US" sz="7200" dirty="0">
              <a:latin typeface="Marker Felt"/>
              <a:cs typeface="Marker Felt"/>
            </a:endParaRPr>
          </a:p>
        </p:txBody>
      </p:sp>
      <p:sp>
        <p:nvSpPr>
          <p:cNvPr id="14" name="Title 1"/>
          <p:cNvSpPr txBox="1">
            <a:spLocks/>
          </p:cNvSpPr>
          <p:nvPr/>
        </p:nvSpPr>
        <p:spPr>
          <a:xfrm>
            <a:off x="5029200" y="2604243"/>
            <a:ext cx="3789349" cy="2272557"/>
          </a:xfrm>
          <a:prstGeom prst="roundRect">
            <a:avLst/>
          </a:prstGeom>
          <a:solidFill>
            <a:schemeClr val="accent2">
              <a:lumMod val="40000"/>
              <a:lumOff val="60000"/>
            </a:schemeClr>
          </a:solidFill>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sz="2000" dirty="0" smtClean="0">
                <a:latin typeface="Marker Felt"/>
                <a:cs typeface="Marker Felt"/>
              </a:rPr>
              <a:t>Dean for Students</a:t>
            </a:r>
          </a:p>
          <a:p>
            <a:pPr>
              <a:spcAft>
                <a:spcPts val="1200"/>
              </a:spcAft>
            </a:pPr>
            <a:r>
              <a:rPr lang="en-US" sz="2000" dirty="0" smtClean="0">
                <a:latin typeface="Marker Felt"/>
                <a:cs typeface="Marker Felt"/>
              </a:rPr>
              <a:t>Deans within the President’s or Chancellor’s Office</a:t>
            </a:r>
          </a:p>
          <a:p>
            <a:pPr>
              <a:spcAft>
                <a:spcPts val="1200"/>
              </a:spcAft>
            </a:pPr>
            <a:r>
              <a:rPr lang="en-US" sz="2000" dirty="0" smtClean="0">
                <a:latin typeface="Marker Felt"/>
                <a:cs typeface="Marker Felt"/>
              </a:rPr>
              <a:t>Mediation centers</a:t>
            </a:r>
          </a:p>
          <a:p>
            <a:pPr>
              <a:spcAft>
                <a:spcPts val="1200"/>
              </a:spcAft>
            </a:pPr>
            <a:r>
              <a:rPr lang="en-US" sz="2000" dirty="0" smtClean="0">
                <a:latin typeface="Marker Felt"/>
                <a:cs typeface="Marker Felt"/>
              </a:rPr>
              <a:t>Trusted faculty and staff</a:t>
            </a:r>
          </a:p>
          <a:p>
            <a:endParaRPr lang="en-US" sz="2000" dirty="0">
              <a:latin typeface="Marker Felt"/>
              <a:cs typeface="Marker Felt"/>
            </a:endParaRPr>
          </a:p>
        </p:txBody>
      </p:sp>
    </p:spTree>
    <p:extLst>
      <p:ext uri="{BB962C8B-B14F-4D97-AF65-F5344CB8AC3E}">
        <p14:creationId xmlns:p14="http://schemas.microsoft.com/office/powerpoint/2010/main" val="20871374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04" y="-89076"/>
            <a:ext cx="8518545" cy="100347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Marker Felt"/>
                <a:cs typeface="Marker Felt"/>
              </a:rPr>
              <a:t>Conflict Resolution</a:t>
            </a:r>
            <a:endParaRPr lang="en-US" sz="3600" dirty="0">
              <a:latin typeface="Marker Felt"/>
              <a:cs typeface="Marker Felt"/>
            </a:endParaRPr>
          </a:p>
        </p:txBody>
      </p:sp>
      <p:sp>
        <p:nvSpPr>
          <p:cNvPr id="6" name="Title 1"/>
          <p:cNvSpPr txBox="1">
            <a:spLocks/>
          </p:cNvSpPr>
          <p:nvPr/>
        </p:nvSpPr>
        <p:spPr>
          <a:xfrm>
            <a:off x="457200" y="3747243"/>
            <a:ext cx="3551238" cy="2272557"/>
          </a:xfrm>
          <a:prstGeom prst="roundRect">
            <a:avLst/>
          </a:prstGeom>
          <a:solidFill>
            <a:schemeClr val="accent5">
              <a:lumMod val="40000"/>
              <a:lumOff val="60000"/>
            </a:schemeClr>
          </a:solidFill>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Marker Felt"/>
                <a:cs typeface="Marker Felt"/>
              </a:rPr>
              <a:t>Helps people to have better conflicts. Offers mediation, conflict coaching, facilitation and confidential consultations about difficult situations.</a:t>
            </a:r>
            <a:endParaRPr lang="en-US" sz="2000" dirty="0">
              <a:latin typeface="Marker Felt"/>
              <a:cs typeface="Marker Felt"/>
            </a:endParaRPr>
          </a:p>
        </p:txBody>
      </p:sp>
      <p:sp>
        <p:nvSpPr>
          <p:cNvPr id="8" name="TextBox 7"/>
          <p:cNvSpPr txBox="1"/>
          <p:nvPr/>
        </p:nvSpPr>
        <p:spPr>
          <a:xfrm>
            <a:off x="5530151" y="4870355"/>
            <a:ext cx="184666" cy="369332"/>
          </a:xfrm>
          <a:prstGeom prst="rect">
            <a:avLst/>
          </a:prstGeom>
          <a:noFill/>
        </p:spPr>
        <p:txBody>
          <a:bodyPr wrap="none" rtlCol="0">
            <a:spAutoFit/>
          </a:bodyPr>
          <a:lstStyle/>
          <a:p>
            <a:endParaRPr lang="en-US" dirty="0"/>
          </a:p>
        </p:txBody>
      </p:sp>
      <p:sp>
        <p:nvSpPr>
          <p:cNvPr id="11" name="Title 1"/>
          <p:cNvSpPr txBox="1">
            <a:spLocks/>
          </p:cNvSpPr>
          <p:nvPr/>
        </p:nvSpPr>
        <p:spPr>
          <a:xfrm>
            <a:off x="5033887" y="0"/>
            <a:ext cx="3500513" cy="8645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dirty="0">
              <a:latin typeface="Marker Felt"/>
              <a:cs typeface="Marker Felt"/>
            </a:endParaRPr>
          </a:p>
        </p:txBody>
      </p:sp>
      <p:sp>
        <p:nvSpPr>
          <p:cNvPr id="12" name="Title 1"/>
          <p:cNvSpPr txBox="1">
            <a:spLocks/>
          </p:cNvSpPr>
          <p:nvPr/>
        </p:nvSpPr>
        <p:spPr>
          <a:xfrm>
            <a:off x="4244901" y="3121056"/>
            <a:ext cx="593873" cy="10699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7200" dirty="0" smtClean="0">
                <a:latin typeface="Marker Felt"/>
                <a:cs typeface="Marker Felt"/>
              </a:rPr>
              <a:t>~</a:t>
            </a:r>
            <a:endParaRPr lang="en-US" sz="7200" dirty="0">
              <a:latin typeface="Marker Felt"/>
              <a:cs typeface="Marker Felt"/>
            </a:endParaRPr>
          </a:p>
        </p:txBody>
      </p:sp>
      <p:sp>
        <p:nvSpPr>
          <p:cNvPr id="14" name="Title 1"/>
          <p:cNvSpPr txBox="1">
            <a:spLocks/>
          </p:cNvSpPr>
          <p:nvPr/>
        </p:nvSpPr>
        <p:spPr>
          <a:xfrm>
            <a:off x="5029200" y="2438400"/>
            <a:ext cx="3789349" cy="2133600"/>
          </a:xfrm>
          <a:prstGeom prst="roundRect">
            <a:avLst/>
          </a:prstGeom>
          <a:solidFill>
            <a:srgbClr val="B7DEE8"/>
          </a:solidFill>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sz="2000" dirty="0" smtClean="0">
                <a:latin typeface="Marker Felt"/>
                <a:cs typeface="Marker Felt"/>
              </a:rPr>
              <a:t>Community mediation centers</a:t>
            </a:r>
          </a:p>
          <a:p>
            <a:pPr>
              <a:spcAft>
                <a:spcPts val="1200"/>
              </a:spcAft>
            </a:pPr>
            <a:r>
              <a:rPr lang="en-US" sz="2000" dirty="0" smtClean="0">
                <a:latin typeface="Marker Felt"/>
                <a:cs typeface="Marker Felt"/>
              </a:rPr>
              <a:t>Residence Life staff</a:t>
            </a:r>
          </a:p>
          <a:p>
            <a:pPr>
              <a:spcAft>
                <a:spcPts val="1200"/>
              </a:spcAft>
            </a:pPr>
            <a:r>
              <a:rPr lang="en-US" sz="2000" dirty="0" smtClean="0">
                <a:latin typeface="Marker Felt"/>
                <a:cs typeface="Marker Felt"/>
              </a:rPr>
              <a:t>Student Activities staff</a:t>
            </a:r>
          </a:p>
          <a:p>
            <a:pPr>
              <a:spcAft>
                <a:spcPts val="1200"/>
              </a:spcAft>
            </a:pPr>
            <a:r>
              <a:rPr lang="en-US" sz="2000" dirty="0" smtClean="0">
                <a:latin typeface="Marker Felt"/>
                <a:cs typeface="Marker Felt"/>
              </a:rPr>
              <a:t>Communications staff</a:t>
            </a:r>
          </a:p>
          <a:p>
            <a:endParaRPr lang="en-US" sz="2000" dirty="0">
              <a:latin typeface="Marker Felt"/>
              <a:cs typeface="Marker Felt"/>
            </a:endParaRPr>
          </a:p>
        </p:txBody>
      </p:sp>
      <p:pic>
        <p:nvPicPr>
          <p:cNvPr id="9" name="Picture 8" descr="rabbit.jpg"/>
          <p:cNvPicPr>
            <a:picLocks noChangeAspect="1"/>
          </p:cNvPicPr>
          <p:nvPr/>
        </p:nvPicPr>
        <p:blipFill rotWithShape="1">
          <a:blip r:embed="rId3">
            <a:extLst>
              <a:ext uri="{28A0092B-C50C-407E-A947-70E740481C1C}">
                <a14:useLocalDpi xmlns:a14="http://schemas.microsoft.com/office/drawing/2010/main" val="0"/>
              </a:ext>
            </a:extLst>
          </a:blip>
          <a:srcRect l="2125" t="4833" r="2404" b="4183"/>
          <a:stretch/>
        </p:blipFill>
        <p:spPr>
          <a:xfrm>
            <a:off x="457200" y="989009"/>
            <a:ext cx="3569066" cy="2625838"/>
          </a:xfrm>
          <a:prstGeom prst="roundRect">
            <a:avLst/>
          </a:prstGeom>
        </p:spPr>
      </p:pic>
    </p:spTree>
    <p:extLst>
      <p:ext uri="{BB962C8B-B14F-4D97-AF65-F5344CB8AC3E}">
        <p14:creationId xmlns:p14="http://schemas.microsoft.com/office/powerpoint/2010/main" val="22506789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04" y="-89076"/>
            <a:ext cx="8518545" cy="100347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Marker Felt"/>
                <a:cs typeface="Marker Felt"/>
              </a:rPr>
              <a:t>Venture Mentoring Service</a:t>
            </a:r>
            <a:endParaRPr lang="en-US" sz="3600" dirty="0">
              <a:latin typeface="Marker Felt"/>
              <a:cs typeface="Marker Felt"/>
            </a:endParaRPr>
          </a:p>
        </p:txBody>
      </p:sp>
      <p:sp>
        <p:nvSpPr>
          <p:cNvPr id="6" name="Title 1"/>
          <p:cNvSpPr txBox="1">
            <a:spLocks/>
          </p:cNvSpPr>
          <p:nvPr/>
        </p:nvSpPr>
        <p:spPr>
          <a:xfrm>
            <a:off x="457200" y="3747243"/>
            <a:ext cx="3551238" cy="2272557"/>
          </a:xfrm>
          <a:prstGeom prst="roundRect">
            <a:avLst/>
          </a:prstGeom>
          <a:solidFill>
            <a:srgbClr val="FAC788"/>
          </a:solidFill>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Marker Felt"/>
                <a:cs typeface="Marker Felt"/>
              </a:rPr>
              <a:t>Matches prospective and experienced entrepreneurs with skilled mentors. Provides practical professional advice and coaching.</a:t>
            </a:r>
            <a:endParaRPr lang="en-US" sz="2000" dirty="0">
              <a:latin typeface="Marker Felt"/>
              <a:cs typeface="Marker Felt"/>
            </a:endParaRPr>
          </a:p>
        </p:txBody>
      </p:sp>
      <p:sp>
        <p:nvSpPr>
          <p:cNvPr id="8" name="TextBox 7"/>
          <p:cNvSpPr txBox="1"/>
          <p:nvPr/>
        </p:nvSpPr>
        <p:spPr>
          <a:xfrm>
            <a:off x="5530151" y="4870355"/>
            <a:ext cx="184666" cy="369332"/>
          </a:xfrm>
          <a:prstGeom prst="rect">
            <a:avLst/>
          </a:prstGeom>
          <a:noFill/>
        </p:spPr>
        <p:txBody>
          <a:bodyPr wrap="none" rtlCol="0">
            <a:spAutoFit/>
          </a:bodyPr>
          <a:lstStyle/>
          <a:p>
            <a:endParaRPr lang="en-US" dirty="0"/>
          </a:p>
        </p:txBody>
      </p:sp>
      <p:sp>
        <p:nvSpPr>
          <p:cNvPr id="11" name="Title 1"/>
          <p:cNvSpPr txBox="1">
            <a:spLocks/>
          </p:cNvSpPr>
          <p:nvPr/>
        </p:nvSpPr>
        <p:spPr>
          <a:xfrm>
            <a:off x="5033887" y="0"/>
            <a:ext cx="3500513" cy="8645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dirty="0">
              <a:latin typeface="Marker Felt"/>
              <a:cs typeface="Marker Felt"/>
            </a:endParaRPr>
          </a:p>
        </p:txBody>
      </p:sp>
      <p:sp>
        <p:nvSpPr>
          <p:cNvPr id="12" name="Title 1"/>
          <p:cNvSpPr txBox="1">
            <a:spLocks/>
          </p:cNvSpPr>
          <p:nvPr/>
        </p:nvSpPr>
        <p:spPr>
          <a:xfrm>
            <a:off x="4244901" y="3121056"/>
            <a:ext cx="593873" cy="10699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7200" dirty="0" smtClean="0">
                <a:latin typeface="Marker Felt"/>
                <a:cs typeface="Marker Felt"/>
              </a:rPr>
              <a:t>~</a:t>
            </a:r>
            <a:endParaRPr lang="en-US" sz="7200" dirty="0">
              <a:latin typeface="Marker Felt"/>
              <a:cs typeface="Marker Felt"/>
            </a:endParaRPr>
          </a:p>
        </p:txBody>
      </p:sp>
      <p:sp>
        <p:nvSpPr>
          <p:cNvPr id="14" name="Title 1"/>
          <p:cNvSpPr txBox="1">
            <a:spLocks/>
          </p:cNvSpPr>
          <p:nvPr/>
        </p:nvSpPr>
        <p:spPr>
          <a:xfrm>
            <a:off x="5029200" y="2604243"/>
            <a:ext cx="3789349" cy="2272557"/>
          </a:xfrm>
          <a:prstGeom prst="roundRect">
            <a:avLst/>
          </a:prstGeom>
          <a:solidFill>
            <a:srgbClr val="FAC788"/>
          </a:solidFill>
        </p:spPr>
        <p:txBody>
          <a:bodyPr vert="horz" lIns="91440" tIns="45720" rIns="91440" bIns="45720" rtlCol="0" anchor="ctr" anchorCtr="1">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sz="2000" dirty="0" smtClean="0">
                <a:latin typeface="Marker Felt"/>
                <a:cs typeface="Marker Felt"/>
              </a:rPr>
              <a:t>Alumni clubs</a:t>
            </a:r>
          </a:p>
          <a:p>
            <a:pPr>
              <a:spcAft>
                <a:spcPts val="1200"/>
              </a:spcAft>
            </a:pPr>
            <a:r>
              <a:rPr lang="en-US" sz="2000" dirty="0" smtClean="0">
                <a:latin typeface="Marker Felt"/>
                <a:cs typeface="Marker Felt"/>
              </a:rPr>
              <a:t>Friends and family</a:t>
            </a:r>
          </a:p>
          <a:p>
            <a:pPr>
              <a:spcAft>
                <a:spcPts val="1200"/>
              </a:spcAft>
            </a:pPr>
            <a:r>
              <a:rPr lang="en-US" sz="2000" dirty="0" smtClean="0">
                <a:latin typeface="Marker Felt"/>
                <a:cs typeface="Marker Felt"/>
              </a:rPr>
              <a:t>Community mentoring programs</a:t>
            </a:r>
          </a:p>
        </p:txBody>
      </p:sp>
      <p:pic>
        <p:nvPicPr>
          <p:cNvPr id="10" name="Picture 9" descr="wile_businessc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14400"/>
            <a:ext cx="3569066" cy="2600964"/>
          </a:xfrm>
          <a:prstGeom prst="roundRect">
            <a:avLst/>
          </a:prstGeom>
        </p:spPr>
      </p:pic>
    </p:spTree>
    <p:extLst>
      <p:ext uri="{BB962C8B-B14F-4D97-AF65-F5344CB8AC3E}">
        <p14:creationId xmlns:p14="http://schemas.microsoft.com/office/powerpoint/2010/main" val="19676137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04" y="-89076"/>
            <a:ext cx="8518545" cy="100347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Marker Felt"/>
                <a:cs typeface="Marker Felt"/>
              </a:rPr>
              <a:t>Trust Center </a:t>
            </a:r>
            <a:r>
              <a:rPr lang="en-US" sz="3600" dirty="0" smtClean="0">
                <a:latin typeface="Marker Felt"/>
                <a:cs typeface="Marker Felt"/>
              </a:rPr>
              <a:t>for Entrepreneurship</a:t>
            </a:r>
            <a:endParaRPr lang="en-US" sz="3600" dirty="0">
              <a:latin typeface="Marker Felt"/>
              <a:cs typeface="Marker Felt"/>
            </a:endParaRPr>
          </a:p>
        </p:txBody>
      </p:sp>
      <p:sp>
        <p:nvSpPr>
          <p:cNvPr id="6" name="Title 1"/>
          <p:cNvSpPr txBox="1">
            <a:spLocks/>
          </p:cNvSpPr>
          <p:nvPr/>
        </p:nvSpPr>
        <p:spPr>
          <a:xfrm>
            <a:off x="457200" y="3747243"/>
            <a:ext cx="3551238" cy="2272557"/>
          </a:xfrm>
          <a:prstGeom prst="roundRect">
            <a:avLst/>
          </a:prstGeom>
          <a:solidFill>
            <a:schemeClr val="accent4">
              <a:lumMod val="40000"/>
              <a:lumOff val="60000"/>
            </a:schemeClr>
          </a:solidFill>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Marker Felt"/>
                <a:cs typeface="Marker Felt"/>
              </a:rPr>
              <a:t>Runs programs for student entrepreneurs e.g. networking events, entrepreneurs in residence, a summer enterprise accelerator. </a:t>
            </a:r>
            <a:endParaRPr lang="en-US" sz="2000" dirty="0">
              <a:latin typeface="Marker Felt"/>
              <a:cs typeface="Marker Felt"/>
            </a:endParaRPr>
          </a:p>
        </p:txBody>
      </p:sp>
      <p:sp>
        <p:nvSpPr>
          <p:cNvPr id="8" name="TextBox 7"/>
          <p:cNvSpPr txBox="1"/>
          <p:nvPr/>
        </p:nvSpPr>
        <p:spPr>
          <a:xfrm>
            <a:off x="5530151" y="4870355"/>
            <a:ext cx="184666" cy="369332"/>
          </a:xfrm>
          <a:prstGeom prst="rect">
            <a:avLst/>
          </a:prstGeom>
          <a:noFill/>
        </p:spPr>
        <p:txBody>
          <a:bodyPr wrap="none" rtlCol="0">
            <a:spAutoFit/>
          </a:bodyPr>
          <a:lstStyle/>
          <a:p>
            <a:endParaRPr lang="en-US" dirty="0"/>
          </a:p>
        </p:txBody>
      </p:sp>
      <p:sp>
        <p:nvSpPr>
          <p:cNvPr id="11" name="Title 1"/>
          <p:cNvSpPr txBox="1">
            <a:spLocks/>
          </p:cNvSpPr>
          <p:nvPr/>
        </p:nvSpPr>
        <p:spPr>
          <a:xfrm>
            <a:off x="5033887" y="0"/>
            <a:ext cx="3500513" cy="8645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dirty="0">
              <a:latin typeface="Marker Felt"/>
              <a:cs typeface="Marker Felt"/>
            </a:endParaRPr>
          </a:p>
        </p:txBody>
      </p:sp>
      <p:sp>
        <p:nvSpPr>
          <p:cNvPr id="12" name="Title 1"/>
          <p:cNvSpPr txBox="1">
            <a:spLocks/>
          </p:cNvSpPr>
          <p:nvPr/>
        </p:nvSpPr>
        <p:spPr>
          <a:xfrm>
            <a:off x="4244901" y="3121056"/>
            <a:ext cx="593873" cy="10699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7200" dirty="0" smtClean="0">
                <a:latin typeface="Marker Felt"/>
                <a:cs typeface="Marker Felt"/>
              </a:rPr>
              <a:t>~</a:t>
            </a:r>
            <a:endParaRPr lang="en-US" sz="7200" dirty="0">
              <a:latin typeface="Marker Felt"/>
              <a:cs typeface="Marker Felt"/>
            </a:endParaRPr>
          </a:p>
        </p:txBody>
      </p:sp>
      <p:sp>
        <p:nvSpPr>
          <p:cNvPr id="14" name="Title 1"/>
          <p:cNvSpPr txBox="1">
            <a:spLocks/>
          </p:cNvSpPr>
          <p:nvPr/>
        </p:nvSpPr>
        <p:spPr>
          <a:xfrm>
            <a:off x="5029200" y="2604243"/>
            <a:ext cx="3789349" cy="2272557"/>
          </a:xfrm>
          <a:prstGeom prst="roundRect">
            <a:avLst/>
          </a:prstGeom>
          <a:solidFill>
            <a:srgbClr val="CCC1DA"/>
          </a:solidFill>
        </p:spPr>
        <p:txBody>
          <a:bodyPr vert="horz" lIns="91440" tIns="45720" rIns="91440" bIns="45720" rtlCol="0" anchor="ctr" anchorCtr="1">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sz="2000" dirty="0" smtClean="0">
                <a:latin typeface="Marker Felt"/>
                <a:cs typeface="Marker Felt"/>
              </a:rPr>
              <a:t>Faculty who have done </a:t>
            </a:r>
            <a:br>
              <a:rPr lang="en-US" sz="2000" dirty="0" smtClean="0">
                <a:latin typeface="Marker Felt"/>
                <a:cs typeface="Marker Felt"/>
              </a:rPr>
            </a:br>
            <a:r>
              <a:rPr lang="en-US" sz="2000" dirty="0" smtClean="0">
                <a:latin typeface="Marker Felt"/>
                <a:cs typeface="Marker Felt"/>
              </a:rPr>
              <a:t>start-ups and know VCs</a:t>
            </a:r>
          </a:p>
          <a:p>
            <a:pPr>
              <a:spcAft>
                <a:spcPts val="1200"/>
              </a:spcAft>
            </a:pPr>
            <a:r>
              <a:rPr lang="en-US" sz="2000" dirty="0" smtClean="0">
                <a:latin typeface="Marker Felt"/>
                <a:cs typeface="Marker Felt"/>
              </a:rPr>
              <a:t>Local innovation centers</a:t>
            </a:r>
          </a:p>
          <a:p>
            <a:pPr>
              <a:spcAft>
                <a:spcPts val="1200"/>
              </a:spcAft>
            </a:pPr>
            <a:r>
              <a:rPr lang="en-US" sz="2000" dirty="0" smtClean="0">
                <a:latin typeface="Marker Felt"/>
                <a:cs typeface="Marker Felt"/>
              </a:rPr>
              <a:t>Competitive accelerators</a:t>
            </a:r>
          </a:p>
          <a:p>
            <a:pPr>
              <a:spcAft>
                <a:spcPts val="1200"/>
              </a:spcAft>
            </a:pPr>
            <a:r>
              <a:rPr lang="en-US" sz="2000" dirty="0" smtClean="0">
                <a:latin typeface="Marker Felt"/>
                <a:cs typeface="Marker Felt"/>
              </a:rPr>
              <a:t>Business plan competitions</a:t>
            </a:r>
          </a:p>
        </p:txBody>
      </p:sp>
      <p:pic>
        <p:nvPicPr>
          <p:cNvPr id="9" name="Picture 8" descr="barassociation_132.jpg"/>
          <p:cNvPicPr>
            <a:picLocks noChangeAspect="1"/>
          </p:cNvPicPr>
          <p:nvPr/>
        </p:nvPicPr>
        <p:blipFill rotWithShape="1">
          <a:blip r:embed="rId3">
            <a:extLst>
              <a:ext uri="{28A0092B-C50C-407E-A947-70E740481C1C}">
                <a14:useLocalDpi xmlns:a14="http://schemas.microsoft.com/office/drawing/2010/main" val="0"/>
              </a:ext>
            </a:extLst>
          </a:blip>
          <a:srcRect l="21122" t="2624" b="18875"/>
          <a:stretch/>
        </p:blipFill>
        <p:spPr>
          <a:xfrm>
            <a:off x="457200" y="911070"/>
            <a:ext cx="3569066" cy="2670330"/>
          </a:xfrm>
          <a:prstGeom prst="roundRect">
            <a:avLst/>
          </a:prstGeom>
        </p:spPr>
      </p:pic>
    </p:spTree>
    <p:extLst>
      <p:ext uri="{BB962C8B-B14F-4D97-AF65-F5344CB8AC3E}">
        <p14:creationId xmlns:p14="http://schemas.microsoft.com/office/powerpoint/2010/main" val="19401682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04" y="-89076"/>
            <a:ext cx="8518545" cy="100347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Marker Felt"/>
                <a:cs typeface="Marker Felt"/>
              </a:rPr>
              <a:t>Student Activities Office</a:t>
            </a:r>
            <a:endParaRPr lang="en-US" sz="3600" dirty="0">
              <a:latin typeface="Marker Felt"/>
              <a:cs typeface="Marker Felt"/>
            </a:endParaRPr>
          </a:p>
        </p:txBody>
      </p:sp>
      <p:sp>
        <p:nvSpPr>
          <p:cNvPr id="6" name="Title 1"/>
          <p:cNvSpPr txBox="1">
            <a:spLocks/>
          </p:cNvSpPr>
          <p:nvPr/>
        </p:nvSpPr>
        <p:spPr>
          <a:xfrm>
            <a:off x="457200" y="3594843"/>
            <a:ext cx="3551238" cy="2272557"/>
          </a:xfrm>
          <a:prstGeom prst="roundRect">
            <a:avLst/>
          </a:prstGeom>
          <a:solidFill>
            <a:srgbClr val="9CC0DA"/>
          </a:solidFill>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latin typeface="Marker Felt"/>
                <a:cs typeface="Marker Felt"/>
              </a:rPr>
              <a:t>Provides leadership training and community building resources. </a:t>
            </a:r>
          </a:p>
          <a:p>
            <a:r>
              <a:rPr lang="en-US" sz="2000" dirty="0" smtClean="0">
                <a:latin typeface="Marker Felt"/>
                <a:cs typeface="Marker Felt"/>
              </a:rPr>
              <a:t>Helps student groups deal with membership transition and STRESS.</a:t>
            </a:r>
            <a:endParaRPr lang="en-US" sz="2000" dirty="0">
              <a:latin typeface="Marker Felt"/>
              <a:cs typeface="Marker Felt"/>
            </a:endParaRPr>
          </a:p>
        </p:txBody>
      </p:sp>
      <p:sp>
        <p:nvSpPr>
          <p:cNvPr id="8" name="TextBox 7"/>
          <p:cNvSpPr txBox="1"/>
          <p:nvPr/>
        </p:nvSpPr>
        <p:spPr>
          <a:xfrm>
            <a:off x="5530151" y="4870355"/>
            <a:ext cx="184666" cy="369332"/>
          </a:xfrm>
          <a:prstGeom prst="rect">
            <a:avLst/>
          </a:prstGeom>
          <a:noFill/>
        </p:spPr>
        <p:txBody>
          <a:bodyPr wrap="none" rtlCol="0">
            <a:spAutoFit/>
          </a:bodyPr>
          <a:lstStyle/>
          <a:p>
            <a:endParaRPr lang="en-US" dirty="0"/>
          </a:p>
        </p:txBody>
      </p:sp>
      <p:sp>
        <p:nvSpPr>
          <p:cNvPr id="11" name="Title 1"/>
          <p:cNvSpPr txBox="1">
            <a:spLocks/>
          </p:cNvSpPr>
          <p:nvPr/>
        </p:nvSpPr>
        <p:spPr>
          <a:xfrm>
            <a:off x="5033887" y="0"/>
            <a:ext cx="3500513" cy="8645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dirty="0">
              <a:latin typeface="Marker Felt"/>
              <a:cs typeface="Marker Felt"/>
            </a:endParaRPr>
          </a:p>
        </p:txBody>
      </p:sp>
      <p:sp>
        <p:nvSpPr>
          <p:cNvPr id="12" name="Title 1"/>
          <p:cNvSpPr txBox="1">
            <a:spLocks/>
          </p:cNvSpPr>
          <p:nvPr/>
        </p:nvSpPr>
        <p:spPr>
          <a:xfrm>
            <a:off x="4244901" y="2968656"/>
            <a:ext cx="593873" cy="10699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7200" dirty="0" smtClean="0">
                <a:latin typeface="Marker Felt"/>
                <a:cs typeface="Marker Felt"/>
              </a:rPr>
              <a:t>~</a:t>
            </a:r>
            <a:endParaRPr lang="en-US" sz="7200" dirty="0">
              <a:latin typeface="Marker Felt"/>
              <a:cs typeface="Marker Felt"/>
            </a:endParaRPr>
          </a:p>
        </p:txBody>
      </p:sp>
      <p:sp>
        <p:nvSpPr>
          <p:cNvPr id="14" name="Title 1"/>
          <p:cNvSpPr txBox="1">
            <a:spLocks/>
          </p:cNvSpPr>
          <p:nvPr/>
        </p:nvSpPr>
        <p:spPr>
          <a:xfrm>
            <a:off x="5029200" y="2451843"/>
            <a:ext cx="3789349" cy="2272557"/>
          </a:xfrm>
          <a:prstGeom prst="roundRect">
            <a:avLst/>
          </a:prstGeom>
          <a:solidFill>
            <a:srgbClr val="9CC0DA"/>
          </a:solidFill>
        </p:spPr>
        <p:txBody>
          <a:bodyPr vert="horz" lIns="91440" tIns="45720" rIns="91440" bIns="45720" rtlCol="0" anchor="ctr" anchorCtr="1">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US" sz="2000" dirty="0" smtClean="0">
                <a:latin typeface="Marker Felt"/>
                <a:cs typeface="Marker Felt"/>
              </a:rPr>
              <a:t>Your campus has one of these!</a:t>
            </a:r>
          </a:p>
        </p:txBody>
      </p:sp>
      <p:pic>
        <p:nvPicPr>
          <p:cNvPr id="2" name="Picture 1" descr="the-breakfast-club.jpg"/>
          <p:cNvPicPr>
            <a:picLocks noChangeAspect="1"/>
          </p:cNvPicPr>
          <p:nvPr/>
        </p:nvPicPr>
        <p:blipFill rotWithShape="1">
          <a:blip r:embed="rId3">
            <a:extLst>
              <a:ext uri="{28A0092B-C50C-407E-A947-70E740481C1C}">
                <a14:useLocalDpi xmlns:a14="http://schemas.microsoft.com/office/drawing/2010/main" val="0"/>
              </a:ext>
            </a:extLst>
          </a:blip>
          <a:srcRect l="10043" t="10619" r="8554" b="9324"/>
          <a:stretch/>
        </p:blipFill>
        <p:spPr>
          <a:xfrm>
            <a:off x="480647" y="1066800"/>
            <a:ext cx="3527791" cy="2286000"/>
          </a:xfrm>
          <a:prstGeom prst="roundRect">
            <a:avLst/>
          </a:prstGeom>
        </p:spPr>
      </p:pic>
    </p:spTree>
    <p:extLst>
      <p:ext uri="{BB962C8B-B14F-4D97-AF65-F5344CB8AC3E}">
        <p14:creationId xmlns:p14="http://schemas.microsoft.com/office/powerpoint/2010/main" val="25068985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0004" y="-89076"/>
            <a:ext cx="8518545" cy="100347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a:latin typeface="Marker Felt"/>
              <a:cs typeface="Marker Felt"/>
            </a:endParaRPr>
          </a:p>
        </p:txBody>
      </p:sp>
      <p:sp>
        <p:nvSpPr>
          <p:cNvPr id="8" name="TextBox 7"/>
          <p:cNvSpPr txBox="1"/>
          <p:nvPr/>
        </p:nvSpPr>
        <p:spPr>
          <a:xfrm>
            <a:off x="5530151" y="4870355"/>
            <a:ext cx="184666" cy="369332"/>
          </a:xfrm>
          <a:prstGeom prst="rect">
            <a:avLst/>
          </a:prstGeom>
          <a:noFill/>
        </p:spPr>
        <p:txBody>
          <a:bodyPr wrap="none" rtlCol="0">
            <a:spAutoFit/>
          </a:bodyPr>
          <a:lstStyle/>
          <a:p>
            <a:endParaRPr lang="en-US" dirty="0"/>
          </a:p>
        </p:txBody>
      </p:sp>
      <p:sp>
        <p:nvSpPr>
          <p:cNvPr id="11" name="Title 1"/>
          <p:cNvSpPr txBox="1">
            <a:spLocks/>
          </p:cNvSpPr>
          <p:nvPr/>
        </p:nvSpPr>
        <p:spPr>
          <a:xfrm>
            <a:off x="5033887" y="0"/>
            <a:ext cx="3500513" cy="8645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dirty="0">
              <a:latin typeface="Marker Felt"/>
              <a:cs typeface="Marker Felt"/>
            </a:endParaRPr>
          </a:p>
        </p:txBody>
      </p:sp>
      <p:sp>
        <p:nvSpPr>
          <p:cNvPr id="4" name="TextBox 3"/>
          <p:cNvSpPr txBox="1"/>
          <p:nvPr/>
        </p:nvSpPr>
        <p:spPr>
          <a:xfrm>
            <a:off x="4541838" y="928942"/>
            <a:ext cx="3450921" cy="369332"/>
          </a:xfrm>
          <a:prstGeom prst="rect">
            <a:avLst/>
          </a:prstGeom>
          <a:noFill/>
        </p:spPr>
        <p:txBody>
          <a:bodyPr wrap="square" rtlCol="0">
            <a:spAutoFit/>
          </a:bodyPr>
          <a:lstStyle/>
          <a:p>
            <a:r>
              <a:rPr lang="en-US" dirty="0" smtClean="0">
                <a:latin typeface="Marker Felt"/>
                <a:cs typeface="Marker Felt"/>
              </a:rPr>
              <a:t>“Get food poisoning together”</a:t>
            </a:r>
            <a:endParaRPr lang="en-US" dirty="0">
              <a:latin typeface="Marker Felt"/>
              <a:cs typeface="Marker Felt"/>
            </a:endParaRPr>
          </a:p>
        </p:txBody>
      </p:sp>
      <p:sp>
        <p:nvSpPr>
          <p:cNvPr id="7" name="TextBox 6"/>
          <p:cNvSpPr txBox="1"/>
          <p:nvPr/>
        </p:nvSpPr>
        <p:spPr>
          <a:xfrm>
            <a:off x="521912" y="928942"/>
            <a:ext cx="3886200" cy="369332"/>
          </a:xfrm>
          <a:prstGeom prst="rect">
            <a:avLst/>
          </a:prstGeom>
          <a:noFill/>
        </p:spPr>
        <p:txBody>
          <a:bodyPr wrap="square" rtlCol="0">
            <a:spAutoFit/>
          </a:bodyPr>
          <a:lstStyle/>
          <a:p>
            <a:r>
              <a:rPr lang="en-US" dirty="0" smtClean="0">
                <a:latin typeface="Marker Felt"/>
                <a:cs typeface="Marker Felt"/>
              </a:rPr>
              <a:t>“Have hard conversations early”</a:t>
            </a:r>
            <a:endParaRPr lang="en-US" dirty="0">
              <a:latin typeface="Marker Felt"/>
              <a:cs typeface="Marker Felt"/>
            </a:endParaRPr>
          </a:p>
        </p:txBody>
      </p:sp>
      <p:sp>
        <p:nvSpPr>
          <p:cNvPr id="9" name="TextBox 8"/>
          <p:cNvSpPr txBox="1"/>
          <p:nvPr/>
        </p:nvSpPr>
        <p:spPr>
          <a:xfrm>
            <a:off x="5029200" y="5252177"/>
            <a:ext cx="3962400" cy="646331"/>
          </a:xfrm>
          <a:prstGeom prst="rect">
            <a:avLst/>
          </a:prstGeom>
          <a:noFill/>
        </p:spPr>
        <p:txBody>
          <a:bodyPr wrap="square" rtlCol="0">
            <a:spAutoFit/>
          </a:bodyPr>
          <a:lstStyle/>
          <a:p>
            <a:pPr algn="ctr"/>
            <a:r>
              <a:rPr lang="en-US" dirty="0" smtClean="0">
                <a:latin typeface="Marker Felt"/>
                <a:cs typeface="Marker Felt"/>
              </a:rPr>
              <a:t>“Managing conflict is very </a:t>
            </a:r>
          </a:p>
          <a:p>
            <a:pPr algn="ctr"/>
            <a:r>
              <a:rPr lang="en-US" dirty="0" smtClean="0">
                <a:latin typeface="Marker Felt"/>
                <a:cs typeface="Marker Felt"/>
              </a:rPr>
              <a:t>important and can be taught”</a:t>
            </a:r>
            <a:endParaRPr lang="en-US" dirty="0">
              <a:latin typeface="Marker Felt"/>
              <a:cs typeface="Marker Felt"/>
            </a:endParaRPr>
          </a:p>
        </p:txBody>
      </p:sp>
      <p:sp>
        <p:nvSpPr>
          <p:cNvPr id="10" name="TextBox 9"/>
          <p:cNvSpPr txBox="1"/>
          <p:nvPr/>
        </p:nvSpPr>
        <p:spPr>
          <a:xfrm>
            <a:off x="322634" y="5252177"/>
            <a:ext cx="4419601" cy="646331"/>
          </a:xfrm>
          <a:prstGeom prst="rect">
            <a:avLst/>
          </a:prstGeom>
          <a:noFill/>
        </p:spPr>
        <p:txBody>
          <a:bodyPr wrap="square" rtlCol="0">
            <a:spAutoFit/>
          </a:bodyPr>
          <a:lstStyle/>
          <a:p>
            <a:pPr algn="ctr"/>
            <a:r>
              <a:rPr lang="en-US" dirty="0" smtClean="0">
                <a:latin typeface="Marker Felt"/>
                <a:cs typeface="Marker Felt"/>
              </a:rPr>
              <a:t>“It takes a few miracles to go from a student group to a successful enterprise”</a:t>
            </a:r>
            <a:endParaRPr lang="en-US" dirty="0">
              <a:latin typeface="Marker Felt"/>
              <a:cs typeface="Marker Felt"/>
            </a:endParaRPr>
          </a:p>
        </p:txBody>
      </p:sp>
      <p:sp>
        <p:nvSpPr>
          <p:cNvPr id="12" name="TextBox 11"/>
          <p:cNvSpPr txBox="1"/>
          <p:nvPr/>
        </p:nvSpPr>
        <p:spPr>
          <a:xfrm>
            <a:off x="6347202" y="2819400"/>
            <a:ext cx="2770048" cy="1477328"/>
          </a:xfrm>
          <a:prstGeom prst="rect">
            <a:avLst/>
          </a:prstGeom>
          <a:noFill/>
        </p:spPr>
        <p:txBody>
          <a:bodyPr wrap="square" rtlCol="0">
            <a:spAutoFit/>
          </a:bodyPr>
          <a:lstStyle/>
          <a:p>
            <a:pPr algn="ctr"/>
            <a:r>
              <a:rPr lang="en-US" dirty="0" smtClean="0">
                <a:latin typeface="Marker Felt"/>
                <a:cs typeface="Marker Felt"/>
              </a:rPr>
              <a:t>“I have found that making a sub-optimal decision quickly is better than making the optimal decision a month later”</a:t>
            </a:r>
            <a:endParaRPr lang="en-US" dirty="0">
              <a:latin typeface="Marker Felt"/>
              <a:cs typeface="Marker Felt"/>
            </a:endParaRPr>
          </a:p>
        </p:txBody>
      </p:sp>
      <p:sp>
        <p:nvSpPr>
          <p:cNvPr id="13" name="TextBox 12"/>
          <p:cNvSpPr txBox="1"/>
          <p:nvPr/>
        </p:nvSpPr>
        <p:spPr>
          <a:xfrm>
            <a:off x="4648200" y="1411069"/>
            <a:ext cx="4343400" cy="646331"/>
          </a:xfrm>
          <a:prstGeom prst="rect">
            <a:avLst/>
          </a:prstGeom>
          <a:noFill/>
        </p:spPr>
        <p:txBody>
          <a:bodyPr wrap="square" rtlCol="0">
            <a:spAutoFit/>
          </a:bodyPr>
          <a:lstStyle/>
          <a:p>
            <a:pPr algn="ctr"/>
            <a:r>
              <a:rPr lang="en-US" dirty="0" smtClean="0">
                <a:latin typeface="Marker Felt"/>
                <a:cs typeface="Marker Felt"/>
              </a:rPr>
              <a:t>“Contribute to a larger enterprise</a:t>
            </a:r>
          </a:p>
          <a:p>
            <a:pPr algn="ctr"/>
            <a:r>
              <a:rPr lang="en-US" dirty="0" smtClean="0">
                <a:latin typeface="Marker Felt"/>
                <a:cs typeface="Marker Felt"/>
              </a:rPr>
              <a:t>community than just your own venture”</a:t>
            </a:r>
            <a:endParaRPr lang="en-US" dirty="0">
              <a:latin typeface="Marker Felt"/>
              <a:cs typeface="Marker Felt"/>
            </a:endParaRPr>
          </a:p>
        </p:txBody>
      </p:sp>
      <p:sp>
        <p:nvSpPr>
          <p:cNvPr id="5" name="Rectangle 4"/>
          <p:cNvSpPr/>
          <p:nvPr/>
        </p:nvSpPr>
        <p:spPr>
          <a:xfrm>
            <a:off x="2810102" y="152400"/>
            <a:ext cx="3676196" cy="646331"/>
          </a:xfrm>
          <a:prstGeom prst="rect">
            <a:avLst/>
          </a:prstGeom>
        </p:spPr>
        <p:txBody>
          <a:bodyPr wrap="none">
            <a:spAutoFit/>
          </a:bodyPr>
          <a:lstStyle/>
          <a:p>
            <a:r>
              <a:rPr lang="en-US" sz="3600" dirty="0" smtClean="0">
                <a:latin typeface="Marker Felt"/>
                <a:cs typeface="Marker Felt"/>
              </a:rPr>
              <a:t>Parting Thoughts</a:t>
            </a:r>
            <a:endParaRPr lang="en-US" sz="3600" dirty="0">
              <a:latin typeface="Marker Felt"/>
              <a:cs typeface="Marker Felt"/>
            </a:endParaRPr>
          </a:p>
        </p:txBody>
      </p:sp>
      <p:sp>
        <p:nvSpPr>
          <p:cNvPr id="15" name="TextBox 14"/>
          <p:cNvSpPr txBox="1"/>
          <p:nvPr/>
        </p:nvSpPr>
        <p:spPr>
          <a:xfrm>
            <a:off x="715386" y="1563469"/>
            <a:ext cx="2906411" cy="646331"/>
          </a:xfrm>
          <a:prstGeom prst="rect">
            <a:avLst/>
          </a:prstGeom>
          <a:noFill/>
        </p:spPr>
        <p:txBody>
          <a:bodyPr wrap="square" rtlCol="0">
            <a:spAutoFit/>
          </a:bodyPr>
          <a:lstStyle/>
          <a:p>
            <a:pPr algn="ctr"/>
            <a:r>
              <a:rPr lang="en-US" dirty="0" smtClean="0">
                <a:latin typeface="Marker Felt"/>
                <a:cs typeface="Marker Felt"/>
              </a:rPr>
              <a:t>“The first idea is generally </a:t>
            </a:r>
          </a:p>
          <a:p>
            <a:pPr algn="ctr"/>
            <a:r>
              <a:rPr lang="en-US" dirty="0" smtClean="0">
                <a:latin typeface="Marker Felt"/>
                <a:cs typeface="Marker Felt"/>
              </a:rPr>
              <a:t>not the useful one”</a:t>
            </a:r>
            <a:endParaRPr lang="en-US" dirty="0">
              <a:latin typeface="Marker Felt"/>
              <a:cs typeface="Marker Felt"/>
            </a:endParaRPr>
          </a:p>
        </p:txBody>
      </p:sp>
      <p:pic>
        <p:nvPicPr>
          <p:cNvPr id="6" name="Picture 5" descr="hannibal_a-team-jpeg.jpg"/>
          <p:cNvPicPr>
            <a:picLocks noChangeAspect="1"/>
          </p:cNvPicPr>
          <p:nvPr/>
        </p:nvPicPr>
        <p:blipFill rotWithShape="1">
          <a:blip r:embed="rId3">
            <a:extLst>
              <a:ext uri="{28A0092B-C50C-407E-A947-70E740481C1C}">
                <a14:useLocalDpi xmlns:a14="http://schemas.microsoft.com/office/drawing/2010/main" val="0"/>
              </a:ext>
            </a:extLst>
          </a:blip>
          <a:srcRect l="25290" t="11575"/>
          <a:stretch/>
        </p:blipFill>
        <p:spPr>
          <a:xfrm>
            <a:off x="3200400" y="2209800"/>
            <a:ext cx="2787949" cy="2425309"/>
          </a:xfrm>
          <a:prstGeom prst="roundRect">
            <a:avLst/>
          </a:prstGeom>
        </p:spPr>
      </p:pic>
      <p:sp>
        <p:nvSpPr>
          <p:cNvPr id="16" name="TextBox 15"/>
          <p:cNvSpPr txBox="1"/>
          <p:nvPr/>
        </p:nvSpPr>
        <p:spPr>
          <a:xfrm>
            <a:off x="4343400" y="2514600"/>
            <a:ext cx="1600200" cy="923330"/>
          </a:xfrm>
          <a:prstGeom prst="rect">
            <a:avLst/>
          </a:prstGeom>
          <a:noFill/>
        </p:spPr>
        <p:txBody>
          <a:bodyPr wrap="square" rtlCol="0">
            <a:spAutoFit/>
          </a:bodyPr>
          <a:lstStyle/>
          <a:p>
            <a:pPr algn="r"/>
            <a:r>
              <a:rPr lang="en-US" dirty="0" smtClean="0">
                <a:solidFill>
                  <a:schemeClr val="bg1"/>
                </a:solidFill>
                <a:latin typeface="Marker Felt"/>
                <a:cs typeface="Marker Felt"/>
              </a:rPr>
              <a:t>“I love it when </a:t>
            </a:r>
          </a:p>
          <a:p>
            <a:pPr algn="r"/>
            <a:r>
              <a:rPr lang="en-US" dirty="0" smtClean="0">
                <a:solidFill>
                  <a:schemeClr val="bg1"/>
                </a:solidFill>
                <a:latin typeface="Marker Felt"/>
                <a:cs typeface="Marker Felt"/>
              </a:rPr>
              <a:t>a plan comes</a:t>
            </a:r>
          </a:p>
          <a:p>
            <a:pPr algn="r"/>
            <a:r>
              <a:rPr lang="en-US" dirty="0" smtClean="0">
                <a:solidFill>
                  <a:schemeClr val="bg1"/>
                </a:solidFill>
                <a:latin typeface="Marker Felt"/>
                <a:cs typeface="Marker Felt"/>
              </a:rPr>
              <a:t>together”</a:t>
            </a:r>
          </a:p>
        </p:txBody>
      </p:sp>
      <p:sp>
        <p:nvSpPr>
          <p:cNvPr id="17" name="TextBox 16"/>
          <p:cNvSpPr txBox="1"/>
          <p:nvPr/>
        </p:nvSpPr>
        <p:spPr>
          <a:xfrm>
            <a:off x="521912" y="4047013"/>
            <a:ext cx="2438400" cy="923330"/>
          </a:xfrm>
          <a:prstGeom prst="rect">
            <a:avLst/>
          </a:prstGeom>
          <a:noFill/>
        </p:spPr>
        <p:txBody>
          <a:bodyPr wrap="square" rtlCol="0">
            <a:spAutoFit/>
          </a:bodyPr>
          <a:lstStyle/>
          <a:p>
            <a:pPr algn="ctr"/>
            <a:r>
              <a:rPr lang="en-US" dirty="0" smtClean="0">
                <a:latin typeface="Marker Felt"/>
                <a:cs typeface="Marker Felt"/>
              </a:rPr>
              <a:t>“As roles became clear, everything started falling into place”</a:t>
            </a:r>
            <a:endParaRPr lang="en-US" dirty="0">
              <a:latin typeface="Marker Felt"/>
              <a:cs typeface="Marker Felt"/>
            </a:endParaRPr>
          </a:p>
        </p:txBody>
      </p:sp>
      <p:sp>
        <p:nvSpPr>
          <p:cNvPr id="18" name="Rectangle 17"/>
          <p:cNvSpPr/>
          <p:nvPr/>
        </p:nvSpPr>
        <p:spPr>
          <a:xfrm>
            <a:off x="191947" y="2362200"/>
            <a:ext cx="2618155" cy="1477328"/>
          </a:xfrm>
          <a:prstGeom prst="rect">
            <a:avLst/>
          </a:prstGeom>
        </p:spPr>
        <p:txBody>
          <a:bodyPr wrap="square">
            <a:spAutoFit/>
          </a:bodyPr>
          <a:lstStyle/>
          <a:p>
            <a:pPr algn="ctr"/>
            <a:r>
              <a:rPr lang="en-US" dirty="0" smtClean="0">
                <a:latin typeface="Marker Felt"/>
                <a:cs typeface="Marker Felt"/>
              </a:rPr>
              <a:t>“If </a:t>
            </a:r>
            <a:r>
              <a:rPr lang="en-US" dirty="0">
                <a:latin typeface="Marker Felt"/>
                <a:cs typeface="Marker Felt"/>
              </a:rPr>
              <a:t>its difficult </a:t>
            </a:r>
            <a:r>
              <a:rPr lang="en-US" dirty="0" smtClean="0">
                <a:latin typeface="Marker Felt"/>
                <a:cs typeface="Marker Felt"/>
              </a:rPr>
              <a:t>to </a:t>
            </a:r>
            <a:r>
              <a:rPr lang="en-US" dirty="0">
                <a:latin typeface="Marker Felt"/>
                <a:cs typeface="Marker Felt"/>
              </a:rPr>
              <a:t>figure out </a:t>
            </a:r>
            <a:r>
              <a:rPr lang="en-US" dirty="0" smtClean="0">
                <a:latin typeface="Marker Felt"/>
                <a:cs typeface="Marker Felt"/>
              </a:rPr>
              <a:t>who’s </a:t>
            </a:r>
            <a:r>
              <a:rPr lang="en-US" dirty="0">
                <a:latin typeface="Marker Felt"/>
                <a:cs typeface="Marker Felt"/>
              </a:rPr>
              <a:t>the CEO, CTO, CMO, </a:t>
            </a:r>
            <a:r>
              <a:rPr lang="en-US" dirty="0" smtClean="0">
                <a:latin typeface="Marker Felt"/>
                <a:cs typeface="Marker Felt"/>
              </a:rPr>
              <a:t>etc., </a:t>
            </a:r>
            <a:r>
              <a:rPr lang="en-US" dirty="0">
                <a:latin typeface="Marker Felt"/>
                <a:cs typeface="Marker Felt"/>
              </a:rPr>
              <a:t>then you have the wrong make-up for your team</a:t>
            </a:r>
            <a:r>
              <a:rPr lang="en-US" dirty="0" smtClean="0">
                <a:latin typeface="Marker Felt"/>
                <a:cs typeface="Marker Felt"/>
              </a:rPr>
              <a:t>.”</a:t>
            </a:r>
            <a:endParaRPr lang="en-US" dirty="0">
              <a:latin typeface="Marker Felt"/>
              <a:cs typeface="Marker Felt"/>
            </a:endParaRPr>
          </a:p>
        </p:txBody>
      </p:sp>
    </p:spTree>
    <p:extLst>
      <p:ext uri="{BB962C8B-B14F-4D97-AF65-F5344CB8AC3E}">
        <p14:creationId xmlns:p14="http://schemas.microsoft.com/office/powerpoint/2010/main" val="26776416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854</TotalTime>
  <Words>781</Words>
  <Application>Microsoft Macintosh PowerPoint</Application>
  <PresentationFormat>On-screen Show (4:3)</PresentationFormat>
  <Paragraphs>99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DUE/DSL</dc:creator>
  <cp:lastModifiedBy>DUE/DSL</cp:lastModifiedBy>
  <cp:revision>101</cp:revision>
  <dcterms:created xsi:type="dcterms:W3CDTF">2014-03-11T18:16:38Z</dcterms:created>
  <dcterms:modified xsi:type="dcterms:W3CDTF">2014-04-04T18:56:19Z</dcterms:modified>
</cp:coreProperties>
</file>