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6" r:id="rId7"/>
    <p:sldId id="261" r:id="rId8"/>
    <p:sldId id="270" r:id="rId9"/>
    <p:sldId id="271" r:id="rId10"/>
    <p:sldId id="263" r:id="rId11"/>
    <p:sldId id="272" r:id="rId12"/>
    <p:sldId id="273" r:id="rId13"/>
    <p:sldId id="269" r:id="rId14"/>
    <p:sldId id="274" r:id="rId15"/>
    <p:sldId id="276" r:id="rId16"/>
    <p:sldId id="275" r:id="rId17"/>
    <p:sldId id="268" r:id="rId18"/>
    <p:sldId id="278" r:id="rId19"/>
    <p:sldId id="279" r:id="rId20"/>
    <p:sldId id="277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6464"/>
    <a:srgbClr val="FFFFFF"/>
    <a:srgbClr val="0085CC"/>
    <a:srgbClr val="404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howGuides="1">
      <p:cViewPr varScale="1">
        <p:scale>
          <a:sx n="64" d="100"/>
          <a:sy n="64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144001" cy="6858001"/>
            <a:chOff x="0" y="0"/>
            <a:chExt cx="9144001" cy="6858001"/>
          </a:xfrm>
        </p:grpSpPr>
        <p:pic>
          <p:nvPicPr>
            <p:cNvPr id="6" name="Picture 2" descr="businesslineslight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COE_0460912_PPT2013_Title.jpg"/>
            <p:cNvPicPr>
              <a:picLocks noChangeAspect="1"/>
            </p:cNvPicPr>
            <p:nvPr/>
          </p:nvPicPr>
          <p:blipFill>
            <a:blip r:embed="rId3" cstate="print"/>
            <a:srcRect t="93049"/>
            <a:stretch>
              <a:fillRect/>
            </a:stretch>
          </p:blipFill>
          <p:spPr bwMode="auto">
            <a:xfrm>
              <a:off x="0" y="6172200"/>
              <a:ext cx="91440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UDM RGB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43153" y="6172201"/>
              <a:ext cx="1100848" cy="685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52400" y="6248400"/>
              <a:ext cx="8763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NCIIA - OPEN 2014 – San Jose, CA, 3/22/2014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295400"/>
            <a:ext cx="8153400" cy="990600"/>
          </a:xfrm>
        </p:spPr>
        <p:txBody>
          <a:bodyPr/>
          <a:lstStyle>
            <a:lvl1pPr>
              <a:lnSpc>
                <a:spcPct val="80000"/>
              </a:lnSpc>
              <a:defRPr sz="2800" b="1" i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362200"/>
            <a:ext cx="8153400" cy="762000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2000" b="0" i="1">
                <a:solidFill>
                  <a:schemeClr val="accent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E1BB4B-487C-4645-B9B1-0A20BD3CD5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0"/>
            <a:ext cx="9144001" cy="6858001"/>
            <a:chOff x="0" y="0"/>
            <a:chExt cx="9144001" cy="6858001"/>
          </a:xfrm>
        </p:grpSpPr>
        <p:pic>
          <p:nvPicPr>
            <p:cNvPr id="7" name="Picture 2" descr="businesslineslight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COE_0460912_PPT2013_Title.jpg"/>
            <p:cNvPicPr>
              <a:picLocks noChangeAspect="1"/>
            </p:cNvPicPr>
            <p:nvPr/>
          </p:nvPicPr>
          <p:blipFill>
            <a:blip r:embed="rId5" cstate="print"/>
            <a:srcRect t="93049"/>
            <a:stretch>
              <a:fillRect/>
            </a:stretch>
          </p:blipFill>
          <p:spPr bwMode="auto">
            <a:xfrm>
              <a:off x="0" y="6172200"/>
              <a:ext cx="91440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UDM RGB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43153" y="6172201"/>
              <a:ext cx="1100848" cy="685800"/>
            </a:xfrm>
            <a:prstGeom prst="rect">
              <a:avLst/>
            </a:prstGeom>
          </p:spPr>
        </p:pic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53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77000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70556585-B891-4087-8208-57360B03FBC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52400" y="624840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NCIIA - OPEN 2014 – San Jose, CA, 3/22/2014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5CC"/>
          </a:solidFill>
          <a:latin typeface="Arial Bold" pitchFamily="1" charset="0"/>
          <a:ea typeface="ＭＳ Ｐゴシック" pitchFamily="1" charset="-128"/>
          <a:cs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5CC"/>
          </a:solidFill>
          <a:latin typeface="Arial Bold" pitchFamily="1" charset="0"/>
          <a:ea typeface="ＭＳ Ｐゴシック" pitchFamily="1" charset="-128"/>
          <a:cs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5CC"/>
          </a:solidFill>
          <a:latin typeface="Arial Bold" pitchFamily="1" charset="0"/>
          <a:ea typeface="ＭＳ Ｐゴシック" pitchFamily="1" charset="-128"/>
          <a:cs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5CC"/>
          </a:solidFill>
          <a:latin typeface="Arial Bold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Lucida Grande" charset="0"/>
        <a:buChar char="▪"/>
        <a:defRPr sz="2200">
          <a:solidFill>
            <a:srgbClr val="626464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▪"/>
        <a:defRPr sz="2200">
          <a:solidFill>
            <a:srgbClr val="626464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153400" cy="990600"/>
          </a:xfrm>
        </p:spPr>
        <p:txBody>
          <a:bodyPr/>
          <a:lstStyle/>
          <a:p>
            <a:r>
              <a:rPr lang="en-US" sz="2400" dirty="0" smtClean="0"/>
              <a:t>Intercollegiate Student Projects as Tools for Developing the Entrepreneurial Mindset and Competencies in Engineering Students: Lessons learned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8153400" cy="1676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Kenneth Bloemer</a:t>
            </a:r>
            <a:r>
              <a:rPr lang="en-US" baseline="30000" dirty="0" smtClean="0"/>
              <a:t>2</a:t>
            </a:r>
            <a:r>
              <a:rPr lang="en-US" dirty="0" smtClean="0"/>
              <a:t>, Rebecca Blust</a:t>
            </a:r>
            <a:r>
              <a:rPr lang="en-US" baseline="30000" dirty="0" smtClean="0"/>
              <a:t>2</a:t>
            </a:r>
            <a:r>
              <a:rPr lang="en-US" dirty="0" smtClean="0"/>
              <a:t>, Edmond Dougherty</a:t>
            </a:r>
            <a:r>
              <a:rPr lang="en-US" baseline="30000" dirty="0" smtClean="0"/>
              <a:t>4</a:t>
            </a:r>
            <a:r>
              <a:rPr lang="en-US" dirty="0" smtClean="0"/>
              <a:t>, Brian Garner</a:t>
            </a:r>
            <a:r>
              <a:rPr lang="en-US" baseline="30000" dirty="0" smtClean="0"/>
              <a:t>1</a:t>
            </a:r>
            <a:r>
              <a:rPr lang="en-US" dirty="0" smtClean="0"/>
              <a:t>, John Hageman</a:t>
            </a:r>
            <a:r>
              <a:rPr lang="en-US" baseline="30000" dirty="0" smtClean="0"/>
              <a:t>2</a:t>
            </a:r>
            <a:r>
              <a:rPr lang="en-US" dirty="0" smtClean="0"/>
              <a:t>, William Jordan</a:t>
            </a:r>
            <a:r>
              <a:rPr lang="en-US" baseline="30000" dirty="0" smtClean="0"/>
              <a:t>1</a:t>
            </a:r>
            <a:r>
              <a:rPr lang="en-US" dirty="0" smtClean="0"/>
              <a:t>, Darrell Kleinke</a:t>
            </a:r>
            <a:r>
              <a:rPr lang="en-US" baseline="30000" dirty="0" smtClean="0"/>
              <a:t>3</a:t>
            </a:r>
            <a:r>
              <a:rPr lang="en-US" dirty="0" smtClean="0"/>
              <a:t>, </a:t>
            </a:r>
            <a:r>
              <a:rPr lang="en-US" u="sng" dirty="0" smtClean="0"/>
              <a:t>Nassif Rayess</a:t>
            </a:r>
            <a:r>
              <a:rPr lang="en-US" baseline="30000" dirty="0" smtClean="0"/>
              <a:t>3*</a:t>
            </a:r>
            <a:r>
              <a:rPr lang="en-US" dirty="0" smtClean="0"/>
              <a:t>, and George Simmons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baseline="30000" dirty="0" smtClean="0"/>
              <a:t>1</a:t>
            </a:r>
            <a:r>
              <a:rPr lang="en-US" dirty="0" smtClean="0"/>
              <a:t>Baylor University, </a:t>
            </a:r>
            <a:r>
              <a:rPr lang="en-US" baseline="30000" dirty="0" smtClean="0"/>
              <a:t>2</a:t>
            </a:r>
            <a:r>
              <a:rPr lang="en-US" dirty="0" smtClean="0"/>
              <a:t>University of Dayton, </a:t>
            </a:r>
            <a:r>
              <a:rPr lang="en-US" baseline="30000" dirty="0" smtClean="0"/>
              <a:t>3</a:t>
            </a:r>
            <a:r>
              <a:rPr lang="en-US" dirty="0" smtClean="0"/>
              <a:t>University of Detroit Mercy, </a:t>
            </a:r>
            <a:r>
              <a:rPr lang="en-US" baseline="30000" dirty="0" smtClean="0"/>
              <a:t>4</a:t>
            </a:r>
            <a:r>
              <a:rPr lang="en-US" dirty="0" smtClean="0"/>
              <a:t>Villanova University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038600"/>
            <a:ext cx="2442576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on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3657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Students will not collaborate on their own.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Faculty cannot force collaboration.</a:t>
            </a:r>
          </a:p>
          <a:p>
            <a:pPr marL="457200" indent="-457200">
              <a:buNone/>
            </a:pPr>
            <a:endParaRPr lang="en-US" sz="2800" dirty="0" smtClean="0"/>
          </a:p>
          <a:p>
            <a:pPr marL="457200" indent="-457200">
              <a:buNone/>
            </a:pPr>
            <a:endParaRPr lang="en-US" sz="2800" dirty="0" smtClean="0"/>
          </a:p>
          <a:p>
            <a:pPr marL="457200" indent="-457200">
              <a:buNone/>
            </a:pPr>
            <a:r>
              <a:rPr lang="en-US" sz="2800" b="1" dirty="0" smtClean="0"/>
              <a:t>Project </a:t>
            </a:r>
            <a:r>
              <a:rPr lang="en-US" sz="2800" b="1" dirty="0" smtClean="0"/>
              <a:t>must motivate the </a:t>
            </a:r>
            <a:r>
              <a:rPr lang="en-US" sz="2800" b="1" dirty="0" smtClean="0"/>
              <a:t>collaboration.</a:t>
            </a:r>
            <a:endParaRPr lang="en-US" sz="2800" b="1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1066800"/>
          </a:xfrm>
        </p:spPr>
        <p:txBody>
          <a:bodyPr/>
          <a:lstStyle/>
          <a:p>
            <a:r>
              <a:rPr lang="en-US" dirty="0" smtClean="0"/>
              <a:t>Project must motivate the </a:t>
            </a:r>
            <a:r>
              <a:rPr lang="en-US" dirty="0" smtClean="0"/>
              <a:t>collaboration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12954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Takeaway 1: </a:t>
            </a:r>
          </a:p>
          <a:p>
            <a:pPr>
              <a:buNone/>
            </a:pPr>
            <a:r>
              <a:rPr lang="en-US" dirty="0" smtClean="0"/>
              <a:t>Limit the resources (time, money, skills…).  </a:t>
            </a:r>
          </a:p>
          <a:p>
            <a:pPr>
              <a:buNone/>
            </a:pPr>
            <a:r>
              <a:rPr lang="en-US" dirty="0" smtClean="0"/>
              <a:t>If they can deliver a prototype on their own, they will.</a:t>
            </a:r>
            <a:endParaRPr lang="en-US" dirty="0"/>
          </a:p>
        </p:txBody>
      </p:sp>
      <p:pic>
        <p:nvPicPr>
          <p:cNvPr id="4" name="Picture 3" descr="Phot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048000"/>
            <a:ext cx="3429000" cy="2286000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Phot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048000"/>
            <a:ext cx="3429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1066800"/>
          </a:xfrm>
        </p:spPr>
        <p:txBody>
          <a:bodyPr/>
          <a:lstStyle/>
          <a:p>
            <a:r>
              <a:rPr lang="en-US" dirty="0" smtClean="0"/>
              <a:t>Project must motivate the </a:t>
            </a:r>
            <a:r>
              <a:rPr lang="en-US" dirty="0" smtClean="0"/>
              <a:t>collaboration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12954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Takeaway 2: </a:t>
            </a:r>
          </a:p>
          <a:p>
            <a:pPr>
              <a:buNone/>
            </a:pPr>
            <a:r>
              <a:rPr lang="en-US" dirty="0" smtClean="0"/>
              <a:t>Beware of competitions.</a:t>
            </a:r>
          </a:p>
          <a:p>
            <a:pPr>
              <a:buNone/>
            </a:pPr>
            <a:r>
              <a:rPr lang="en-US" dirty="0" smtClean="0"/>
              <a:t>Use a project where the client is the winner.</a:t>
            </a:r>
            <a:endParaRPr lang="en-US" dirty="0"/>
          </a:p>
        </p:txBody>
      </p:sp>
      <p:pic>
        <p:nvPicPr>
          <p:cNvPr id="6" name="Picture 5" descr="51a4f8538ab50_image.jpg"/>
          <p:cNvPicPr>
            <a:picLocks/>
          </p:cNvPicPr>
          <p:nvPr/>
        </p:nvPicPr>
        <p:blipFill>
          <a:blip r:embed="rId2" cstate="print"/>
          <a:srcRect t="5926" b="8148"/>
          <a:stretch>
            <a:fillRect/>
          </a:stretch>
        </p:blipFill>
        <p:spPr>
          <a:xfrm>
            <a:off x="4648200" y="3124200"/>
            <a:ext cx="3429000" cy="2286000"/>
          </a:xfrm>
          <a:prstGeom prst="rect">
            <a:avLst/>
          </a:prstGeom>
        </p:spPr>
      </p:pic>
      <p:pic>
        <p:nvPicPr>
          <p:cNvPr id="7" name="Picture 6" descr="Photo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124200"/>
            <a:ext cx="3429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on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communication is not natural.</a:t>
            </a:r>
          </a:p>
          <a:p>
            <a:r>
              <a:rPr lang="en-US" dirty="0" smtClean="0"/>
              <a:t>Students will communicate, but only as long as they have to.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1066800"/>
          </a:xfrm>
        </p:spPr>
        <p:txBody>
          <a:bodyPr/>
          <a:lstStyle/>
          <a:p>
            <a:r>
              <a:rPr lang="en-US" dirty="0" smtClean="0"/>
              <a:t>Virtual communication is not </a:t>
            </a:r>
            <a:r>
              <a:rPr lang="en-US" dirty="0" smtClean="0"/>
              <a:t>natural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1447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Takeaway 1: </a:t>
            </a:r>
          </a:p>
          <a:p>
            <a:pPr>
              <a:buNone/>
            </a:pPr>
            <a:r>
              <a:rPr lang="en-US" dirty="0" smtClean="0"/>
              <a:t>It is a lot easier to communicate with one’s friends.</a:t>
            </a:r>
          </a:p>
          <a:p>
            <a:pPr>
              <a:buNone/>
            </a:pPr>
            <a:r>
              <a:rPr lang="en-US" dirty="0" smtClean="0"/>
              <a:t>Bring students together in one location at the beginning for a multi-day team building exercise.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b="1" dirty="0" smtClean="0"/>
              <a:t>Geographical proximity is very useful</a:t>
            </a:r>
            <a:endParaRPr lang="en-US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1066800"/>
          </a:xfrm>
        </p:spPr>
        <p:txBody>
          <a:bodyPr/>
          <a:lstStyle/>
          <a:p>
            <a:r>
              <a:rPr lang="en-US" dirty="0" smtClean="0"/>
              <a:t>Virtual communication is not natural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1447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Takeaway 2: </a:t>
            </a:r>
          </a:p>
          <a:p>
            <a:pPr>
              <a:buNone/>
            </a:pPr>
            <a:r>
              <a:rPr lang="en-US" dirty="0" smtClean="0"/>
              <a:t>Conflict resolution cannot happen online.</a:t>
            </a:r>
          </a:p>
          <a:p>
            <a:pPr>
              <a:buNone/>
            </a:pPr>
            <a:r>
              <a:rPr lang="en-US" dirty="0" smtClean="0"/>
              <a:t>Bring students together in one location midway through the process.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1066800"/>
          </a:xfrm>
        </p:spPr>
        <p:txBody>
          <a:bodyPr/>
          <a:lstStyle/>
          <a:p>
            <a:r>
              <a:rPr lang="en-US" dirty="0" smtClean="0"/>
              <a:t>Students will communicate, but only as long as they have to.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1447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Takeaway 1: </a:t>
            </a:r>
          </a:p>
          <a:p>
            <a:pPr>
              <a:buNone/>
            </a:pPr>
            <a:r>
              <a:rPr lang="en-US" dirty="0" smtClean="0"/>
              <a:t>Communication drops off once information flow is no longer critical.</a:t>
            </a:r>
          </a:p>
          <a:p>
            <a:pPr>
              <a:buNone/>
            </a:pPr>
            <a:r>
              <a:rPr lang="en-US" dirty="0" smtClean="0"/>
              <a:t>Prototyping sub-systems that must interface is best.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on Team Makeup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Intercollegiate collaborative projects </a:t>
            </a:r>
            <a:r>
              <a:rPr lang="en-US" dirty="0" smtClean="0"/>
              <a:t>involved a disproportionate number of </a:t>
            </a:r>
            <a:r>
              <a:rPr lang="en-US" dirty="0" smtClean="0"/>
              <a:t>female students.</a:t>
            </a:r>
          </a:p>
          <a:p>
            <a:r>
              <a:rPr lang="en-US" dirty="0" smtClean="0"/>
              <a:t>Teams</a:t>
            </a:r>
            <a:r>
              <a:rPr lang="en-US" dirty="0" smtClean="0"/>
              <a:t> which included female students were more successful that all-male students.</a:t>
            </a:r>
          </a:p>
          <a:p>
            <a:r>
              <a:rPr lang="en-US" dirty="0" smtClean="0"/>
              <a:t>These are observations only, need controlled experiments to draw proper conclusions.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Students overwhelmingly </a:t>
            </a:r>
            <a:r>
              <a:rPr lang="en-US" dirty="0" smtClean="0"/>
              <a:t>indicated that the collaborative intercollegiate design experience is valuable for their job search.  “That’s all they wanted to talk about” said one student who just went through a job interview, referring to the interviewers’ strong interest in the intercollegiate project.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Intercollegiate collaborative projects bring high perceived value to students and their careers.</a:t>
            </a:r>
          </a:p>
          <a:p>
            <a:r>
              <a:rPr lang="en-US" dirty="0" smtClean="0"/>
              <a:t>Mindset and competencies surveys are not yet complete.</a:t>
            </a:r>
          </a:p>
          <a:p>
            <a:r>
              <a:rPr lang="en-US" dirty="0" smtClean="0"/>
              <a:t>Can be done effectively and without excessive demands on resources.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153400" cy="685800"/>
          </a:xfrm>
        </p:spPr>
        <p:txBody>
          <a:bodyPr/>
          <a:lstStyle/>
          <a:p>
            <a:r>
              <a:rPr lang="en-US" dirty="0" smtClean="0"/>
              <a:t>Entrepreneurial Engineering Outcomes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24794"/>
            <a:ext cx="8072438" cy="518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3504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Source: www.keenetwork.org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pic>
        <p:nvPicPr>
          <p:cNvPr id="4" name="Picture 3" descr="KEEN logo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155123"/>
            <a:ext cx="6488068" cy="26454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153400" cy="685800"/>
          </a:xfrm>
        </p:spPr>
        <p:txBody>
          <a:bodyPr/>
          <a:lstStyle/>
          <a:p>
            <a:r>
              <a:rPr lang="en-US" dirty="0" smtClean="0"/>
              <a:t>Entrepreneurial Engineering Outcomes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57200"/>
            <a:ext cx="3504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Source: www.keenetwork.org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836613"/>
            <a:ext cx="80867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l="50408" t="47040" r="26308" b="49845"/>
          <a:stretch>
            <a:fillRect/>
          </a:stretch>
        </p:blipFill>
        <p:spPr bwMode="auto">
          <a:xfrm>
            <a:off x="457200" y="1981200"/>
            <a:ext cx="6210560" cy="5334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50408" t="59499" r="33194" b="36763"/>
          <a:stretch>
            <a:fillRect/>
          </a:stretch>
        </p:blipFill>
        <p:spPr bwMode="auto">
          <a:xfrm>
            <a:off x="914400" y="2819400"/>
            <a:ext cx="4165600" cy="6096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 l="50408" t="63236" r="17596" b="33026"/>
          <a:stretch>
            <a:fillRect/>
          </a:stretch>
        </p:blipFill>
        <p:spPr bwMode="auto">
          <a:xfrm>
            <a:off x="152400" y="3733800"/>
            <a:ext cx="8839200" cy="66294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 l="50408" t="69466" r="20796" b="27419"/>
          <a:stretch>
            <a:fillRect/>
          </a:stretch>
        </p:blipFill>
        <p:spPr bwMode="auto">
          <a:xfrm>
            <a:off x="228600" y="5105400"/>
            <a:ext cx="8778240" cy="6096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Intercollegiate Project: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dreamstime_m_109459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3810000" cy="2857500"/>
          </a:xfrm>
          <a:prstGeom prst="rect">
            <a:avLst/>
          </a:prstGeom>
        </p:spPr>
      </p:pic>
      <p:pic>
        <p:nvPicPr>
          <p:cNvPr id="5" name="Picture 4" descr="dreamstime_m_226138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905000"/>
            <a:ext cx="3810000" cy="2857500"/>
          </a:xfrm>
          <a:prstGeom prst="rect">
            <a:avLst/>
          </a:prstGeom>
        </p:spPr>
      </p:pic>
      <p:sp>
        <p:nvSpPr>
          <p:cNvPr id="6" name="Text Placeholder 92"/>
          <p:cNvSpPr txBox="1">
            <a:spLocks/>
          </p:cNvSpPr>
          <p:nvPr/>
        </p:nvSpPr>
        <p:spPr bwMode="auto">
          <a:xfrm>
            <a:off x="457200" y="48768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Competitions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Text Placeholder 92"/>
          <p:cNvSpPr txBox="1">
            <a:spLocks/>
          </p:cNvSpPr>
          <p:nvPr/>
        </p:nvSpPr>
        <p:spPr bwMode="auto">
          <a:xfrm>
            <a:off x="4800600" y="48768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Collaborations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609600"/>
          </a:xfrm>
        </p:spPr>
        <p:txBody>
          <a:bodyPr/>
          <a:lstStyle/>
          <a:p>
            <a:r>
              <a:rPr lang="en-US" dirty="0" smtClean="0"/>
              <a:t>Benefits of Collaborative Projects</a:t>
            </a:r>
            <a:endParaRPr lang="en-US" dirty="0"/>
          </a:p>
        </p:txBody>
      </p:sp>
      <p:pic>
        <p:nvPicPr>
          <p:cNvPr id="4" name="Picture 3" descr="iStock_000007815731X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385" y="1219200"/>
            <a:ext cx="3445215" cy="2286000"/>
          </a:xfrm>
          <a:prstGeom prst="rect">
            <a:avLst/>
          </a:prstGeom>
        </p:spPr>
      </p:pic>
      <p:pic>
        <p:nvPicPr>
          <p:cNvPr id="5" name="Picture 4" descr="iStock_000023106487X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4385" y="3657600"/>
            <a:ext cx="3445215" cy="2286000"/>
          </a:xfrm>
          <a:prstGeom prst="rect">
            <a:avLst/>
          </a:prstGeom>
        </p:spPr>
      </p:pic>
      <p:pic>
        <p:nvPicPr>
          <p:cNvPr id="6" name="Picture 5" descr="iStock_000027874322X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2971" y="1219200"/>
            <a:ext cx="3440429" cy="2286000"/>
          </a:xfrm>
          <a:prstGeom prst="rect">
            <a:avLst/>
          </a:prstGeom>
        </p:spPr>
      </p:pic>
      <p:pic>
        <p:nvPicPr>
          <p:cNvPr id="7" name="Picture 6" descr="iStock_000026784565X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08185" y="3657600"/>
            <a:ext cx="3445215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609600"/>
          </a:xfrm>
        </p:spPr>
        <p:txBody>
          <a:bodyPr/>
          <a:lstStyle/>
          <a:p>
            <a:r>
              <a:rPr lang="en-US" dirty="0" smtClean="0"/>
              <a:t>Meeting Structure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62000" y="1676400"/>
            <a:ext cx="80772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62000" y="2286000"/>
            <a:ext cx="80772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143000"/>
            <a:ext cx="2884123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400" b="1" spc="600" dirty="0" smtClean="0"/>
              <a:t>1</a:t>
            </a:r>
            <a:r>
              <a:rPr lang="en-US" sz="2400" b="1" spc="600" baseline="30000" dirty="0" smtClean="0"/>
              <a:t>st</a:t>
            </a:r>
            <a:r>
              <a:rPr lang="en-US" sz="2400" b="1" spc="600" dirty="0" smtClean="0"/>
              <a:t> Semester</a:t>
            </a:r>
            <a:endParaRPr lang="en-US" sz="2400" b="1" spc="600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1219200"/>
            <a:ext cx="2951449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400" b="1" spc="600" dirty="0" smtClean="0"/>
              <a:t>2</a:t>
            </a:r>
            <a:r>
              <a:rPr lang="en-US" sz="2400" b="1" spc="600" baseline="30000" dirty="0" smtClean="0"/>
              <a:t>nd</a:t>
            </a:r>
            <a:r>
              <a:rPr lang="en-US" sz="2400" b="1" spc="600" dirty="0" smtClean="0"/>
              <a:t> </a:t>
            </a:r>
            <a:r>
              <a:rPr lang="en-US" sz="2400" b="1" spc="600" dirty="0" smtClean="0"/>
              <a:t>Semester</a:t>
            </a:r>
            <a:endParaRPr lang="en-US" sz="2400" b="1" spc="6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46760" y="1170432"/>
            <a:ext cx="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953000" y="1170432"/>
            <a:ext cx="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62000" y="1783080"/>
            <a:ext cx="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953000" y="1783080"/>
            <a:ext cx="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10400" y="1752600"/>
            <a:ext cx="1624163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000" b="1" dirty="0" smtClean="0"/>
              <a:t>Prototyping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38200" y="1752600"/>
            <a:ext cx="2303836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000" b="1" spc="-150" dirty="0" smtClean="0"/>
              <a:t>Customer discovery</a:t>
            </a:r>
            <a:endParaRPr lang="en-US" sz="2000" b="1" spc="-150" dirty="0"/>
          </a:p>
        </p:txBody>
      </p:sp>
      <p:sp>
        <p:nvSpPr>
          <p:cNvPr id="21" name="TextBox 20"/>
          <p:cNvSpPr txBox="1"/>
          <p:nvPr/>
        </p:nvSpPr>
        <p:spPr>
          <a:xfrm>
            <a:off x="3135618" y="1752600"/>
            <a:ext cx="1840568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000" b="1" spc="-150" dirty="0" smtClean="0"/>
              <a:t>Concept design</a:t>
            </a:r>
            <a:endParaRPr lang="en-US" sz="2000" b="1" spc="-150" dirty="0"/>
          </a:p>
        </p:txBody>
      </p:sp>
      <p:sp>
        <p:nvSpPr>
          <p:cNvPr id="22" name="TextBox 21"/>
          <p:cNvSpPr txBox="1"/>
          <p:nvPr/>
        </p:nvSpPr>
        <p:spPr>
          <a:xfrm>
            <a:off x="5112753" y="1752600"/>
            <a:ext cx="1779654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000" b="1" dirty="0" smtClean="0"/>
              <a:t>Detail design</a:t>
            </a:r>
            <a:endParaRPr lang="en-US" sz="2000" b="1" dirty="0"/>
          </a:p>
        </p:txBody>
      </p:sp>
      <p:sp>
        <p:nvSpPr>
          <p:cNvPr id="23" name="Text Placeholder 201"/>
          <p:cNvSpPr txBox="1">
            <a:spLocks/>
          </p:cNvSpPr>
          <p:nvPr/>
        </p:nvSpPr>
        <p:spPr>
          <a:xfrm>
            <a:off x="914400" y="3352800"/>
            <a:ext cx="6248400" cy="2590800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Faculty pre-course meeting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b="1" dirty="0" smtClean="0">
                <a:latin typeface="+mn-lt"/>
              </a:rPr>
              <a:t>Student kickoff meeting (face to face)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b="1" dirty="0" smtClean="0">
                <a:latin typeface="+mn-lt"/>
              </a:rPr>
              <a:t>Mid-project student meeting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b="1" dirty="0" smtClean="0">
                <a:latin typeface="+mn-lt"/>
              </a:rPr>
              <a:t>Mid-project faculty meeting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b="1" dirty="0" smtClean="0">
                <a:latin typeface="+mn-lt"/>
              </a:rPr>
              <a:t>Final Meeting (students and faculty</a:t>
            </a:r>
            <a:r>
              <a:rPr lang="en-US" b="1" dirty="0" smtClean="0">
                <a:latin typeface="+mn-lt"/>
              </a:rPr>
              <a:t>)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+mj-lt"/>
              <a:buAutoNum type="arabicPeriod"/>
            </a:pPr>
            <a:endParaRPr lang="en-US" b="1" dirty="0" smtClean="0">
              <a:latin typeface="+mn-lt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US" b="1" dirty="0" smtClean="0">
                <a:latin typeface="+mn-lt"/>
              </a:rPr>
              <a:t>Plus, weekly virtual meetings  </a:t>
            </a:r>
            <a:endParaRPr lang="en-US" b="1" dirty="0" smtClean="0">
              <a:latin typeface="+mn-lt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3412" y="23622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0" y="23622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8200" y="236220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3,4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58200" y="24384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5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153400" cy="1066800"/>
          </a:xfrm>
        </p:spPr>
        <p:txBody>
          <a:bodyPr/>
          <a:lstStyle/>
          <a:p>
            <a:r>
              <a:rPr lang="en-US" dirty="0" smtClean="0"/>
              <a:t>Medical Bed with Integrated </a:t>
            </a:r>
            <a:r>
              <a:rPr lang="en-US" dirty="0" smtClean="0"/>
              <a:t>Commode</a:t>
            </a:r>
            <a:br>
              <a:rPr lang="en-US" dirty="0" smtClean="0"/>
            </a:br>
            <a:endParaRPr lang="en-US" sz="2000" dirty="0"/>
          </a:p>
        </p:txBody>
      </p:sp>
      <p:pic>
        <p:nvPicPr>
          <p:cNvPr id="4" name="Picture 3" descr="Phot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447800"/>
            <a:ext cx="5257800" cy="3505200"/>
          </a:xfrm>
          <a:prstGeom prst="rect">
            <a:avLst/>
          </a:prstGeom>
          <a:ln>
            <a:noFill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533400" y="5695890"/>
            <a:ext cx="80772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33400" y="5192970"/>
            <a:ext cx="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800600" y="5192970"/>
            <a:ext cx="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81800" y="5162490"/>
            <a:ext cx="1624163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000" b="1" dirty="0" smtClean="0"/>
              <a:t>Prototyping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162490"/>
            <a:ext cx="2303836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000" b="1" spc="-150" dirty="0" smtClean="0"/>
              <a:t>Customer discovery</a:t>
            </a:r>
            <a:endParaRPr lang="en-US" sz="2000" b="1" spc="-150" dirty="0"/>
          </a:p>
        </p:txBody>
      </p:sp>
      <p:sp>
        <p:nvSpPr>
          <p:cNvPr id="10" name="TextBox 9"/>
          <p:cNvSpPr txBox="1"/>
          <p:nvPr/>
        </p:nvSpPr>
        <p:spPr>
          <a:xfrm>
            <a:off x="2907018" y="5162490"/>
            <a:ext cx="1840568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000" b="1" spc="-150" dirty="0" smtClean="0"/>
              <a:t>Concept design</a:t>
            </a:r>
            <a:endParaRPr lang="en-US" sz="2000" b="1" spc="-150" dirty="0"/>
          </a:p>
        </p:txBody>
      </p:sp>
      <p:sp>
        <p:nvSpPr>
          <p:cNvPr id="11" name="TextBox 10"/>
          <p:cNvSpPr txBox="1"/>
          <p:nvPr/>
        </p:nvSpPr>
        <p:spPr>
          <a:xfrm>
            <a:off x="4884153" y="5162490"/>
            <a:ext cx="1779654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000" b="1" dirty="0" smtClean="0"/>
              <a:t>Detail design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819400" y="5189922"/>
            <a:ext cx="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705600" y="5189922"/>
            <a:ext cx="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34200" y="5772090"/>
            <a:ext cx="1837362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000" b="1" dirty="0" smtClean="0"/>
              <a:t>Collaboration</a:t>
            </a:r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381000" y="528935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Collaboration throughout entire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066800"/>
          </a:xfrm>
        </p:spPr>
        <p:txBody>
          <a:bodyPr/>
          <a:lstStyle/>
          <a:p>
            <a:r>
              <a:rPr lang="en-US" dirty="0" smtClean="0"/>
              <a:t>Pressure Sore </a:t>
            </a:r>
            <a:r>
              <a:rPr lang="en-US" dirty="0" smtClean="0"/>
              <a:t>Mitigation System</a:t>
            </a: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33400" y="5695890"/>
            <a:ext cx="6172200" cy="19110"/>
          </a:xfrm>
          <a:prstGeom prst="straightConnector1">
            <a:avLst/>
          </a:prstGeom>
          <a:ln w="571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33400" y="5192970"/>
            <a:ext cx="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800600" y="5192970"/>
            <a:ext cx="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81800" y="5162490"/>
            <a:ext cx="1624163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000" b="1" dirty="0" smtClean="0"/>
              <a:t>Prototyping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162490"/>
            <a:ext cx="2303836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000" b="1" spc="-150" dirty="0" smtClean="0"/>
              <a:t>Customer discovery</a:t>
            </a:r>
            <a:endParaRPr lang="en-US" sz="2000" b="1" spc="-150" dirty="0"/>
          </a:p>
        </p:txBody>
      </p:sp>
      <p:sp>
        <p:nvSpPr>
          <p:cNvPr id="10" name="TextBox 9"/>
          <p:cNvSpPr txBox="1"/>
          <p:nvPr/>
        </p:nvSpPr>
        <p:spPr>
          <a:xfrm>
            <a:off x="2907018" y="5162490"/>
            <a:ext cx="1840568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000" b="1" spc="-150" dirty="0" smtClean="0"/>
              <a:t>Concept design</a:t>
            </a:r>
            <a:endParaRPr lang="en-US" sz="2000" b="1" spc="-150" dirty="0"/>
          </a:p>
        </p:txBody>
      </p:sp>
      <p:sp>
        <p:nvSpPr>
          <p:cNvPr id="11" name="TextBox 10"/>
          <p:cNvSpPr txBox="1"/>
          <p:nvPr/>
        </p:nvSpPr>
        <p:spPr>
          <a:xfrm>
            <a:off x="4884153" y="5162490"/>
            <a:ext cx="1779654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000" b="1" dirty="0" smtClean="0"/>
              <a:t>Detail design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819400" y="5189922"/>
            <a:ext cx="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705600" y="5189922"/>
            <a:ext cx="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34200" y="5772090"/>
            <a:ext cx="1837362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000" b="1" dirty="0" smtClean="0"/>
              <a:t>Collaboration</a:t>
            </a:r>
            <a:endParaRPr lang="en-US" sz="2000" b="1" dirty="0"/>
          </a:p>
        </p:txBody>
      </p:sp>
      <p:pic>
        <p:nvPicPr>
          <p:cNvPr id="15" name="Picture 14" descr="Photo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450848"/>
            <a:ext cx="5253228" cy="350215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8600" y="5334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Collaboration effectively ended at prototyping</a:t>
            </a:r>
            <a:br>
              <a:rPr lang="en-US" dirty="0" smtClean="0"/>
            </a:br>
            <a:r>
              <a:rPr lang="en-US" dirty="0" smtClean="0"/>
              <a:t>Groups created complimentary, but independent subsystems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629400" y="5715000"/>
            <a:ext cx="2057400" cy="0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066800"/>
          </a:xfrm>
        </p:spPr>
        <p:txBody>
          <a:bodyPr/>
          <a:lstStyle/>
          <a:p>
            <a:r>
              <a:rPr lang="en-US" dirty="0" smtClean="0"/>
              <a:t>Customized Walker System</a:t>
            </a: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33400" y="5695890"/>
            <a:ext cx="4267200" cy="19110"/>
          </a:xfrm>
          <a:prstGeom prst="straightConnector1">
            <a:avLst/>
          </a:prstGeom>
          <a:ln w="571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33400" y="5192970"/>
            <a:ext cx="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800600" y="5192970"/>
            <a:ext cx="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81800" y="5162490"/>
            <a:ext cx="1624163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000" b="1" dirty="0" smtClean="0"/>
              <a:t>Prototyping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162490"/>
            <a:ext cx="2303836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000" b="1" spc="-150" dirty="0" smtClean="0"/>
              <a:t>Customer discovery</a:t>
            </a:r>
            <a:endParaRPr lang="en-US" sz="2000" b="1" spc="-150" dirty="0"/>
          </a:p>
        </p:txBody>
      </p:sp>
      <p:sp>
        <p:nvSpPr>
          <p:cNvPr id="10" name="TextBox 9"/>
          <p:cNvSpPr txBox="1"/>
          <p:nvPr/>
        </p:nvSpPr>
        <p:spPr>
          <a:xfrm>
            <a:off x="2907018" y="5162490"/>
            <a:ext cx="1840568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000" b="1" spc="-150" dirty="0" smtClean="0"/>
              <a:t>Concept design</a:t>
            </a:r>
            <a:endParaRPr lang="en-US" sz="2000" b="1" spc="-150" dirty="0"/>
          </a:p>
        </p:txBody>
      </p:sp>
      <p:sp>
        <p:nvSpPr>
          <p:cNvPr id="11" name="TextBox 10"/>
          <p:cNvSpPr txBox="1"/>
          <p:nvPr/>
        </p:nvSpPr>
        <p:spPr>
          <a:xfrm>
            <a:off x="4884153" y="5162490"/>
            <a:ext cx="1779654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000" b="1" dirty="0" smtClean="0"/>
              <a:t>Detail design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819400" y="5189922"/>
            <a:ext cx="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705600" y="5189922"/>
            <a:ext cx="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34200" y="5772090"/>
            <a:ext cx="1837362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000" b="1" dirty="0" smtClean="0"/>
              <a:t>Collaboration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228600" y="5334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Collaboration </a:t>
            </a:r>
            <a:r>
              <a:rPr lang="en-US" dirty="0" smtClean="0"/>
              <a:t>ended </a:t>
            </a:r>
            <a:r>
              <a:rPr lang="en-US" dirty="0" smtClean="0"/>
              <a:t>at </a:t>
            </a:r>
            <a:r>
              <a:rPr lang="en-US" dirty="0" smtClean="0"/>
              <a:t>detail design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Groups created </a:t>
            </a:r>
            <a:r>
              <a:rPr lang="en-US" dirty="0" smtClean="0"/>
              <a:t>redundant and independent prototypes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800600" y="5715000"/>
            <a:ext cx="3886200" cy="0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Phot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0972" y="1450848"/>
            <a:ext cx="5253228" cy="3502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E_PPT2013_FINAL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1B71C"/>
      </a:accent1>
      <a:accent2>
        <a:srgbClr val="067EC1"/>
      </a:accent2>
      <a:accent3>
        <a:srgbClr val="D83027"/>
      </a:accent3>
      <a:accent4>
        <a:srgbClr val="626464"/>
      </a:accent4>
      <a:accent5>
        <a:srgbClr val="F1B71C"/>
      </a:accent5>
      <a:accent6>
        <a:srgbClr val="067EC1"/>
      </a:accent6>
      <a:hlink>
        <a:srgbClr val="44C4F1"/>
      </a:hlink>
      <a:folHlink>
        <a:srgbClr val="44C4F1"/>
      </a:folHlink>
    </a:clrScheme>
    <a:fontScheme name="Office Theme">
      <a:majorFont>
        <a:latin typeface="Arial Bold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COE_PPT2013_FINAL</Template>
  <TotalTime>6521</TotalTime>
  <Words>455</Words>
  <Application>Microsoft Office PowerPoint</Application>
  <PresentationFormat>On-screen Show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COE_PPT2013_FINAL</vt:lpstr>
      <vt:lpstr>Intercollegiate Student Projects as Tools for Developing the Entrepreneurial Mindset and Competencies in Engineering Students: Lessons learned</vt:lpstr>
      <vt:lpstr>Entrepreneurial Engineering Outcomes</vt:lpstr>
      <vt:lpstr>Entrepreneurial Engineering Outcomes</vt:lpstr>
      <vt:lpstr>Types of Intercollegiate Project: </vt:lpstr>
      <vt:lpstr>Benefits of Collaborative Projects</vt:lpstr>
      <vt:lpstr>Meeting Structure</vt:lpstr>
      <vt:lpstr>Medical Bed with Integrated Commode </vt:lpstr>
      <vt:lpstr>Pressure Sore Mitigation System</vt:lpstr>
      <vt:lpstr>Customized Walker System</vt:lpstr>
      <vt:lpstr>Lessons on Collaboration</vt:lpstr>
      <vt:lpstr>Project must motivate the collaboration </vt:lpstr>
      <vt:lpstr>Project must motivate the collaboration </vt:lpstr>
      <vt:lpstr>Lessons on Communication</vt:lpstr>
      <vt:lpstr>Virtual communication is not natural</vt:lpstr>
      <vt:lpstr>Virtual communication is not natural</vt:lpstr>
      <vt:lpstr>Students will communicate, but only as long as they have to.</vt:lpstr>
      <vt:lpstr>Lessons on Team Makeup</vt:lpstr>
      <vt:lpstr>Student Feedback</vt:lpstr>
      <vt:lpstr>Conclusions and Future work</vt:lpstr>
      <vt:lpstr>Acknowledgement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Implementation of a V6 Curriculum at University of Detroit Mercy</dc:title>
  <dc:creator>Nassif</dc:creator>
  <cp:lastModifiedBy>Nassif</cp:lastModifiedBy>
  <cp:revision>41</cp:revision>
  <dcterms:created xsi:type="dcterms:W3CDTF">2013-03-21T21:12:25Z</dcterms:created>
  <dcterms:modified xsi:type="dcterms:W3CDTF">2014-03-22T15:35:21Z</dcterms:modified>
</cp:coreProperties>
</file>