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83" r:id="rId4"/>
    <p:sldId id="279" r:id="rId5"/>
    <p:sldId id="284" r:id="rId6"/>
    <p:sldId id="269" r:id="rId7"/>
    <p:sldId id="285" r:id="rId8"/>
    <p:sldId id="286" r:id="rId9"/>
    <p:sldId id="287" r:id="rId10"/>
    <p:sldId id="277" r:id="rId11"/>
    <p:sldId id="282" r:id="rId12"/>
    <p:sldId id="275" r:id="rId13"/>
    <p:sldId id="270" r:id="rId14"/>
    <p:sldId id="288" r:id="rId15"/>
    <p:sldId id="273" r:id="rId16"/>
    <p:sldId id="289" r:id="rId17"/>
    <p:sldId id="290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00FF"/>
    <a:srgbClr val="009999"/>
    <a:srgbClr val="FF9933"/>
    <a:srgbClr val="FFCC00"/>
    <a:srgbClr val="FFCC66"/>
    <a:srgbClr val="669900"/>
    <a:srgbClr val="CC0066"/>
    <a:srgbClr val="33CCCC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2" autoAdjust="0"/>
    <p:restoredTop sz="94633" autoAdjust="0"/>
  </p:normalViewPr>
  <p:slideViewPr>
    <p:cSldViewPr snapToGrid="0" snapToObjects="1">
      <p:cViewPr>
        <p:scale>
          <a:sx n="100" d="100"/>
          <a:sy n="100" d="100"/>
        </p:scale>
        <p:origin x="-220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D5991-B84C-41B3-AB97-F26883AAF4C6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51AC-EB67-4213-B696-88DD94814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64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lose teeth everyday, - it’s currently a $3.5 billion market – and most</a:t>
            </a:r>
            <a:r>
              <a:rPr lang="en-US" baseline="0" dirty="0" smtClean="0"/>
              <a:t> of the time it’s the result of an accident but sometimes it’s caused by a medical necessity – gum disease or some other condition.  When a person loses a tooth, he or she has several different options but they all have limitations.  The most common limitation is time to repair – in many cases it can take six months from your first visit to the dentist until you’ve got your old smile back, that’s a long time to wait if you’ve got something to do – other than wait around with a hole in your mouth.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A58F-5B46-4804-AD10-AC3415408C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588" y="2924850"/>
            <a:ext cx="8072584" cy="103652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>
                <a:solidFill>
                  <a:schemeClr val="tx1"/>
                </a:solidFill>
                <a:latin typeface="Arial Narrow" pitchFamily="34" charset="0"/>
                <a:cs typeface="Calibri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589" y="3961374"/>
            <a:ext cx="8072583" cy="1005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4" name="Picture 3" descr="UAB_WORDMARK_white_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94" y="350110"/>
            <a:ext cx="3866633" cy="8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9749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5448"/>
            <a:ext cx="8229600" cy="7505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Arial Narrow" pitchFamily="34" charset="0"/>
                <a:cs typeface="Calibri"/>
              </a:defRPr>
            </a:lvl1pPr>
          </a:lstStyle>
          <a:p>
            <a:r>
              <a:rPr lang="en-US" dirty="0" smtClean="0"/>
              <a:t>                 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834"/>
            <a:ext cx="8229600" cy="455886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800" b="0" i="0">
                <a:latin typeface="Arial Narrow" pitchFamily="34" charset="0"/>
                <a:cs typeface="Calibri"/>
              </a:defRPr>
            </a:lvl1pPr>
            <a:lvl2pPr marL="684213" indent="-339725"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>
                <a:tab pos="627063" algn="l"/>
              </a:tabLst>
              <a:defRPr sz="2400" b="0" i="0">
                <a:latin typeface="Arial Narrow" pitchFamily="34" charset="0"/>
                <a:cs typeface="Calibri"/>
              </a:defRPr>
            </a:lvl2pPr>
            <a:lvl3pPr marL="971550" indent="-231775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2000" b="0" i="0">
                <a:latin typeface="Arial Narrow" pitchFamily="34" charset="0"/>
                <a:cs typeface="Calibri"/>
              </a:defRPr>
            </a:lvl3pPr>
            <a:lvl4pPr marL="1316038" indent="-287338">
              <a:spcBef>
                <a:spcPts val="800"/>
              </a:spcBef>
              <a:spcAft>
                <a:spcPts val="0"/>
              </a:spcAft>
              <a:buFont typeface="Arial"/>
              <a:buChar char="•"/>
              <a:defRPr sz="1600" b="0" i="0">
                <a:latin typeface="Arial Narrow" pitchFamily="34" charset="0"/>
                <a:cs typeface="Calibri"/>
              </a:defRPr>
            </a:lvl4pPr>
            <a:lvl5pPr marL="1598613" indent="-282575">
              <a:defRPr b="0" i="0">
                <a:latin typeface="Avenir Roman"/>
                <a:cs typeface="Aveni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4" name="Picture 3" descr="UAB_WORDM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729" y="6132348"/>
            <a:ext cx="2265594" cy="4304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3"/>
          <a:srcRect l="17951" t="3480" r="16230"/>
          <a:stretch/>
        </p:blipFill>
        <p:spPr bwMode="auto">
          <a:xfrm>
            <a:off x="-1" y="0"/>
            <a:ext cx="1772005" cy="15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5496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448"/>
            <a:ext cx="8229600" cy="113359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UAB_WORDM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729" y="6132348"/>
            <a:ext cx="2265594" cy="4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089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569075"/>
            <a:ext cx="8077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Harnessing Innovation For Better Smiles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07400" y="6629400"/>
            <a:ext cx="762000" cy="241300"/>
          </a:xfrm>
          <a:prstGeom prst="rect">
            <a:avLst/>
          </a:prstGeom>
        </p:spPr>
        <p:txBody>
          <a:bodyPr/>
          <a:lstStyle/>
          <a:p>
            <a:fld id="{482C49A3-F8B5-4362-BC35-2DD60A821D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730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3199" t="3480" r="2112" b="25783"/>
          <a:stretch/>
        </p:blipFill>
        <p:spPr bwMode="auto">
          <a:xfrm>
            <a:off x="170915" y="1539079"/>
            <a:ext cx="8691073" cy="3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2755" y="1581990"/>
            <a:ext cx="6030506" cy="242580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127512" y="4653053"/>
            <a:ext cx="6289080" cy="1799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  <a:cs typeface="Calibri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 dirty="0" smtClean="0"/>
          </a:p>
          <a:p>
            <a:pPr algn="l"/>
            <a:r>
              <a:rPr lang="en-US" sz="2000" b="1" dirty="0" smtClean="0"/>
              <a:t> </a:t>
            </a:r>
          </a:p>
          <a:p>
            <a:pPr algn="l"/>
            <a:r>
              <a:rPr lang="en-US" sz="2000" b="1" dirty="0" smtClean="0"/>
              <a:t>3/22/2014 </a:t>
            </a:r>
          </a:p>
          <a:p>
            <a:pPr algn="l"/>
            <a:r>
              <a:rPr lang="en-US" sz="2000" b="1" dirty="0" smtClean="0"/>
              <a:t>Molly Wasko, UAB School of Business</a:t>
            </a:r>
          </a:p>
          <a:p>
            <a:pPr algn="l"/>
            <a:r>
              <a:rPr lang="en-US" sz="2000" b="1" dirty="0" smtClean="0"/>
              <a:t>mwasko@uab.edu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55" t="12579" r="68955" b="73621"/>
          <a:stretch/>
        </p:blipFill>
        <p:spPr bwMode="auto">
          <a:xfrm>
            <a:off x="398593" y="5426573"/>
            <a:ext cx="2389685" cy="108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3875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5170" y="1506400"/>
            <a:ext cx="83792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Business</a:t>
            </a:r>
          </a:p>
          <a:p>
            <a:r>
              <a:rPr lang="en-US" sz="2000" dirty="0" smtClean="0"/>
              <a:t>Biomedical Engineering</a:t>
            </a:r>
          </a:p>
          <a:p>
            <a:r>
              <a:rPr lang="en-US" sz="2000" dirty="0" smtClean="0"/>
              <a:t>Dentistry</a:t>
            </a:r>
          </a:p>
          <a:p>
            <a:r>
              <a:rPr lang="en-US" sz="2000" dirty="0" smtClean="0"/>
              <a:t>Optometry</a:t>
            </a:r>
          </a:p>
          <a:p>
            <a:r>
              <a:rPr lang="en-US" sz="2000" dirty="0" smtClean="0"/>
              <a:t>Minority Health</a:t>
            </a:r>
          </a:p>
          <a:p>
            <a:r>
              <a:rPr lang="en-US" sz="2000" dirty="0" smtClean="0"/>
              <a:t>Division of Preventive Medicine</a:t>
            </a:r>
          </a:p>
          <a:p>
            <a:r>
              <a:rPr lang="en-US" sz="2000" dirty="0" smtClean="0"/>
              <a:t>Biophysical Sciences Center</a:t>
            </a:r>
          </a:p>
          <a:p>
            <a:r>
              <a:rPr lang="en-US" sz="2000" dirty="0" smtClean="0"/>
              <a:t>Biochemistry and Molecular Genetics</a:t>
            </a:r>
          </a:p>
          <a:p>
            <a:r>
              <a:rPr lang="en-US" sz="2000" dirty="0" smtClean="0"/>
              <a:t>Public </a:t>
            </a:r>
            <a:r>
              <a:rPr lang="en-US" sz="2000" dirty="0"/>
              <a:t>Health</a:t>
            </a:r>
          </a:p>
          <a:p>
            <a:r>
              <a:rPr lang="en-US" sz="2000" dirty="0" smtClean="0"/>
              <a:t>Research Foundation</a:t>
            </a:r>
          </a:p>
          <a:p>
            <a:endParaRPr lang="en-US" sz="2000" dirty="0"/>
          </a:p>
          <a:p>
            <a:r>
              <a:rPr lang="en-US" sz="2000" dirty="0" smtClean="0"/>
              <a:t>Birmingham Business Alliance</a:t>
            </a:r>
          </a:p>
          <a:p>
            <a:r>
              <a:rPr lang="en-US" sz="2000" dirty="0" smtClean="0"/>
              <a:t>Innovation Depot</a:t>
            </a:r>
          </a:p>
          <a:p>
            <a:r>
              <a:rPr lang="en-US" sz="2000" dirty="0" smtClean="0"/>
              <a:t>Business Community</a:t>
            </a:r>
          </a:p>
          <a:p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23629" y="352899"/>
            <a:ext cx="6584942" cy="750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Calibri"/>
              </a:defRPr>
            </a:lvl1pPr>
          </a:lstStyle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Totally X-</a:t>
            </a:r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ing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Boundaries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019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Harnessing Innovation For Better Smiles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C49A3-F8B5-4362-BC35-2DD60A821DB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304800" y="3657600"/>
            <a:ext cx="6591300" cy="2133600"/>
            <a:chOff x="609600" y="1600200"/>
            <a:chExt cx="6591300" cy="2133600"/>
          </a:xfrm>
        </p:grpSpPr>
        <p:grpSp>
          <p:nvGrpSpPr>
            <p:cNvPr id="4" name="Group 8"/>
            <p:cNvGrpSpPr/>
            <p:nvPr/>
          </p:nvGrpSpPr>
          <p:grpSpPr>
            <a:xfrm>
              <a:off x="609600" y="1600200"/>
              <a:ext cx="6591300" cy="1447800"/>
              <a:chOff x="723900" y="2133600"/>
              <a:chExt cx="6591300" cy="1447800"/>
            </a:xfrm>
          </p:grpSpPr>
          <p:sp>
            <p:nvSpPr>
              <p:cNvPr id="11" name="Content Placeholder 3"/>
              <p:cNvSpPr txBox="1">
                <a:spLocks/>
              </p:cNvSpPr>
              <p:nvPr/>
            </p:nvSpPr>
            <p:spPr bwMode="auto">
              <a:xfrm>
                <a:off x="723900" y="2133600"/>
                <a:ext cx="65913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4C72A2"/>
                    </a:solidFill>
                    <a:latin typeface="Tahoma"/>
                    <a:ea typeface="ＭＳ Ｐゴシック" charset="0"/>
                    <a:cs typeface="Tahoma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kern="1200">
                    <a:solidFill>
                      <a:srgbClr val="4C72A2"/>
                    </a:solidFill>
                    <a:latin typeface="Tahoma"/>
                    <a:ea typeface="ＭＳ Ｐゴシック" charset="0"/>
                    <a:cs typeface="Tahoma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rgbClr val="4C72A2"/>
                    </a:solidFill>
                    <a:latin typeface="Tahoma"/>
                    <a:ea typeface="ＭＳ Ｐゴシック" charset="0"/>
                    <a:cs typeface="Tahoma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4C72A2"/>
                    </a:solidFill>
                    <a:latin typeface="Tahoma"/>
                    <a:ea typeface="ＭＳ Ｐゴシック" charset="0"/>
                    <a:cs typeface="Tahoma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400" kern="1200">
                    <a:solidFill>
                      <a:srgbClr val="4C72A2"/>
                    </a:solidFill>
                    <a:latin typeface="Tahoma"/>
                    <a:ea typeface="ＭＳ Ｐゴシック" charset="0"/>
                    <a:cs typeface="Tahoma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b="1" baseline="0" dirty="0" smtClean="0">
                    <a:solidFill>
                      <a:schemeClr val="accent1"/>
                    </a:solidFill>
                  </a:rPr>
                  <a:t>I Need Help</a:t>
                </a:r>
                <a:endParaRPr lang="en-US" sz="3200" b="1" baseline="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Content Placeholder 3"/>
              <p:cNvSpPr txBox="1">
                <a:spLocks/>
              </p:cNvSpPr>
              <p:nvPr/>
            </p:nvSpPr>
            <p:spPr bwMode="auto">
              <a:xfrm>
                <a:off x="762000" y="2819400"/>
                <a:ext cx="32385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4C72A2"/>
                    </a:solidFill>
                    <a:latin typeface="Tahoma"/>
                    <a:ea typeface="ＭＳ Ｐゴシック" charset="0"/>
                    <a:cs typeface="Tahoma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kern="1200">
                    <a:solidFill>
                      <a:srgbClr val="4C72A2"/>
                    </a:solidFill>
                    <a:latin typeface="Tahoma"/>
                    <a:ea typeface="ＭＳ Ｐゴシック" charset="0"/>
                    <a:cs typeface="Tahoma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rgbClr val="4C72A2"/>
                    </a:solidFill>
                    <a:latin typeface="Tahoma"/>
                    <a:ea typeface="ＭＳ Ｐゴシック" charset="0"/>
                    <a:cs typeface="Tahoma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400" kern="1200">
                    <a:solidFill>
                      <a:srgbClr val="4C72A2"/>
                    </a:solidFill>
                    <a:latin typeface="Tahoma"/>
                    <a:ea typeface="ＭＳ Ｐゴシック" charset="0"/>
                    <a:cs typeface="Tahoma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400" kern="1200">
                    <a:solidFill>
                      <a:srgbClr val="4C72A2"/>
                    </a:solidFill>
                    <a:latin typeface="Tahoma"/>
                    <a:ea typeface="ＭＳ Ｐゴシック" charset="0"/>
                    <a:cs typeface="Tahoma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baseline="0" dirty="0" smtClean="0">
                    <a:solidFill>
                      <a:schemeClr val="accent2"/>
                    </a:solidFill>
                  </a:rPr>
                  <a:t>To Get My</a:t>
                </a:r>
              </a:p>
            </p:txBody>
          </p:sp>
        </p:grpSp>
        <p:sp>
          <p:nvSpPr>
            <p:cNvPr id="10" name="Content Placeholder 3"/>
            <p:cNvSpPr txBox="1">
              <a:spLocks/>
            </p:cNvSpPr>
            <p:nvPr/>
          </p:nvSpPr>
          <p:spPr bwMode="auto">
            <a:xfrm>
              <a:off x="1219200" y="2819400"/>
              <a:ext cx="3886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000" kern="1200">
                  <a:solidFill>
                    <a:srgbClr val="4C72A2"/>
                  </a:solidFill>
                  <a:latin typeface="Tahoma"/>
                  <a:ea typeface="ＭＳ Ｐゴシック" charset="0"/>
                  <a:cs typeface="Tahoma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ern="1200">
                  <a:solidFill>
                    <a:srgbClr val="4C72A2"/>
                  </a:solidFill>
                  <a:latin typeface="Tahoma"/>
                  <a:ea typeface="ＭＳ Ｐゴシック" charset="0"/>
                  <a:cs typeface="Tahoma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 kern="1200">
                  <a:solidFill>
                    <a:srgbClr val="4C72A2"/>
                  </a:solidFill>
                  <a:latin typeface="Tahoma"/>
                  <a:ea typeface="ＭＳ Ｐゴシック" charset="0"/>
                  <a:cs typeface="Tahoma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400" kern="1200">
                  <a:solidFill>
                    <a:srgbClr val="4C72A2"/>
                  </a:solidFill>
                  <a:latin typeface="Tahoma"/>
                  <a:ea typeface="ＭＳ Ｐゴシック" charset="0"/>
                  <a:cs typeface="Tahoma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 kern="1200">
                  <a:solidFill>
                    <a:srgbClr val="4C72A2"/>
                  </a:solidFill>
                  <a:latin typeface="Tahoma"/>
                  <a:ea typeface="ＭＳ Ｐゴシック" charset="0"/>
                  <a:cs typeface="Tahoma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400" b="1" baseline="0" dirty="0" smtClean="0">
                  <a:solidFill>
                    <a:srgbClr val="438086"/>
                  </a:solidFill>
                </a:rPr>
                <a:t>Smile Back!</a:t>
              </a:r>
              <a:endParaRPr lang="en-US" sz="4400" b="1" baseline="0" dirty="0">
                <a:solidFill>
                  <a:srgbClr val="438086"/>
                </a:solidFill>
              </a:endParaRPr>
            </a:p>
          </p:txBody>
        </p:sp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317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4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0640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4787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4438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uresight.com/wp-content/themes/suresight/images/animatedHorizonta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3973" y="386916"/>
            <a:ext cx="4837257" cy="55127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2756" y="1720726"/>
            <a:ext cx="32502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Opti</a:t>
            </a:r>
            <a:r>
              <a:rPr lang="en-US" sz="4000" dirty="0" smtClean="0"/>
              <a:t>-Sight</a:t>
            </a:r>
          </a:p>
          <a:p>
            <a:endParaRPr lang="en-US" dirty="0" smtClean="0"/>
          </a:p>
          <a:p>
            <a:r>
              <a:rPr lang="en-US" dirty="0" smtClean="0"/>
              <a:t>Easier, Faster more Accurate</a:t>
            </a:r>
            <a:endParaRPr lang="en-US" dirty="0"/>
          </a:p>
        </p:txBody>
      </p:sp>
      <p:pic>
        <p:nvPicPr>
          <p:cNvPr id="12292" name="Picture 4" descr="http://media.al.com/birmingham-news-stories/photo/opti-sight-37d02ee36c15ca7a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964" y="3241963"/>
            <a:ext cx="1684758" cy="2378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2437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3799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629" y="352899"/>
            <a:ext cx="4490815" cy="750500"/>
          </a:xfrm>
        </p:spPr>
        <p:txBody>
          <a:bodyPr/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Team Experiences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50" y="1809001"/>
            <a:ext cx="8229600" cy="4558860"/>
          </a:xfrm>
        </p:spPr>
        <p:txBody>
          <a:bodyPr/>
          <a:lstStyle/>
          <a:p>
            <a:pPr marL="0" indent="0"/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  Team building and conflict management skills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  Ownership of the idea; </a:t>
            </a:r>
            <a:r>
              <a:rPr lang="en-US" sz="3200" dirty="0" err="1" smtClean="0">
                <a:latin typeface="Calibri" pitchFamily="34" charset="0"/>
              </a:rPr>
              <a:t>TechTransfer</a:t>
            </a:r>
            <a:r>
              <a:rPr lang="en-US" sz="3200" dirty="0" smtClean="0">
                <a:latin typeface="Calibri" pitchFamily="34" charset="0"/>
              </a:rPr>
              <a:t> involved</a:t>
            </a:r>
          </a:p>
          <a:p>
            <a:pPr marL="0" indent="0"/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  Lead with project management skills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Active, available inventors and mentors</a:t>
            </a:r>
            <a:endParaRPr lang="en-US" sz="4000" dirty="0"/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Dedicated faculty time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Finale’ event to celebrate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Schedule mentors time in advance</a:t>
            </a:r>
          </a:p>
        </p:txBody>
      </p:sp>
    </p:spTree>
    <p:extLst>
      <p:ext uri="{BB962C8B-B14F-4D97-AF65-F5344CB8AC3E}">
        <p14:creationId xmlns:p14="http://schemas.microsoft.com/office/powerpoint/2010/main" xmlns="" val="31146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629" y="352899"/>
            <a:ext cx="4490815" cy="750500"/>
          </a:xfrm>
        </p:spPr>
        <p:txBody>
          <a:bodyPr/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Realized Impacts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50" y="1970926"/>
            <a:ext cx="8229600" cy="4558860"/>
          </a:xfrm>
        </p:spPr>
        <p:txBody>
          <a:bodyPr/>
          <a:lstStyle/>
          <a:p>
            <a:pPr marL="0" indent="0"/>
            <a:r>
              <a:rPr lang="en-US" sz="2400" dirty="0" smtClean="0">
                <a:latin typeface="Calibri" pitchFamily="34" charset="0"/>
              </a:rPr>
              <a:t>	Institute for Innovation, Entrepreneurship and Commercialization launched 2013</a:t>
            </a:r>
          </a:p>
          <a:p>
            <a:pPr marL="0" indent="0"/>
            <a:r>
              <a:rPr lang="en-US" sz="2400" dirty="0" smtClean="0">
                <a:latin typeface="Calibri" pitchFamily="34" charset="0"/>
              </a:rPr>
              <a:t>   Office of Innovation and Entrepreneurship in </a:t>
            </a:r>
            <a:r>
              <a:rPr lang="en-US" sz="2400" dirty="0" err="1" smtClean="0">
                <a:latin typeface="Calibri" pitchFamily="34" charset="0"/>
              </a:rPr>
              <a:t>Collat</a:t>
            </a:r>
            <a:r>
              <a:rPr lang="en-US" sz="2400" dirty="0" smtClean="0">
                <a:latin typeface="Calibri" pitchFamily="34" charset="0"/>
              </a:rPr>
              <a:t> School of Business 2014</a:t>
            </a:r>
          </a:p>
          <a:p>
            <a:pPr marL="0" indent="0"/>
            <a:r>
              <a:rPr lang="en-US" sz="2400" dirty="0" smtClean="0">
                <a:latin typeface="Calibri" pitchFamily="34" charset="0"/>
              </a:rPr>
              <a:t> 	Implementation academic programs</a:t>
            </a:r>
          </a:p>
          <a:p>
            <a:pPr marL="628650" lvl="2" indent="0"/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Minors, concentrations</a:t>
            </a:r>
          </a:p>
          <a:p>
            <a:pPr marL="628650" lvl="2" indent="0"/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Senior design capstone with BME</a:t>
            </a:r>
          </a:p>
          <a:p>
            <a:pPr marL="628650" lvl="2" indent="0"/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SciTech Honors College</a:t>
            </a:r>
          </a:p>
          <a:p>
            <a:pPr marL="628650" lvl="2" indent="0"/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MS in BME with concentration in Entrepreneurship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89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0699" y="1213586"/>
            <a:ext cx="4977663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2276949"/>
            <a:ext cx="8058150" cy="20569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Calibri"/>
              </a:defRPr>
            </a:lvl1pPr>
          </a:lstStyle>
          <a:p>
            <a:pPr algn="ctr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Leveraged the NCIIA investment as the catalyst to build an entrepreneurial mindset across campus and the community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23629" y="352899"/>
            <a:ext cx="5353496" cy="750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Calibri"/>
              </a:defRPr>
            </a:lvl1pPr>
          </a:lstStyle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Innovation to Impact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545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629" y="352899"/>
            <a:ext cx="4490815" cy="750500"/>
          </a:xfrm>
        </p:spPr>
        <p:txBody>
          <a:bodyPr/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Agenda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50" y="1970926"/>
            <a:ext cx="8229600" cy="4558860"/>
          </a:xfrm>
        </p:spPr>
        <p:txBody>
          <a:bodyPr/>
          <a:lstStyle/>
          <a:p>
            <a:pPr marL="0" indent="0"/>
            <a:r>
              <a:rPr lang="en-US" sz="3200" dirty="0" smtClean="0">
                <a:latin typeface="Calibri" pitchFamily="34" charset="0"/>
              </a:rPr>
              <a:t>	About UAB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  How did we get here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Overview of </a:t>
            </a:r>
            <a:r>
              <a:rPr lang="en-US" sz="3200" dirty="0" err="1" smtClean="0">
                <a:latin typeface="Calibri" pitchFamily="34" charset="0"/>
              </a:rPr>
              <a:t>i2i</a:t>
            </a:r>
            <a:r>
              <a:rPr lang="en-US" sz="3200" dirty="0" smtClean="0">
                <a:latin typeface="Calibri" pitchFamily="34" charset="0"/>
              </a:rPr>
              <a:t> program</a:t>
            </a:r>
            <a:endParaRPr lang="en-US" sz="4000" dirty="0"/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Teams and Technologies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Team Experiences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Impacts at UAB</a:t>
            </a:r>
          </a:p>
        </p:txBody>
      </p:sp>
    </p:spTree>
    <p:extLst>
      <p:ext uri="{BB962C8B-B14F-4D97-AF65-F5344CB8AC3E}">
        <p14:creationId xmlns:p14="http://schemas.microsoft.com/office/powerpoint/2010/main" xmlns="" val="832006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77" t="-27852" r="48331" b="56149"/>
          <a:stretch/>
        </p:blipFill>
        <p:spPr bwMode="auto">
          <a:xfrm>
            <a:off x="0" y="-4371975"/>
            <a:ext cx="10665437" cy="1122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629" y="352899"/>
            <a:ext cx="4490815" cy="750500"/>
          </a:xfrm>
        </p:spPr>
        <p:txBody>
          <a:bodyPr/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About UAB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7" y="1543637"/>
            <a:ext cx="8776531" cy="4558860"/>
          </a:xfrm>
        </p:spPr>
        <p:txBody>
          <a:bodyPr/>
          <a:lstStyle/>
          <a:p>
            <a:pPr lvl="1"/>
            <a:r>
              <a:rPr lang="en-US" dirty="0">
                <a:latin typeface="Calibri" panose="020F0502020204030204" pitchFamily="34" charset="0"/>
              </a:rPr>
              <a:t>Largest employer in the state of Alabama with 18,000 employees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Economic impact that exceeds $4.6 billion </a:t>
            </a:r>
            <a:r>
              <a:rPr lang="en-US" dirty="0" smtClean="0">
                <a:latin typeface="Calibri" panose="020F0502020204030204" pitchFamily="34" charset="0"/>
              </a:rPr>
              <a:t>in </a:t>
            </a:r>
            <a:r>
              <a:rPr lang="en-US" dirty="0" err="1" smtClean="0">
                <a:latin typeface="Calibri" panose="020F0502020204030204" pitchFamily="34" charset="0"/>
              </a:rPr>
              <a:t>B’ham</a:t>
            </a:r>
            <a:r>
              <a:rPr lang="en-US" dirty="0" smtClean="0">
                <a:latin typeface="Calibri" panose="020F0502020204030204" pitchFamily="34" charset="0"/>
              </a:rPr>
              <a:t> area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Commercial center of the state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More than 17,500 students </a:t>
            </a: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31st </a:t>
            </a:r>
            <a:r>
              <a:rPr lang="en-US" dirty="0">
                <a:latin typeface="Calibri" panose="020F0502020204030204" pitchFamily="34" charset="0"/>
              </a:rPr>
              <a:t>nationally in federal research funding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20th in funding from the National Institutes of Health (10th among public universities)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External research funding exceeding $460 </a:t>
            </a:r>
            <a:r>
              <a:rPr lang="en-US" dirty="0" smtClean="0">
                <a:latin typeface="Calibri" panose="020F0502020204030204" pitchFamily="34" charset="0"/>
              </a:rPr>
              <a:t>million</a:t>
            </a:r>
          </a:p>
          <a:p>
            <a:pPr marL="344488" lvl="1" indent="0">
              <a:buNone/>
            </a:pPr>
            <a:r>
              <a:rPr lang="en-US" sz="3200" b="1" i="1" dirty="0" smtClean="0">
                <a:latin typeface="Calibri" panose="020F0502020204030204" pitchFamily="34" charset="0"/>
              </a:rPr>
              <a:t>                    …….We </a:t>
            </a:r>
            <a:r>
              <a:rPr lang="en-US" sz="3200" b="1" i="1" dirty="0">
                <a:latin typeface="Calibri" panose="020F0502020204030204" pitchFamily="34" charset="0"/>
              </a:rPr>
              <a:t>don’t have the football team</a:t>
            </a:r>
          </a:p>
        </p:txBody>
      </p:sp>
    </p:spTree>
    <p:extLst>
      <p:ext uri="{BB962C8B-B14F-4D97-AF65-F5344CB8AC3E}">
        <p14:creationId xmlns:p14="http://schemas.microsoft.com/office/powerpoint/2010/main" xmlns="" val="3756189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data:image/jpeg;base64,/9j/4AAQSkZJRgABAQAAAQABAAD/2wCEAAkGBhQQEBUUEBIVFRUWFR8XFxcVFBcVGxcYFB0XFxgYGRcXHCYeGRkkGRUWHy8gJCcpLCwsFR4xNTAqNSYrLCkBCQoKDgwOGg8PGi8kHyQqLCksKSksKSkpKSkpKSwpLCwpLCwsLCkpKSksKSwpKSksLCwpKSksKSwsKTUyLCwpLP/AABEIAJAA8AMBIgACEQEDEQH/xAAbAAACAwEBAQAAAAAAAAAAAAAABgQFBwMBAv/EAEoQAAEDAgIEBwwGCAUFAAAAAAEAAgMEEQYSBQchMRM0QXFzobEiNVFSYXKBkZKywdEyM4KDs8IUFyNCU2KTohUWJFTDQ2Oj0uH/xAAYAQEBAQEBAAAAAAAAAAAAAAAAAQIDBP/EACURAAICAQQCAgMBAQAAAAAAAAABAhESAyExQTJxEyIzUYFhQv/aAAwDAQACEQMRAD8A3FCEIAQhCAEKuosQQTPyRSBzgCbAHcNh3iysVE7AIUTSGlI6cAzPDATYE32nfbYPAF2pqlsjA9hu1wuCOUJYOqEIVAIVdpDT8FO4NmkDSRcCxOzdfYPIVYAqWgeoXzI8NBJ3AXPMFU/5vpP47fU75I2lyC4Qqf8AzfSfx2+p3yU6g0nHO3NC9rwNhsd3OORFJMEpCFB0jpqGny8M8NzXtsJva19w8oRugTkLnBOHtDmm7XAEHwg7QuioBCgUenIZnlkcgc4XuBfZY2O8eFT1E7AIXCsrWQsL5HBrRvJ8uztXlDpCOdueJwc29ri+8b96WCQhCrpsQQMl4J0gElwMtjvduF7W5QjaXILFCEKgEIQgBCEIAUXSdTwcMj/FY4+oG3WpSocbVGSik/ms32iL9V1JOk2BHwfPkrIr/vXb7QI7QtWCy2qg4COil8ILj9mTP7rlqIK5aWyaIhR1j/URdL+VyusLcTg6MKl1j/URdL+VyusLcTg6MKr8jHZaoQvF1KZfjafPWyeBoDeq563LQtB1PCU0T/DG2/OBY9YWfxw/pBr5d9mlw9u4/tjTbgOozUbR4jnN67jqcvPpv7P/AEiLqv8Aqn+Y7sKzrBmg4qp0gmDjla0izi3fe+7mC0Wv+qf5juwpK1afTm8xna5amrkgy4kwHSgE5X7B/EKpNW5/bS9GO3/6fWn2f6J5j2JB1b/XS9GPeRxSkqHZoKzrWHUZqljB+5H1uJJ6gFohWfTQ/pWkakbw2N7R9lgYP7irq8UGM+DajPRRfygt9kkdlldlKOripvBIzxX39DwD2gpuK1B3FFRluHqvgtINPI6RzD9skdtlqSxidxbK5w3iQkc4cSOsLYKOpEkbHjc5ocPtC656L5RlCxrErMsLI/Hfc8zB8y1SdX/E/vHfBLePqvPVZRujYB6T3R7Wpk1f8T+8d8ETvUZexlKyPTVYTWSyDkluD5hsPcWr1U2RjnH91pd7Iv8ABZZBRF1DNKd4mZt9BzdciavSDNVikDmgjcRcenavtVeGanhKSF38gB529z8FaLsnaKCEIVAIQhACTtZFRaKJg/eeXewLDrcE4pExceG0hBFyDKD9t1z/AGgLnqeJGdsbaPy0UH/bIZ6CzKesBM2gqnhKaJ3hjbfntY9YULGUGeil8gDvZIPYuOBKnNRtHiOc3ruPeUW0/wCDshax/qIul/K5XWFuJwdGFS6x/qIul/K5XWFuJwdGEX5GOy1UXSlTwcMj/FY4+kA267KUqHG9RkopP5iG+sj4ArcnSbKVGBKDPSz3/wCoSz1Nt2uKNW8/czRnkLXW5wWnraFb4KgyUUf813esm3UAqDDB4HSc0fIc4HodnHVdckqxIOtf9U/zHdhWc4N09HSGQy5u6a0DK2+69+0LRq/6p/mO7CkHAWjY53SiWNr7NbbML2vmurO8lQZY6V1gNLMtMxxcdl3iwF/AL90V1wLoGWAvfK3IHNDWtO/Yb3IG5TdK4IglZ+zaInDcWjZzObyhU2ruteZHxl5LAwODSbgG4Gzwb1N81kOx6e6wueTb6kk6v28JNUSnlt/e5zz2BM2I6ng6SZ3gjI9Lu5HaqfV5T5aVzvGkPqaA0dhW5bzSHZXYIPBVk8POP6byB1OT2UhD9jpryPd+Iz5hPiafFBGT09Jwn6V4Wsc8fYkBPVdPGB6zPRtB3xksPMNo6iEvYKiDqudp3FjweYvAPUo+ha80sdbEd7Wm3nA8H+Zp9C4weNP2REV/+oNZOdwFx9t4a3+wFN+r/if3jvgqKgosmiJn8sjgfstc1o7D61e6v+J/eO+CumvsvQRMxfUZKKU+FuX2yB2Eqj0Zo++h5Nm1we/2TcdTFJ1i1OWnY3xpL+hgJ7bK50RRWo44z/CAP2ht7Suj3k/Reyr1fVGalLfEkI9DrOHaUzpF1cy5XzRnfYH0tJYfgnpXTf1QQIQhdCghCEALMtKV7/8AE3yRMzuY+zW5S76DQ3c3bbetLe+wJO4bfUkPAI4SqmlPik+mR1+wLlqbtIjPmrxJWyRuY6m2OaWn9jLuIt4VK1b1HczM8Ba4ekFp90etOqz/AAieB0jLFyHO32XXHUFlpxkm2Cy1j/URdL+VyusLcTg6MKl1j/URdL+Vyk4dxDTx0sTXzMDgwAgnaCqnU3Y7GZJ2siptHEzwvLvYFu1yYqTTsEzskcrHOtewO3ZvSfjU8LXQxDwNb/Udt6gFdR/XYM+aLElZFGxjKbuWtDR+xk2gcxUCj0hJ/iMcszODc54zDKW7HDJeztq09IWsOMsnhkHin1xuzD3licXFXZKHav8Aqn+Y7sKStWn05vMZ2uTlUyh0DnDcYyRzFpPxSJgLSUUDpTLI1l2tAzG17ZvmtSf3RXyaI/cVn+rjjEnR/mCbHYopbcYj9aU9XPGJOj/MEk05Kh2XusCoy0mXx3tb6ruPupd0Rp+rghayKnzMG0ExSG+Y3vcGx3qdrIqLmGMeBzvXZo/MnOigyRsZ4rQ32QB8Epym6Y7Mv0jpSV1THNPHwbmlptkcy4Y6/wC9z2WqgpN1k092Qv8AA5zfaAP5Uy6EqeEpon+GNt+e1j1hIbSaCE7AvHZvNf8AiBQMb0RjrHEDZI0OHlP0SPW3rU/AvHZvNf8AiBMentB8PNTvAFo5O7836Q5+6aPWsKOUCdEbTtHwOi3R+LG0ekFt+u6NX/E/vHfBSsY8Rm5h7zVF1f8AE/vHfBdP+/4XspdYk5dNFGNtmE237Xm1rfZ619jFdcNn6L/4ZfmvirPDaZaORj2j+m3N2p/WUnJtpgzfCVU5ukTnbkdJnDm2IsXd3ax2jctIWfYgPA6VY/cC5jvX3B7FoC1p7Wgj1CELqUEIQgI9fl4KTOSG5HZiN4bY3I9F1RYN/RLSfoUjn/Rz5r7Nhy7wPKrfTvFZ+hf7rkkaot1Rzx9kiuKasw5VJI0QqobheIVP6QC/PmzWzdzcjKdlvArhCy0nybK7TOg46trWylwDXZhlNttiPB5VUfq8pvGl9sfJNCFHBPlAo9FYQhppRJGX5gCO6dcbfQusuGInVIqHF5eCCBm7nuRYbLK3QmKAKs01oCOrDRLm7kkjKbb9h5PIrNCrV7MEaKiDYhECS0MyXJ22tbf4bKg/V5TeGX2x8k0IUcU+QK/6vKbwy+2PkrXQ2H4qQHggbu3ucbk23DmVmgooRXCAp6cFFJWMZPK4TDK1rBmsbnM39220nwprCy/Eff2Lz4fgtRC24pboxGVtkHS+h2VUeSS9swd3Jsbi/wA100bo5tPE2NhJa3dmNztJPxUpCzSuzZUaLwzFTSukjL8zgQczrjacx2W8IVuhCJJcAi6S0e2eJ0b75Xb7Gx2EHf6Fz0RohlNHwcebLcnujc3KnISldgqKTDEUdQZwXl5LibuuO737LK3QhEkuAKmK20RnYKqVzJMoDQ2+0FxA3NI+ldNQWY6y++FP5jPxXLTgtYpb/sxGVto9QhChsEIQgIOneKz9C/3XJJ1Rbqjnj7JE7ad4rP0L/dcknVFuqOePskW14s5S80aIhCzzF2JqsV4paR4ZsaBsb3Tni+0uGwfJZSs3KWKNDQs7/RdN/wARvtQ/JStX2KJ6mSWKocH5W5g6wBHdZSDbYR8lcTKnvVD0hIOr7EdRU1ErZ5S9rWXAytFjmtyDwJnxTWPho5pI3ZXtZdp2GxuOQqNU6NKSast0JA0TiOofomondKTKxxDXZW7LZOS1uUqs0RiDS1RGTABI0OILy2O4OzZtI8I5OVaxM/IjUkLJ9LaV0tSta+eRzA51h9UdtibWAPICmHEOLpo9G080dmyTZQTa+W7S5xAOy/c9amI+RbjuvCszo5dMyxtkjfdrwHNN4RcHyELzR+J6+Cuigq3h2dzWuaQw7JNgIcwbDyq4k+Rfo+MSd/YvPh+C1FZNjRzxpcGEXkHB5AeV1hYetWUsum3/ALuTzeBHaSq1aRmMqb27NHQs9wJiaplq3wVL89mu3ht2ujIBF2jaNp9SrKbFWkZKqWOndwha59muaywa1xF+TdsG9TFm/kVWaqhZlXVGmQx0jyWNa0udbgRYNFzs2lW+DsVSy0VRJMc7oLkGwGYBmcA28o3+AqOIWom6odkLK9EaX0rWhzoJQQ11j9W2xIvYAjdZfWltI6Wo2CSeUBpcGi3BO2m5GwDdsKuBPlVXTNSQlaqxgYtGx1TmgySNaGt3Avdf0huwnqSzQ6Q0xVM4WE9w7dsiaD5odtt5VFErmkGsvj9P5jPxXLTgsV0+2rFVF+nG8nc5fo/Rz/ybN91tQVlwiabts9QhCwdQQhCAg6d4rP0L/dcknVFuqOePskTtp3is/Qv91ySdUW6o54+yRbXizlLzRoiWtI4apzWNqpZiyQEENL2NacgtuIufWmQrKdP0Qq9NmGUnKSGbLXADM2y4NtvapEuo6Rpf+LQ/xo/6jfms71XH/WT+YfxFdfqnpfHm9pn/AKKk1WNtVzjwR29UgHwWlVOjDbyVnuqvjU/R/nTnjbvfUdH8QkzVXxqfo/zpzxt3vqOj+ISXkIfjEvQXeKr893/Gr3VTxN/TO91iotBd4qvz3f8AGr3VTxN/TO91isuGSHK9HLWzxaHpvyPVNinvPQc7fcernWzxaLpvyPVNinvPQc7fcekeEJ8y9D1hHiFP0LexVmlcFGavZVcKGhhYcmQm/B7fpZuXmVnhHiFP0LexWEldG1wY57A47mlwBN92y91i6Z1pOKszbEff2Lz4fgtQWX4j7+xefD8FqCsujOny/Zl2B++8333vr3AXfaf738QLzA3feb77317gLvtP97+IFt9nKPXsfsTcSqOhf7pSZqypBLS1UbiQHuDTbfZzLG3l2pzxNxKo6F/ulZ/g6Us0ZXuabEDYRydxZYXidJeaHDDujaaga9kdQDmdc55I7ggZbbLKn1n10b6RgZIxx4Zps1zSdz+QFUeCMEw1sD5JXPBbJlGQtAsGtPK07dq+sa4IhoadskTpCTIG90WkWIceRo27FUlkZbeHGx9Yj7y0PnD3ZE94QH+gp+ib2JExH3lofOHuyJ7whxCn6JvYkuDUPL+ISNZfH6fzGfiuWnBZjrL74U/mM/FctOCy+EWHkz1CELJ1BCEICBp3is/Qv91yzrVrp2ClE/DytZmLMt77bB99w8oWn1NOJGOY76Lmlpts2OFjt5ilf9WNH4sn9Vy0mqpnKUXaaJ/+eaL/AHLP7vkknSFWyLT3CSODWNeCXHcBwXKmf9WVH4sn9VymaZwPTVcnCSNeH2AJY7Le26/l8qqaRGpy5OpxrRf7mP1n5JL1Wm9XOR/D7ZAmmDVxRN/6TnedI89hCmaEwjBRvc+AOBcMpzPLtl77AfKlpJ0XGTabM/1e6XipqiZ08gjBZYF19pD92wJmxXi+klo5o452ue5lmgB203HkUuq1b0kkjnlr25jchryBc7TYcnMF9jVzRBpHBHaN5keSOY32KtxbsyozSoVdBd4qvz3f8avdVPE39M73WK5psJQR00lM0O4OQ3cC8k7bbncn0QpWg9BRUcZjhDg0uLjmcXbTYbzzBRyTNRg016FfWzxaLpvyPVNinvPQ849x60DTuH4qxjWThxDXZhlcW7bEcnkJXOowzBJTNp3sLo2ABt3G4y7iHb7/ADRSqhKDbZT4axVSx0cDH1EbXNiaCCdoIG4pV0zXRz6ZhfC5r2l8QzN2i4O3amv9WVF4sn9Vyl6MwHS08rZGMcXt2tLnl1j4QDypaW5HGTSTFDEnf2Lz4fgtQVLV4SglqW1Lw7hWlpBDyBdm7uVdKN3RuMWrMuwN33m++99R8JaSjp9JzPme1jbyi7jYXMmwdS0DRuEoKed08Ydwjs1yXkjuzmds51nOHdCR1mkZo5s2W8ru5dlNw/Zt9JW7Ts4uLjXsccTYzpTSTNZM17nxuY1rbk3cLeDYNt0uYXp3DRFc4jY4HL5crQD17PQmePVnRg3yyHyGR1upMI0fGIuCDGiPLlyAWGU7CLeDas2kqR0xk3bELVzp+np6aRs8zGOMpIDjY2ysF+o+pe6xMRU9RStZBMx7hKCQ2+6ztu7yq4bqwo73tLzcIbfNd36uaIttwThtvcSPvzXJ3K3G7M4zxxFbEMROhKMgbGlt/JcPAPrI9av8JYupW0cTJJmMcxga5rzY3bs9ITFDoWJtOKfLmiDcuV3dXHlPxVE3VlR3vlkI8XhHWHx61LTVMuMk7Qo460rFUVsDoJGvaGsaS3w8ITb1ELWQll2rqjzNIjc3La2WR20g3ub3umYKSa6NQi022eoQhZOgIQhACEIQAhCEAIQhACEIQAhCEAIQhACEIQAhCEALOcF6Imj0nM+SGRrDwtnOaQDd4IsfKFoyLKp0ZcbaYIQhQ0CEIQAhCE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hQQEBUUEBIVFRUWFR8XFxcVFBcVGxcYFB0XFxgYGRcXHCYeGRkkGRUWHy8gJCcpLCwsFR4xNTAqNSYrLCkBCQoKDgwOGg8PGi8kHyQqLCksKSksKSkpKSkpKSwpLCwpLCwsLCkpKSksKSwpKSksLCwpKSksKSwsKTUyLCwpLP/AABEIAJAA8AMBIgACEQEDEQH/xAAbAAACAwEBAQAAAAAAAAAAAAAABgQFBwMBAv/EAEoQAAEDAgIEBwwGCAUFAAAAAAEAAgMEEQYSBQchMRM0QXFzobEiNVFSYXKBkZKywdEyM4KDs8IUFyNCU2KTohUWJFTDQ2Oj0uH/xAAYAQEBAQEBAAAAAAAAAAAAAAAAAQIDBP/EACURAAICAQQCAgMBAQAAAAAAAAABAhESAyExQTJxEyIzUYFhQv/aAAwDAQACEQMRAD8A3FCEIAQhCAEKuosQQTPyRSBzgCbAHcNh3iysVE7AIUTSGlI6cAzPDATYE32nfbYPAF2pqlsjA9hu1wuCOUJYOqEIVAIVdpDT8FO4NmkDSRcCxOzdfYPIVYAqWgeoXzI8NBJ3AXPMFU/5vpP47fU75I2lyC4Qqf8AzfSfx2+p3yU6g0nHO3NC9rwNhsd3OORFJMEpCFB0jpqGny8M8NzXtsJva19w8oRugTkLnBOHtDmm7XAEHwg7QuioBCgUenIZnlkcgc4XuBfZY2O8eFT1E7AIXCsrWQsL5HBrRvJ8uztXlDpCOdueJwc29ri+8b96WCQhCrpsQQMl4J0gElwMtjvduF7W5QjaXILFCEKgEIQgBCEIAUXSdTwcMj/FY4+oG3WpSocbVGSik/ms32iL9V1JOk2BHwfPkrIr/vXb7QI7QtWCy2qg4COil8ILj9mTP7rlqIK5aWyaIhR1j/URdL+VyusLcTg6MKl1j/URdL+VyusLcTg6MKr8jHZaoQvF1KZfjafPWyeBoDeq563LQtB1PCU0T/DG2/OBY9YWfxw/pBr5d9mlw9u4/tjTbgOozUbR4jnN67jqcvPpv7P/AEiLqv8Aqn+Y7sKzrBmg4qp0gmDjla0izi3fe+7mC0Wv+qf5juwpK1afTm8xna5amrkgy4kwHSgE5X7B/EKpNW5/bS9GO3/6fWn2f6J5j2JB1b/XS9GPeRxSkqHZoKzrWHUZqljB+5H1uJJ6gFohWfTQ/pWkakbw2N7R9lgYP7irq8UGM+DajPRRfygt9kkdlldlKOripvBIzxX39DwD2gpuK1B3FFRluHqvgtINPI6RzD9skdtlqSxidxbK5w3iQkc4cSOsLYKOpEkbHjc5ocPtC656L5RlCxrErMsLI/Hfc8zB8y1SdX/E/vHfBLePqvPVZRujYB6T3R7Wpk1f8T+8d8ETvUZexlKyPTVYTWSyDkluD5hsPcWr1U2RjnH91pd7Iv8ABZZBRF1DNKd4mZt9BzdciavSDNVikDmgjcRcenavtVeGanhKSF38gB529z8FaLsnaKCEIVAIQhACTtZFRaKJg/eeXewLDrcE4pExceG0hBFyDKD9t1z/AGgLnqeJGdsbaPy0UH/bIZ6CzKesBM2gqnhKaJ3hjbfntY9YULGUGeil8gDvZIPYuOBKnNRtHiOc3ruPeUW0/wCDshax/qIul/K5XWFuJwdGFS6x/qIul/K5XWFuJwdGEX5GOy1UXSlTwcMj/FY4+kA267KUqHG9RkopP5iG+sj4ArcnSbKVGBKDPSz3/wCoSz1Nt2uKNW8/czRnkLXW5wWnraFb4KgyUUf813esm3UAqDDB4HSc0fIc4HodnHVdckqxIOtf9U/zHdhWc4N09HSGQy5u6a0DK2+69+0LRq/6p/mO7CkHAWjY53SiWNr7NbbML2vmurO8lQZY6V1gNLMtMxxcdl3iwF/AL90V1wLoGWAvfK3IHNDWtO/Yb3IG5TdK4IglZ+zaInDcWjZzObyhU2ruteZHxl5LAwODSbgG4Gzwb1N81kOx6e6wueTb6kk6v28JNUSnlt/e5zz2BM2I6ng6SZ3gjI9Lu5HaqfV5T5aVzvGkPqaA0dhW5bzSHZXYIPBVk8POP6byB1OT2UhD9jpryPd+Iz5hPiafFBGT09Jwn6V4Wsc8fYkBPVdPGB6zPRtB3xksPMNo6iEvYKiDqudp3FjweYvAPUo+ha80sdbEd7Wm3nA8H+Zp9C4weNP2REV/+oNZOdwFx9t4a3+wFN+r/if3jvgqKgosmiJn8sjgfstc1o7D61e6v+J/eO+CumvsvQRMxfUZKKU+FuX2yB2Eqj0Zo++h5Nm1we/2TcdTFJ1i1OWnY3xpL+hgJ7bK50RRWo44z/CAP2ht7Suj3k/Reyr1fVGalLfEkI9DrOHaUzpF1cy5XzRnfYH0tJYfgnpXTf1QQIQhdCghCEALMtKV7/8AE3yRMzuY+zW5S76DQ3c3bbetLe+wJO4bfUkPAI4SqmlPik+mR1+wLlqbtIjPmrxJWyRuY6m2OaWn9jLuIt4VK1b1HczM8Ba4ekFp90etOqz/AAieB0jLFyHO32XXHUFlpxkm2Cy1j/URdL+VyusLcTg6MKl1j/URdL+Vyk4dxDTx0sTXzMDgwAgnaCqnU3Y7GZJ2siptHEzwvLvYFu1yYqTTsEzskcrHOtewO3ZvSfjU8LXQxDwNb/Udt6gFdR/XYM+aLElZFGxjKbuWtDR+xk2gcxUCj0hJ/iMcszODc54zDKW7HDJeztq09IWsOMsnhkHin1xuzD3licXFXZKHav8Aqn+Y7sKStWn05vMZ2uTlUyh0DnDcYyRzFpPxSJgLSUUDpTLI1l2tAzG17ZvmtSf3RXyaI/cVn+rjjEnR/mCbHYopbcYj9aU9XPGJOj/MEk05Kh2XusCoy0mXx3tb6ruPupd0Rp+rghayKnzMG0ExSG+Y3vcGx3qdrIqLmGMeBzvXZo/MnOigyRsZ4rQ32QB8Epym6Y7Mv0jpSV1THNPHwbmlptkcy4Y6/wC9z2WqgpN1k092Qv8AA5zfaAP5Uy6EqeEpon+GNt+e1j1hIbSaCE7AvHZvNf8AiBQMb0RjrHEDZI0OHlP0SPW3rU/AvHZvNf8AiBMentB8PNTvAFo5O7836Q5+6aPWsKOUCdEbTtHwOi3R+LG0ekFt+u6NX/E/vHfBSsY8Rm5h7zVF1f8AE/vHfBdP+/4XspdYk5dNFGNtmE237Xm1rfZ619jFdcNn6L/4ZfmvirPDaZaORj2j+m3N2p/WUnJtpgzfCVU5ukTnbkdJnDm2IsXd3ax2jctIWfYgPA6VY/cC5jvX3B7FoC1p7Wgj1CELqUEIQgI9fl4KTOSG5HZiN4bY3I9F1RYN/RLSfoUjn/Rz5r7Nhy7wPKrfTvFZ+hf7rkkaot1Rzx9kiuKasw5VJI0QqobheIVP6QC/PmzWzdzcjKdlvArhCy0nybK7TOg46trWylwDXZhlNttiPB5VUfq8pvGl9sfJNCFHBPlAo9FYQhppRJGX5gCO6dcbfQusuGInVIqHF5eCCBm7nuRYbLK3QmKAKs01oCOrDRLm7kkjKbb9h5PIrNCrV7MEaKiDYhECS0MyXJ22tbf4bKg/V5TeGX2x8k0IUcU+QK/6vKbwy+2PkrXQ2H4qQHggbu3ucbk23DmVmgooRXCAp6cFFJWMZPK4TDK1rBmsbnM39220nwprCy/Eff2Lz4fgtRC24pboxGVtkHS+h2VUeSS9swd3Jsbi/wA100bo5tPE2NhJa3dmNztJPxUpCzSuzZUaLwzFTSukjL8zgQczrjacx2W8IVuhCJJcAi6S0e2eJ0b75Xb7Gx2EHf6Fz0RohlNHwcebLcnujc3KnISldgqKTDEUdQZwXl5LibuuO737LK3QhEkuAKmK20RnYKqVzJMoDQ2+0FxA3NI+ldNQWY6y++FP5jPxXLTgtYpb/sxGVto9QhChsEIQgIOneKz9C/3XJJ1Rbqjnj7JE7ad4rP0L/dcknVFuqOePskW14s5S80aIhCzzF2JqsV4paR4ZsaBsb3Tni+0uGwfJZSs3KWKNDQs7/RdN/wARvtQ/JStX2KJ6mSWKocH5W5g6wBHdZSDbYR8lcTKnvVD0hIOr7EdRU1ErZ5S9rWXAytFjmtyDwJnxTWPho5pI3ZXtZdp2GxuOQqNU6NKSast0JA0TiOofomondKTKxxDXZW7LZOS1uUqs0RiDS1RGTABI0OILy2O4OzZtI8I5OVaxM/IjUkLJ9LaV0tSta+eRzA51h9UdtibWAPICmHEOLpo9G080dmyTZQTa+W7S5xAOy/c9amI+RbjuvCszo5dMyxtkjfdrwHNN4RcHyELzR+J6+Cuigq3h2dzWuaQw7JNgIcwbDyq4k+Rfo+MSd/YvPh+C1FZNjRzxpcGEXkHB5AeV1hYetWUsum3/ALuTzeBHaSq1aRmMqb27NHQs9wJiaplq3wVL89mu3ht2ujIBF2jaNp9SrKbFWkZKqWOndwha59muaywa1xF+TdsG9TFm/kVWaqhZlXVGmQx0jyWNa0udbgRYNFzs2lW+DsVSy0VRJMc7oLkGwGYBmcA28o3+AqOIWom6odkLK9EaX0rWhzoJQQ11j9W2xIvYAjdZfWltI6Wo2CSeUBpcGi3BO2m5GwDdsKuBPlVXTNSQlaqxgYtGx1TmgySNaGt3Avdf0huwnqSzQ6Q0xVM4WE9w7dsiaD5odtt5VFErmkGsvj9P5jPxXLTgsV0+2rFVF+nG8nc5fo/Rz/ybN91tQVlwiabts9QhCwdQQhCAg6d4rP0L/dcknVFuqOePskTtp3is/Qv91ySdUW6o54+yRbXizlLzRoiWtI4apzWNqpZiyQEENL2NacgtuIufWmQrKdP0Qq9NmGUnKSGbLXADM2y4NtvapEuo6Rpf+LQ/xo/6jfms71XH/WT+YfxFdfqnpfHm9pn/AKKk1WNtVzjwR29UgHwWlVOjDbyVnuqvjU/R/nTnjbvfUdH8QkzVXxqfo/zpzxt3vqOj+ISXkIfjEvQXeKr893/Gr3VTxN/TO91iotBd4qvz3f8AGr3VTxN/TO91isuGSHK9HLWzxaHpvyPVNinvPQc7fcernWzxaLpvyPVNinvPQc7fcekeEJ8y9D1hHiFP0LexVmlcFGavZVcKGhhYcmQm/B7fpZuXmVnhHiFP0LexWEldG1wY57A47mlwBN92y91i6Z1pOKszbEff2Lz4fgtQWX4j7+xefD8FqCsujOny/Zl2B++8333vr3AXfaf738QLzA3feb77317gLvtP97+IFt9nKPXsfsTcSqOhf7pSZqypBLS1UbiQHuDTbfZzLG3l2pzxNxKo6F/ulZ/g6Us0ZXuabEDYRydxZYXidJeaHDDujaaga9kdQDmdc55I7ggZbbLKn1n10b6RgZIxx4Zps1zSdz+QFUeCMEw1sD5JXPBbJlGQtAsGtPK07dq+sa4IhoadskTpCTIG90WkWIceRo27FUlkZbeHGx9Yj7y0PnD3ZE94QH+gp+ib2JExH3lofOHuyJ7whxCn6JvYkuDUPL+ISNZfH6fzGfiuWnBZjrL74U/mM/FctOCy+EWHkz1CELJ1BCEICBp3is/Qv91yzrVrp2ClE/DytZmLMt77bB99w8oWn1NOJGOY76Lmlpts2OFjt5ilf9WNH4sn9Vy0mqpnKUXaaJ/+eaL/AHLP7vkknSFWyLT3CSODWNeCXHcBwXKmf9WVH4sn9VymaZwPTVcnCSNeH2AJY7Le26/l8qqaRGpy5OpxrRf7mP1n5JL1Wm9XOR/D7ZAmmDVxRN/6TnedI89hCmaEwjBRvc+AOBcMpzPLtl77AfKlpJ0XGTabM/1e6XipqiZ08gjBZYF19pD92wJmxXi+klo5o452ue5lmgB203HkUuq1b0kkjnlr25jchryBc7TYcnMF9jVzRBpHBHaN5keSOY32KtxbsyozSoVdBd4qvz3f8avdVPE39M73WK5psJQR00lM0O4OQ3cC8k7bbncn0QpWg9BRUcZjhDg0uLjmcXbTYbzzBRyTNRg016FfWzxaLpvyPVNinvPQ849x60DTuH4qxjWThxDXZhlcW7bEcnkJXOowzBJTNp3sLo2ABt3G4y7iHb7/ADRSqhKDbZT4axVSx0cDH1EbXNiaCCdoIG4pV0zXRz6ZhfC5r2l8QzN2i4O3amv9WVF4sn9Vyl6MwHS08rZGMcXt2tLnl1j4QDypaW5HGTSTFDEnf2Lz4fgtQVLV4SglqW1Lw7hWlpBDyBdm7uVdKN3RuMWrMuwN33m++99R8JaSjp9JzPme1jbyi7jYXMmwdS0DRuEoKed08Ydwjs1yXkjuzmds51nOHdCR1mkZo5s2W8ru5dlNw/Zt9JW7Ts4uLjXsccTYzpTSTNZM17nxuY1rbk3cLeDYNt0uYXp3DRFc4jY4HL5crQD17PQmePVnRg3yyHyGR1upMI0fGIuCDGiPLlyAWGU7CLeDas2kqR0xk3bELVzp+np6aRs8zGOMpIDjY2ysF+o+pe6xMRU9RStZBMx7hKCQ2+6ztu7yq4bqwo73tLzcIbfNd36uaIttwThtvcSPvzXJ3K3G7M4zxxFbEMROhKMgbGlt/JcPAPrI9av8JYupW0cTJJmMcxga5rzY3bs9ITFDoWJtOKfLmiDcuV3dXHlPxVE3VlR3vlkI8XhHWHx61LTVMuMk7Qo460rFUVsDoJGvaGsaS3w8ITb1ELWQll2rqjzNIjc3La2WR20g3ub3umYKSa6NQi022eoQhZOgIQhACEIQAhCEAIQhACEIQAhCEAIQhACEIQAhCEALOcF6Imj0nM+SGRrDwtnOaQDd4IsfKFoyLKp0ZcbaYIQhQ0CEIQAhCE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7400" y="2976857"/>
            <a:ext cx="4204606" cy="117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ott.ua.edu/wp-content/uploads/2012/05/alabama-launchp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31" y="1959392"/>
            <a:ext cx="2319933" cy="1302097"/>
          </a:xfrm>
          <a:prstGeom prst="rect">
            <a:avLst/>
          </a:prstGeom>
          <a:noFill/>
        </p:spPr>
      </p:pic>
      <p:pic>
        <p:nvPicPr>
          <p:cNvPr id="10249" name="Picture 9" descr="http://tedxwakeforestu.com/wp-content/uploads/2012/01/NCIIA-logo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3387" y="4559235"/>
            <a:ext cx="4170497" cy="1255789"/>
          </a:xfrm>
          <a:prstGeom prst="rect">
            <a:avLst/>
          </a:prstGeom>
          <a:noFill/>
        </p:spPr>
      </p:pic>
      <p:sp>
        <p:nvSpPr>
          <p:cNvPr id="12" name="Bent Arrow 11"/>
          <p:cNvSpPr/>
          <p:nvPr/>
        </p:nvSpPr>
        <p:spPr>
          <a:xfrm rot="5400000">
            <a:off x="2649305" y="2231058"/>
            <a:ext cx="682446" cy="6824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49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7026224" y="3928199"/>
            <a:ext cx="692411" cy="67248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123629" y="352899"/>
            <a:ext cx="5789777" cy="750500"/>
          </a:xfrm>
        </p:spPr>
        <p:txBody>
          <a:bodyPr/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Started with a Spark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225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810596"/>
            <a:ext cx="9144000" cy="1047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68340" y="1213587"/>
            <a:ext cx="5481048" cy="529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1868340" y="1213587"/>
            <a:ext cx="5527979" cy="534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629" y="130703"/>
            <a:ext cx="5789777" cy="750500"/>
          </a:xfrm>
        </p:spPr>
        <p:txBody>
          <a:bodyPr/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i</a:t>
            </a: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 System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251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5810596"/>
            <a:ext cx="9144000" cy="1047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68340" y="1213587"/>
            <a:ext cx="5481048" cy="529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/>
          <a:srcRect b="69533"/>
          <a:stretch/>
        </p:blipFill>
        <p:spPr bwMode="auto">
          <a:xfrm>
            <a:off x="-42729" y="2641489"/>
            <a:ext cx="9115955" cy="212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23629" y="352899"/>
            <a:ext cx="5789777" cy="750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Calibri"/>
              </a:defRPr>
            </a:lvl1pPr>
          </a:lstStyle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Scouting Opportunities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2"/>
          <a:srcRect l="38025" r="37396" b="74011"/>
          <a:stretch/>
        </p:blipFill>
        <p:spPr bwMode="auto">
          <a:xfrm>
            <a:off x="3972202" y="1217710"/>
            <a:ext cx="1343282" cy="13730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5674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5810596"/>
            <a:ext cx="9144000" cy="1047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68340" y="1213587"/>
            <a:ext cx="5481048" cy="529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/>
          <a:srcRect t="33581" b="35719"/>
          <a:stretch/>
        </p:blipFill>
        <p:spPr bwMode="auto">
          <a:xfrm>
            <a:off x="-164964" y="2646236"/>
            <a:ext cx="9296313" cy="20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23629" y="352899"/>
            <a:ext cx="5789777" cy="750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Calibri"/>
              </a:defRPr>
            </a:lvl1pPr>
          </a:lstStyle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Educating Innovators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/>
          <a:srcRect l="72870" t="67806" r="2086" b="6286"/>
          <a:stretch/>
        </p:blipFill>
        <p:spPr bwMode="auto">
          <a:xfrm>
            <a:off x="5879506" y="4802735"/>
            <a:ext cx="1384419" cy="138441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2639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5810596"/>
            <a:ext cx="9144000" cy="1047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23629" y="352899"/>
            <a:ext cx="5789777" cy="750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Calibri"/>
              </a:defRPr>
            </a:lvl1pPr>
          </a:lstStyle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Engaging Mentors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68340" y="1213587"/>
            <a:ext cx="5481048" cy="529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/>
          <a:srcRect t="68945"/>
          <a:stretch/>
        </p:blipFill>
        <p:spPr bwMode="auto">
          <a:xfrm>
            <a:off x="1" y="2627614"/>
            <a:ext cx="9404218" cy="208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3"/>
          <a:srcRect l="2531" t="67966" r="72270" b="6287"/>
          <a:stretch/>
        </p:blipFill>
        <p:spPr bwMode="auto">
          <a:xfrm>
            <a:off x="2008261" y="4819827"/>
            <a:ext cx="1392965" cy="137587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2639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23629" y="352899"/>
            <a:ext cx="5789777" cy="750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Calibri"/>
              </a:defRPr>
            </a:lvl1pPr>
          </a:lstStyle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Implementation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4650" y="1970926"/>
            <a:ext cx="8229600" cy="4558860"/>
          </a:xfrm>
        </p:spPr>
        <p:txBody>
          <a:bodyPr/>
          <a:lstStyle/>
          <a:p>
            <a:pPr marL="0" indent="0"/>
            <a:r>
              <a:rPr lang="en-US" sz="3200" dirty="0" smtClean="0">
                <a:latin typeface="Calibri" pitchFamily="34" charset="0"/>
              </a:rPr>
              <a:t>	Reviewed IP “shelf” in summer 2012 for HPTA 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  Competitive review of graduate students</a:t>
            </a:r>
          </a:p>
          <a:p>
            <a:pPr marL="341313" lvl="1" indent="0"/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Teamed MBA and Graduate Student from STEM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3 course sequence, with 1 credit hour DIS</a:t>
            </a:r>
            <a:endParaRPr lang="en-US" sz="4000" dirty="0"/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Tuition covered + $5,000 project funds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Year long project: fall, spring, summer</a:t>
            </a:r>
          </a:p>
          <a:p>
            <a:pPr marL="0" indent="0"/>
            <a:r>
              <a:rPr lang="en-US" sz="3200" dirty="0" smtClean="0">
                <a:latin typeface="Calibri" pitchFamily="34" charset="0"/>
              </a:rPr>
              <a:t> 	Added mentors after fall class with a “pitch”</a:t>
            </a:r>
          </a:p>
        </p:txBody>
      </p:sp>
    </p:spTree>
    <p:extLst>
      <p:ext uri="{BB962C8B-B14F-4D97-AF65-F5344CB8AC3E}">
        <p14:creationId xmlns:p14="http://schemas.microsoft.com/office/powerpoint/2010/main" xmlns="" val="3508290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3-Logo_Basic_template">
  <a:themeElements>
    <a:clrScheme name="Custom 5">
      <a:dk1>
        <a:sysClr val="windowText" lastClr="000000"/>
      </a:dk1>
      <a:lt1>
        <a:sysClr val="window" lastClr="FFFFFF"/>
      </a:lt1>
      <a:dk2>
        <a:srgbClr val="1C4A26"/>
      </a:dk2>
      <a:lt2>
        <a:srgbClr val="EEECE1"/>
      </a:lt2>
      <a:accent1>
        <a:srgbClr val="9C9F49"/>
      </a:accent1>
      <a:accent2>
        <a:srgbClr val="C59518"/>
      </a:accent2>
      <a:accent3>
        <a:srgbClr val="4C4C4C"/>
      </a:accent3>
      <a:accent4>
        <a:srgbClr val="99CC99"/>
      </a:accent4>
      <a:accent5>
        <a:srgbClr val="CCCC99"/>
      </a:accent5>
      <a:accent6>
        <a:srgbClr val="669966"/>
      </a:accent6>
      <a:hlink>
        <a:srgbClr val="008000"/>
      </a:hlink>
      <a:folHlink>
        <a:srgbClr val="9999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4-3-Logo_Basic_template</Template>
  <TotalTime>1380</TotalTime>
  <Words>310</Words>
  <Application>Microsoft Office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4-3-Logo_Basic_template</vt:lpstr>
      <vt:lpstr>     </vt:lpstr>
      <vt:lpstr>Agenda</vt:lpstr>
      <vt:lpstr>About UAB</vt:lpstr>
      <vt:lpstr>Started with a Spark</vt:lpstr>
      <vt:lpstr>The i2i System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Team Experiences</vt:lpstr>
      <vt:lpstr>Realized Impacts</vt:lpstr>
      <vt:lpstr>Slide 18</vt:lpstr>
    </vt:vector>
  </TitlesOfParts>
  <Company>UAB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Perry</dc:creator>
  <cp:lastModifiedBy>mwasko</cp:lastModifiedBy>
  <cp:revision>96</cp:revision>
  <dcterms:created xsi:type="dcterms:W3CDTF">2013-05-14T16:35:00Z</dcterms:created>
  <dcterms:modified xsi:type="dcterms:W3CDTF">2014-04-03T20:09:03Z</dcterms:modified>
</cp:coreProperties>
</file>