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8" r:id="rId4"/>
    <p:sldId id="261" r:id="rId5"/>
    <p:sldId id="269" r:id="rId6"/>
    <p:sldId id="259" r:id="rId7"/>
    <p:sldId id="262" r:id="rId8"/>
    <p:sldId id="258" r:id="rId9"/>
    <p:sldId id="264" r:id="rId10"/>
    <p:sldId id="265" r:id="rId11"/>
    <p:sldId id="267" r:id="rId12"/>
    <p:sldId id="270" r:id="rId13"/>
    <p:sldId id="266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1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3/21/14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682768"/>
            <a:ext cx="6498158" cy="1724867"/>
          </a:xfrm>
        </p:spPr>
        <p:txBody>
          <a:bodyPr/>
          <a:lstStyle/>
          <a:p>
            <a:r>
              <a:rPr lang="en-US" dirty="0"/>
              <a:t>Liberal Arts College Venture Competitions–They’re Contagious!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810601"/>
            <a:ext cx="6498159" cy="188749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W. Trexler Proffitt Jr., Muhlenberg College</a:t>
            </a:r>
          </a:p>
          <a:p>
            <a:r>
              <a:rPr lang="en-US" dirty="0" smtClean="0"/>
              <a:t>Carol </a:t>
            </a:r>
            <a:r>
              <a:rPr lang="en-US" dirty="0" err="1" smtClean="0"/>
              <a:t>Cirka</a:t>
            </a:r>
            <a:r>
              <a:rPr lang="en-US" dirty="0" smtClean="0"/>
              <a:t>, </a:t>
            </a:r>
            <a:r>
              <a:rPr lang="en-US" dirty="0" err="1" smtClean="0"/>
              <a:t>Ursinus</a:t>
            </a:r>
            <a:r>
              <a:rPr lang="en-US" dirty="0" smtClean="0"/>
              <a:t> College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Presented at NCIIA Open </a:t>
            </a:r>
            <a:r>
              <a:rPr lang="en-US" dirty="0" smtClean="0"/>
              <a:t>2014</a:t>
            </a:r>
            <a:endParaRPr lang="en-US" dirty="0" smtClean="0"/>
          </a:p>
          <a:p>
            <a:r>
              <a:rPr lang="en-US" dirty="0" smtClean="0"/>
              <a:t>San Jose, CA </a:t>
            </a:r>
            <a:endParaRPr lang="en-US" dirty="0" smtClean="0"/>
          </a:p>
          <a:p>
            <a:r>
              <a:rPr lang="en-US" dirty="0" smtClean="0"/>
              <a:t>March </a:t>
            </a:r>
            <a:r>
              <a:rPr lang="en-US" dirty="0" smtClean="0"/>
              <a:t>21, 2014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14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Positives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53892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Multiple categories </a:t>
            </a:r>
            <a:r>
              <a:rPr lang="en-US" dirty="0" smtClean="0"/>
              <a:t>produce </a:t>
            </a:r>
            <a:r>
              <a:rPr lang="en-US" dirty="0" smtClean="0"/>
              <a:t>reasonable diversity</a:t>
            </a:r>
          </a:p>
          <a:p>
            <a:pPr lvl="1"/>
            <a:r>
              <a:rPr lang="en-US" dirty="0" smtClean="0"/>
              <a:t>4 categories led to 89 submissions by 150 students in 20 majors in F&amp;M ’</a:t>
            </a:r>
            <a:r>
              <a:rPr lang="en-US" dirty="0" smtClean="0"/>
              <a:t>11 (first year) now down to 20</a:t>
            </a:r>
          </a:p>
          <a:p>
            <a:pPr lvl="1"/>
            <a:r>
              <a:rPr lang="en-US" dirty="0" smtClean="0"/>
              <a:t>Typically see 20 initial entries per category</a:t>
            </a:r>
          </a:p>
          <a:p>
            <a:pPr lvl="1"/>
            <a:r>
              <a:rPr lang="en-US" dirty="0" smtClean="0"/>
              <a:t>Enthusiasm not always sustainable</a:t>
            </a:r>
            <a:endParaRPr lang="en-US" dirty="0" smtClean="0"/>
          </a:p>
          <a:p>
            <a:r>
              <a:rPr lang="en-US" dirty="0" smtClean="0"/>
              <a:t>Students tend to produce interesting ideas and refine them well over </a:t>
            </a:r>
            <a:r>
              <a:rPr lang="en-US" dirty="0" smtClean="0"/>
              <a:t>time, if they make time</a:t>
            </a:r>
          </a:p>
          <a:p>
            <a:pPr lvl="1"/>
            <a:r>
              <a:rPr lang="en-US" dirty="0" smtClean="0"/>
              <a:t>Alumni coaches, faculty involvement help</a:t>
            </a:r>
            <a:endParaRPr lang="en-US" dirty="0" smtClean="0"/>
          </a:p>
          <a:p>
            <a:r>
              <a:rPr lang="en-US" dirty="0" smtClean="0"/>
              <a:t>Fundraising, career services, PR, alumni affairs staff </a:t>
            </a:r>
            <a:r>
              <a:rPr lang="en-US" dirty="0" smtClean="0"/>
              <a:t>enthusiastic </a:t>
            </a:r>
            <a:endParaRPr lang="en-US" dirty="0" smtClean="0"/>
          </a:p>
          <a:p>
            <a:r>
              <a:rPr lang="en-US" dirty="0" smtClean="0"/>
              <a:t>Alumni/parents enjoy engagement</a:t>
            </a:r>
          </a:p>
          <a:p>
            <a:r>
              <a:rPr lang="en-US" dirty="0" smtClean="0"/>
              <a:t>Awards event is an acclaimed positive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1064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Resource constraints </a:t>
            </a:r>
          </a:p>
          <a:p>
            <a:r>
              <a:rPr lang="en-US" dirty="0" smtClean="0"/>
              <a:t>Pipeline issue—what happens before or after</a:t>
            </a:r>
          </a:p>
          <a:p>
            <a:r>
              <a:rPr lang="en-US" dirty="0" smtClean="0"/>
              <a:t>Few bona fide startups </a:t>
            </a:r>
            <a:r>
              <a:rPr lang="en-US" dirty="0" smtClean="0"/>
              <a:t>so </a:t>
            </a:r>
            <a:r>
              <a:rPr lang="en-US" dirty="0" smtClean="0"/>
              <a:t>far</a:t>
            </a:r>
            <a:endParaRPr lang="en-US" dirty="0"/>
          </a:p>
          <a:p>
            <a:r>
              <a:rPr lang="en-US" dirty="0" smtClean="0"/>
              <a:t>Campus </a:t>
            </a:r>
            <a:r>
              <a:rPr lang="en-US" dirty="0"/>
              <a:t>awareness low—constant publicity and peer outreach required</a:t>
            </a:r>
          </a:p>
          <a:p>
            <a:r>
              <a:rPr lang="en-US" dirty="0"/>
              <a:t>Few faculty involved</a:t>
            </a:r>
            <a:r>
              <a:rPr lang="en-US" dirty="0" smtClean="0"/>
              <a:t>, no integration w/coursework</a:t>
            </a:r>
            <a:endParaRPr lang="en-US" dirty="0"/>
          </a:p>
          <a:p>
            <a:r>
              <a:rPr lang="en-US" dirty="0" smtClean="0"/>
              <a:t>Alumni/parents have not donated in large #s</a:t>
            </a:r>
            <a:endParaRPr lang="en-US" dirty="0"/>
          </a:p>
          <a:p>
            <a:r>
              <a:rPr lang="en-US" dirty="0"/>
              <a:t>Academic administrators </a:t>
            </a:r>
            <a:r>
              <a:rPr lang="en-US" dirty="0" smtClean="0"/>
              <a:t>can appear </a:t>
            </a:r>
            <a:r>
              <a:rPr lang="en-US" dirty="0" smtClean="0"/>
              <a:t>indifferent</a:t>
            </a:r>
          </a:p>
          <a:p>
            <a:r>
              <a:rPr lang="en-US" dirty="0" smtClean="0"/>
              <a:t>Staffing model uncertain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46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Ursinus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alumni donation (6 figures), new center</a:t>
            </a:r>
          </a:p>
          <a:p>
            <a:r>
              <a:rPr lang="en-US" dirty="0" smtClean="0"/>
              <a:t>Focus on year-round programming</a:t>
            </a:r>
          </a:p>
          <a:p>
            <a:r>
              <a:rPr lang="en-US" dirty="0" smtClean="0"/>
              <a:t>Space, budget, faculty support</a:t>
            </a:r>
          </a:p>
          <a:p>
            <a:r>
              <a:rPr lang="en-US" dirty="0" smtClean="0"/>
              <a:t>College-wide focus, not business </a:t>
            </a:r>
            <a:r>
              <a:rPr lang="en-US" i="1" dirty="0" smtClean="0"/>
              <a:t>per se</a:t>
            </a:r>
          </a:p>
          <a:p>
            <a:r>
              <a:rPr lang="en-US" dirty="0" smtClean="0"/>
              <a:t>Interdisciplinary faculty organizers</a:t>
            </a:r>
          </a:p>
          <a:p>
            <a:r>
              <a:rPr lang="en-US" dirty="0" smtClean="0"/>
              <a:t>Support from president, key administrators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676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Diversify participation and awareness on campus</a:t>
            </a:r>
          </a:p>
          <a:p>
            <a:r>
              <a:rPr lang="en-US" dirty="0" smtClean="0"/>
              <a:t>Support multiple categories of entry</a:t>
            </a:r>
          </a:p>
          <a:p>
            <a:r>
              <a:rPr lang="en-US" dirty="0" smtClean="0"/>
              <a:t>Convert alumni engagement into long-term support</a:t>
            </a:r>
          </a:p>
          <a:p>
            <a:r>
              <a:rPr lang="en-US" dirty="0" smtClean="0"/>
              <a:t>Attract support from administration and faculty</a:t>
            </a:r>
          </a:p>
          <a:p>
            <a:r>
              <a:rPr lang="en-US" dirty="0" smtClean="0"/>
              <a:t>Develop pipeline of activity pre/post competition</a:t>
            </a:r>
          </a:p>
          <a:p>
            <a:r>
              <a:rPr lang="en-US" dirty="0" smtClean="0"/>
              <a:t>Get some </a:t>
            </a:r>
            <a:r>
              <a:rPr lang="en-US" dirty="0" smtClean="0"/>
              <a:t>actual ventures </a:t>
            </a:r>
            <a:r>
              <a:rPr lang="en-US" dirty="0" smtClean="0"/>
              <a:t>going!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0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Insights from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Campus Center idea is promising solution</a:t>
            </a:r>
          </a:p>
          <a:p>
            <a:r>
              <a:rPr lang="en-US" dirty="0" smtClean="0"/>
              <a:t>Big donor helps a ton to develop focus</a:t>
            </a:r>
          </a:p>
          <a:p>
            <a:r>
              <a:rPr lang="en-US" dirty="0" smtClean="0"/>
              <a:t>Top level leadership has a strong mobilizing effect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30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</a:t>
            </a:r>
            <a:r>
              <a:rPr lang="en-US" dirty="0" smtClean="0"/>
              <a:t>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Blending liberal arts and business</a:t>
            </a:r>
          </a:p>
          <a:p>
            <a:pPr lvl="1"/>
            <a:r>
              <a:rPr lang="en-US" i="1" dirty="0" smtClean="0"/>
              <a:t>Rethinking </a:t>
            </a:r>
            <a:r>
              <a:rPr lang="en-US" i="1" dirty="0"/>
              <a:t>Undergraduate Business Education: Liberal Learning for the Profession </a:t>
            </a:r>
            <a:r>
              <a:rPr lang="en-US" dirty="0"/>
              <a:t>(Colby et al., </a:t>
            </a:r>
            <a:r>
              <a:rPr lang="en-US" dirty="0" smtClean="0"/>
              <a:t>Carnegie, 2011)</a:t>
            </a:r>
          </a:p>
          <a:p>
            <a:pPr lvl="1"/>
            <a:r>
              <a:rPr lang="en-US" i="1" dirty="0" smtClean="0"/>
              <a:t>Business Majors, but with a Twist </a:t>
            </a:r>
            <a:r>
              <a:rPr lang="en-US" dirty="0" smtClean="0"/>
              <a:t>(Light, WSJ, 2011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/>
              <a:t>Teaching content in classrooms is not enough</a:t>
            </a:r>
          </a:p>
          <a:p>
            <a:pPr lvl="1"/>
            <a:r>
              <a:rPr lang="en-US" i="1" dirty="0" smtClean="0"/>
              <a:t>Wealth or Waste? Rethinking the Value of a Business Major </a:t>
            </a:r>
            <a:r>
              <a:rPr lang="en-US" dirty="0" smtClean="0"/>
              <a:t>(</a:t>
            </a:r>
            <a:r>
              <a:rPr lang="en-US" dirty="0" err="1" smtClean="0"/>
              <a:t>Korn</a:t>
            </a:r>
            <a:r>
              <a:rPr lang="en-US" dirty="0" smtClean="0"/>
              <a:t>, WSJ, 2012)</a:t>
            </a:r>
          </a:p>
          <a:p>
            <a:r>
              <a:rPr lang="en-US" dirty="0" smtClean="0"/>
              <a:t>“Business” </a:t>
            </a:r>
            <a:r>
              <a:rPr lang="en-US" dirty="0"/>
              <a:t>students need more liberal </a:t>
            </a:r>
            <a:r>
              <a:rPr lang="en-US" dirty="0" smtClean="0"/>
              <a:t>arts</a:t>
            </a:r>
          </a:p>
          <a:p>
            <a:r>
              <a:rPr lang="en-US" dirty="0" smtClean="0"/>
              <a:t>“Liberal </a:t>
            </a:r>
            <a:r>
              <a:rPr lang="en-US" dirty="0" smtClean="0"/>
              <a:t>arts” </a:t>
            </a:r>
            <a:r>
              <a:rPr lang="en-US" dirty="0" smtClean="0"/>
              <a:t>students need more </a:t>
            </a:r>
            <a:r>
              <a:rPr lang="en-US" dirty="0" smtClean="0"/>
              <a:t>business (Higdon, 2005; </a:t>
            </a:r>
            <a:r>
              <a:rPr lang="en-US" dirty="0" err="1"/>
              <a:t>Regele</a:t>
            </a:r>
            <a:r>
              <a:rPr lang="en-US" dirty="0"/>
              <a:t> &amp; Neck, 2012</a:t>
            </a:r>
            <a:r>
              <a:rPr lang="en-US" dirty="0"/>
              <a:t> 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Maybe the entrepreneurial mindset is orthogonal to business the way we teach it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078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Three liberal arts colleges in Pennsylvania.</a:t>
            </a:r>
          </a:p>
          <a:p>
            <a:pPr marL="0" indent="0">
              <a:buNone/>
            </a:pPr>
            <a:r>
              <a:rPr lang="en-US" dirty="0" smtClean="0"/>
              <a:t>Same athletic conference—Centennial Conference also includes Gettysburg, Haverford, Swarthmore, Dickinson.</a:t>
            </a:r>
          </a:p>
          <a:p>
            <a:pPr marL="0" indent="0">
              <a:buNone/>
            </a:pPr>
            <a:r>
              <a:rPr lang="en-US" dirty="0" smtClean="0"/>
              <a:t>Three cases similar in size, selectivity, gender distribution.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513" y="5011387"/>
            <a:ext cx="1081900" cy="984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5" y="5011387"/>
            <a:ext cx="6350000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094" y="4653579"/>
            <a:ext cx="1092578" cy="10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75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Venture Competitions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Common at </a:t>
            </a:r>
            <a:r>
              <a:rPr lang="en-US" dirty="0" smtClean="0"/>
              <a:t>universities with business, engineering </a:t>
            </a:r>
            <a:r>
              <a:rPr lang="en-US" dirty="0" smtClean="0"/>
              <a:t>schools, undergrad and grad programs</a:t>
            </a:r>
          </a:p>
          <a:p>
            <a:r>
              <a:rPr lang="en-US" dirty="0" smtClean="0"/>
              <a:t>U</a:t>
            </a:r>
            <a:r>
              <a:rPr lang="en-US" u="sng" dirty="0" smtClean="0"/>
              <a:t>ncommon</a:t>
            </a:r>
            <a:r>
              <a:rPr lang="en-US" dirty="0" smtClean="0"/>
              <a:t> in liberal arts colleges (LACs)</a:t>
            </a:r>
          </a:p>
          <a:p>
            <a:r>
              <a:rPr lang="en-US" dirty="0" smtClean="0"/>
              <a:t>Recent energy, particularly those with business programs </a:t>
            </a:r>
            <a:r>
              <a:rPr lang="en-US" dirty="0" smtClean="0"/>
              <a:t>(mimetic </a:t>
            </a:r>
            <a:r>
              <a:rPr lang="en-US" dirty="0" smtClean="0"/>
              <a:t>isomorphism)</a:t>
            </a:r>
          </a:p>
          <a:p>
            <a:r>
              <a:rPr lang="en-US" dirty="0" smtClean="0"/>
              <a:t>Sample Programs</a:t>
            </a:r>
          </a:p>
          <a:p>
            <a:pPr lvl="1"/>
            <a:r>
              <a:rPr lang="en-US" dirty="0"/>
              <a:t>Babson </a:t>
            </a:r>
            <a:r>
              <a:rPr lang="en-US" dirty="0" smtClean="0"/>
              <a:t>Muller/Charm Prize 1985 </a:t>
            </a:r>
            <a:r>
              <a:rPr lang="en-US" dirty="0" smtClean="0"/>
              <a:t>(</a:t>
            </a:r>
            <a:r>
              <a:rPr lang="en-US" dirty="0" smtClean="0"/>
              <a:t>earliest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Muhlenberg Innovation Challenge 2010</a:t>
            </a:r>
            <a:endParaRPr lang="en-US" dirty="0"/>
          </a:p>
          <a:p>
            <a:pPr lvl="1"/>
            <a:r>
              <a:rPr lang="en-US" dirty="0"/>
              <a:t>F&amp;M </a:t>
            </a:r>
            <a:r>
              <a:rPr lang="en-US" dirty="0" smtClean="0"/>
              <a:t>Innovation Challenge 2011</a:t>
            </a:r>
          </a:p>
          <a:p>
            <a:pPr lvl="1"/>
            <a:r>
              <a:rPr lang="en-US" dirty="0" smtClean="0"/>
              <a:t>Amherst Big Ideas Challenge </a:t>
            </a:r>
            <a:r>
              <a:rPr lang="en-US" dirty="0" smtClean="0"/>
              <a:t>2012</a:t>
            </a:r>
          </a:p>
          <a:p>
            <a:pPr lvl="1"/>
            <a:r>
              <a:rPr lang="en-US" dirty="0" err="1" smtClean="0"/>
              <a:t>Ursinus</a:t>
            </a:r>
            <a:r>
              <a:rPr lang="en-US" dirty="0" smtClean="0"/>
              <a:t> U-Innovate Competition 2014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849" y="3854366"/>
            <a:ext cx="2097597" cy="193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9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Existing business programs may be a liability for doing this because of cognitive categorization of entrepreneurship as a specialized area.</a:t>
            </a:r>
          </a:p>
          <a:p>
            <a:pPr marL="0" indent="0">
              <a:buNone/>
            </a:pPr>
            <a:r>
              <a:rPr lang="en-US" dirty="0" smtClean="0"/>
              <a:t>We can learn from careful tracking of these programs.</a:t>
            </a:r>
          </a:p>
          <a:p>
            <a:pPr marL="0" indent="0">
              <a:buNone/>
            </a:pPr>
            <a:r>
              <a:rPr lang="en-US" dirty="0"/>
              <a:t>New </a:t>
            </a:r>
            <a:r>
              <a:rPr lang="en-US" dirty="0" err="1"/>
              <a:t>Ursinus</a:t>
            </a:r>
            <a:r>
              <a:rPr lang="en-US" dirty="0"/>
              <a:t> Model seems more sustainable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Collaboration on campus and high level support make a difference, not just in raw resources but in mobilizing them.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ES MC Log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012" y="4990863"/>
            <a:ext cx="3979692" cy="132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16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Liberal Arts and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Business often viewed as isolated from other fields</a:t>
            </a:r>
          </a:p>
          <a:p>
            <a:r>
              <a:rPr lang="en-US" dirty="0" smtClean="0"/>
              <a:t>Moving </a:t>
            </a:r>
            <a:r>
              <a:rPr lang="en-US" dirty="0" smtClean="0"/>
              <a:t>(slowly) beyond </a:t>
            </a:r>
            <a:r>
              <a:rPr lang="en-US" dirty="0" smtClean="0"/>
              <a:t>technical content and into talent development</a:t>
            </a:r>
          </a:p>
          <a:p>
            <a:r>
              <a:rPr lang="en-US" dirty="0" smtClean="0"/>
              <a:t>What are the talents we want to develop?</a:t>
            </a:r>
          </a:p>
          <a:p>
            <a:pPr lvl="1"/>
            <a:r>
              <a:rPr lang="en-US" dirty="0" smtClean="0"/>
              <a:t>Collaboration</a:t>
            </a:r>
          </a:p>
          <a:p>
            <a:pPr lvl="1"/>
            <a:r>
              <a:rPr lang="en-US" dirty="0" smtClean="0"/>
              <a:t>Problem-solving</a:t>
            </a:r>
          </a:p>
          <a:p>
            <a:pPr lvl="1"/>
            <a:r>
              <a:rPr lang="en-US" dirty="0" smtClean="0"/>
              <a:t>Leadership</a:t>
            </a:r>
          </a:p>
          <a:p>
            <a:pPr lvl="1"/>
            <a:r>
              <a:rPr lang="en-US" dirty="0" smtClean="0"/>
              <a:t>Creativity</a:t>
            </a:r>
          </a:p>
          <a:p>
            <a:pPr lvl="1"/>
            <a:r>
              <a:rPr lang="en-US" dirty="0" smtClean="0"/>
              <a:t>Resourcefulness</a:t>
            </a:r>
          </a:p>
          <a:p>
            <a:pPr lvl="1"/>
            <a:r>
              <a:rPr lang="en-US" dirty="0" smtClean="0"/>
              <a:t>Self-sufficiency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177" y="4251815"/>
            <a:ext cx="4568693" cy="208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74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LAC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Engagement with alumni</a:t>
            </a:r>
          </a:p>
          <a:p>
            <a:r>
              <a:rPr lang="en-US" dirty="0" smtClean="0"/>
              <a:t>Breaking down </a:t>
            </a:r>
            <a:r>
              <a:rPr lang="en-US" dirty="0"/>
              <a:t>s</a:t>
            </a:r>
            <a:r>
              <a:rPr lang="en-US" dirty="0" smtClean="0"/>
              <a:t>ilos on LAC campuses</a:t>
            </a:r>
          </a:p>
          <a:p>
            <a:r>
              <a:rPr lang="en-US" dirty="0" smtClean="0"/>
              <a:t>Gateway to wider community, other competitions</a:t>
            </a:r>
          </a:p>
          <a:p>
            <a:r>
              <a:rPr lang="en-US" dirty="0" smtClean="0"/>
              <a:t>Bona fide resume enhancer</a:t>
            </a:r>
          </a:p>
          <a:p>
            <a:r>
              <a:rPr lang="en-US" dirty="0" smtClean="0"/>
              <a:t>Student confidence through application</a:t>
            </a:r>
          </a:p>
          <a:p>
            <a:pPr lvl="1"/>
            <a:r>
              <a:rPr lang="en-US" dirty="0" smtClean="0"/>
              <a:t>Learning by doing</a:t>
            </a:r>
          </a:p>
          <a:p>
            <a:pPr lvl="1"/>
            <a:r>
              <a:rPr lang="en-US" dirty="0" smtClean="0"/>
              <a:t>Rapid pace of learning</a:t>
            </a:r>
          </a:p>
          <a:p>
            <a:pPr lvl="1"/>
            <a:r>
              <a:rPr lang="en-US" dirty="0" smtClean="0"/>
              <a:t>Collaborative success</a:t>
            </a:r>
          </a:p>
          <a:p>
            <a:r>
              <a:rPr lang="en-US" dirty="0"/>
              <a:t>New </a:t>
            </a:r>
            <a:r>
              <a:rPr lang="en-US" dirty="0" smtClean="0"/>
              <a:t>venture creation (perhaps this is actually last?)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254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Metrics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365887"/>
              </p:ext>
            </p:extLst>
          </p:nvPr>
        </p:nvGraphicFramePr>
        <p:xfrm>
          <a:off x="549275" y="1600200"/>
          <a:ext cx="8042276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1138"/>
                <a:gridCol w="40211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of Unique Entries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Participation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of Majors Represented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Diversity of</a:t>
                      </a:r>
                      <a:r>
                        <a:rPr lang="en-US" baseline="0" dirty="0" smtClean="0"/>
                        <a:t> student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of Mentor</a:t>
                      </a:r>
                      <a:r>
                        <a:rPr lang="en-US" baseline="0" dirty="0" smtClean="0"/>
                        <a:t> Contact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Engagement</a:t>
                      </a:r>
                      <a:r>
                        <a:rPr lang="en-US" baseline="0" dirty="0" smtClean="0"/>
                        <a:t> with alumni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Faculty/Student</a:t>
                      </a:r>
                      <a:r>
                        <a:rPr lang="en-US" baseline="0" dirty="0" smtClean="0"/>
                        <a:t> A</a:t>
                      </a:r>
                      <a:r>
                        <a:rPr lang="en-US" dirty="0" smtClean="0"/>
                        <a:t>ttendance</a:t>
                      </a:r>
                      <a:r>
                        <a:rPr lang="en-US" baseline="0" dirty="0" smtClean="0"/>
                        <a:t> at Presentations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Popularity/Awareness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Donations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Alumni/community engagement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Prize</a:t>
                      </a:r>
                      <a:r>
                        <a:rPr lang="en-US" baseline="0" dirty="0" smtClean="0"/>
                        <a:t> Money ($$$!)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Institutional</a:t>
                      </a:r>
                      <a:r>
                        <a:rPr lang="en-US" baseline="0" dirty="0" smtClean="0"/>
                        <a:t> Commitment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Faculty</a:t>
                      </a:r>
                      <a:r>
                        <a:rPr lang="en-US" baseline="0" dirty="0" smtClean="0"/>
                        <a:t> Incentives to 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Academic Integration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New Ventures Created/Jobs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Economic</a:t>
                      </a:r>
                      <a:r>
                        <a:rPr lang="en-US" baseline="0" dirty="0" smtClean="0"/>
                        <a:t> Development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level involvement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Institutional leadership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885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</a:t>
            </a:r>
            <a:r>
              <a:rPr lang="en-US" dirty="0" smtClean="0"/>
              <a:t>Challenge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Spring Semester, with </a:t>
            </a:r>
            <a:r>
              <a:rPr lang="en-US" dirty="0" smtClean="0"/>
              <a:t>some programs in Fall</a:t>
            </a:r>
            <a:endParaRPr lang="en-US" dirty="0" smtClean="0"/>
          </a:p>
          <a:p>
            <a:r>
              <a:rPr lang="en-US" dirty="0" smtClean="0"/>
              <a:t>Modest </a:t>
            </a:r>
            <a:r>
              <a:rPr lang="en-US" dirty="0"/>
              <a:t>p</a:t>
            </a:r>
            <a:r>
              <a:rPr lang="en-US" dirty="0" smtClean="0"/>
              <a:t>rize money of $5,000-8,000 per year</a:t>
            </a:r>
          </a:p>
          <a:p>
            <a:r>
              <a:rPr lang="en-US" dirty="0" smtClean="0"/>
              <a:t>Multiple categories attempted</a:t>
            </a:r>
          </a:p>
          <a:p>
            <a:pPr lvl="1"/>
            <a:r>
              <a:rPr lang="en-US" dirty="0" smtClean="0"/>
              <a:t>Open</a:t>
            </a:r>
          </a:p>
          <a:p>
            <a:pPr lvl="1"/>
            <a:r>
              <a:rPr lang="en-US" dirty="0" smtClean="0"/>
              <a:t>Sustainability</a:t>
            </a:r>
          </a:p>
          <a:p>
            <a:pPr lvl="1"/>
            <a:r>
              <a:rPr lang="en-US" dirty="0" smtClean="0"/>
              <a:t>Social Impact</a:t>
            </a:r>
          </a:p>
          <a:p>
            <a:pPr lvl="1"/>
            <a:r>
              <a:rPr lang="en-US" dirty="0" smtClean="0"/>
              <a:t>Tech</a:t>
            </a:r>
          </a:p>
          <a:p>
            <a:pPr lvl="1"/>
            <a:r>
              <a:rPr lang="en-US" dirty="0" smtClean="0"/>
              <a:t>Health Care</a:t>
            </a:r>
            <a:endParaRPr lang="en-US" dirty="0" smtClean="0"/>
          </a:p>
          <a:p>
            <a:pPr lvl="1"/>
            <a:r>
              <a:rPr lang="en-US" dirty="0" smtClean="0"/>
              <a:t>Improve Campus</a:t>
            </a:r>
          </a:p>
          <a:p>
            <a:r>
              <a:rPr lang="en-US" dirty="0" smtClean="0"/>
              <a:t>Mentoring and judging by alums, staff, faculty, local entrepreneurs and business development folks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40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352</TotalTime>
  <Words>761</Words>
  <Application>Microsoft Macintosh PowerPoint</Application>
  <PresentationFormat>On-screen Show (4:3)</PresentationFormat>
  <Paragraphs>124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Breeze</vt:lpstr>
      <vt:lpstr>Liberal Arts College Venture Competitions–They’re Contagious!</vt:lpstr>
      <vt:lpstr>Motivation for Study</vt:lpstr>
      <vt:lpstr>Study Process</vt:lpstr>
      <vt:lpstr>Venture Competitions</vt:lpstr>
      <vt:lpstr>Key Findings</vt:lpstr>
      <vt:lpstr>Liberal Arts and Business</vt:lpstr>
      <vt:lpstr>Overall LAC Benefits</vt:lpstr>
      <vt:lpstr>Potential Metrics</vt:lpstr>
      <vt:lpstr>Innovation Challenge Challenges</vt:lpstr>
      <vt:lpstr> Positives</vt:lpstr>
      <vt:lpstr>Negatives</vt:lpstr>
      <vt:lpstr>New Ursinus Model</vt:lpstr>
      <vt:lpstr>Ongoing Challenges</vt:lpstr>
      <vt:lpstr>Insights from Comparisons</vt:lpstr>
    </vt:vector>
  </TitlesOfParts>
  <Company>Franklin &amp; Marshall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Venture Competitions and Student Engagement</dc:title>
  <dc:creator>Trexler Proffitt</dc:creator>
  <cp:lastModifiedBy>Trexler Proffitt</cp:lastModifiedBy>
  <cp:revision>25</cp:revision>
  <dcterms:created xsi:type="dcterms:W3CDTF">2013-03-22T02:10:37Z</dcterms:created>
  <dcterms:modified xsi:type="dcterms:W3CDTF">2014-03-21T16:43:16Z</dcterms:modified>
</cp:coreProperties>
</file>