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11"/>
  </p:notesMasterIdLst>
  <p:handoutMasterIdLst>
    <p:handoutMasterId r:id="rId12"/>
  </p:handoutMasterIdLst>
  <p:sldIdLst>
    <p:sldId id="276" r:id="rId3"/>
    <p:sldId id="271" r:id="rId4"/>
    <p:sldId id="270" r:id="rId5"/>
    <p:sldId id="293" r:id="rId6"/>
    <p:sldId id="296" r:id="rId7"/>
    <p:sldId id="299" r:id="rId8"/>
    <p:sldId id="300" r:id="rId9"/>
    <p:sldId id="294" r:id="rId10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Welcome and Introduction" id="{40D4A785-48BF-4792-BD1D-010648BE61CA}">
          <p14:sldIdLst>
            <p14:sldId id="276"/>
            <p14:sldId id="271"/>
            <p14:sldId id="270"/>
          </p14:sldIdLst>
        </p14:section>
        <p14:section name="1KP Research Panel" id="{6142A06E-9644-4A72-AB97-9B667D0C6E04}">
          <p14:sldIdLst/>
        </p14:section>
        <p14:section name="1KP Teaching Panel" id="{C19AF8E5-A9DE-4A6B-A7E7-41E5713D7DB7}">
          <p14:sldIdLst>
            <p14:sldId id="293"/>
            <p14:sldId id="296"/>
            <p14:sldId id="299"/>
            <p14:sldId id="300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5" autoAdjust="0"/>
    <p:restoredTop sz="79090" autoAdjust="0"/>
  </p:normalViewPr>
  <p:slideViewPr>
    <p:cSldViewPr snapToGrid="0" snapToObjects="1"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56F247E-EC12-44C3-9F6A-334A652CC430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1592BAA-06A9-45A0-BFE8-30EF13F68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4918020-AD31-A54A-8D41-DD6350EF6760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30DCB88-14C8-9F43-B2A1-3E8BF89CB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43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CB88-14C8-9F43-B2A1-3E8BF89CB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53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CB88-14C8-9F43-B2A1-3E8BF89CBE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53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CB88-14C8-9F43-B2A1-3E8BF89CBE2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53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CB88-14C8-9F43-B2A1-3E8BF89CBE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53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06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9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36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10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61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57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31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8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270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801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1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03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66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80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5700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1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745233C-038A-48FB-9C87-EA45567182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0760E7B-3957-4CD8-801C-A64D780AA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63261" cy="7343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438" y="837623"/>
            <a:ext cx="834341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bg1"/>
                </a:solidFill>
                <a:effectLst>
                  <a:glow rad="101600">
                    <a:srgbClr val="FFFF00"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1000 Pitches and the Innovation Lab: </a:t>
            </a:r>
          </a:p>
          <a:p>
            <a:pPr algn="ctr"/>
            <a:endParaRPr lang="en-US" sz="3500" b="0" cap="none" spc="0" dirty="0" smtClean="0">
              <a:ln w="0"/>
              <a:solidFill>
                <a:schemeClr val="bg1"/>
              </a:solidFill>
              <a:effectLst>
                <a:glow rad="101600">
                  <a:srgbClr val="FFFF00">
                    <a:alpha val="40000"/>
                  </a:srgbClr>
                </a:glow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500" b="0" cap="none" spc="0" dirty="0" smtClean="0">
                <a:ln w="0"/>
                <a:solidFill>
                  <a:schemeClr val="bg1"/>
                </a:solidFill>
                <a:effectLst>
                  <a:glow rad="101600">
                    <a:srgbClr val="FFFF00"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Building on Entrepreneurial Research and Teaching at Michigan</a:t>
            </a:r>
            <a:endParaRPr lang="en-US" sz="3500" b="0" cap="none" spc="0" dirty="0">
              <a:ln w="0"/>
              <a:solidFill>
                <a:schemeClr val="bg1"/>
              </a:solidFill>
              <a:effectLst>
                <a:glow rad="101600">
                  <a:srgbClr val="FFFF00">
                    <a:alpha val="40000"/>
                  </a:srgbClr>
                </a:glow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Research Goals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Explore the </a:t>
            </a:r>
            <a:r>
              <a:rPr lang="en-US" b="1" dirty="0" smtClean="0">
                <a:solidFill>
                  <a:schemeClr val="bg1"/>
                </a:solidFill>
              </a:rPr>
              <a:t>underlying structure of innovative ideas</a:t>
            </a:r>
            <a:r>
              <a:rPr lang="en-US" dirty="0" smtClean="0">
                <a:solidFill>
                  <a:schemeClr val="bg1"/>
                </a:solidFill>
              </a:rPr>
              <a:t> in 1000 Pitches Competition through statistical analysis</a:t>
            </a:r>
          </a:p>
          <a:p>
            <a:pPr>
              <a:buClr>
                <a:srgbClr val="FFFF00"/>
              </a:buClr>
              <a:buSzPct val="100000"/>
              <a:buBlip>
                <a:blip r:embed="rId2"/>
              </a:buBlip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Create research-backed tools to help people more effectively construct and present innovative ideas</a:t>
            </a:r>
          </a:p>
          <a:p>
            <a:pPr>
              <a:buClr>
                <a:srgbClr val="FFFF00"/>
              </a:buClr>
              <a:buSzPct val="1000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SzPct val="100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Contribute to research and teaching of innovation and </a:t>
            </a:r>
            <a:r>
              <a:rPr lang="en-US" dirty="0" smtClean="0">
                <a:solidFill>
                  <a:schemeClr val="bg1"/>
                </a:solidFill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Research Setting: The 1000 Pitches Competition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3411"/>
            <a:ext cx="8229600" cy="4200381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Annual Competition sponsored by </a:t>
            </a:r>
            <a:r>
              <a:rPr lang="en-US" dirty="0" err="1" smtClean="0">
                <a:solidFill>
                  <a:schemeClr val="bg1"/>
                </a:solidFill>
              </a:rPr>
              <a:t>Mpowered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4537 students participated in 2012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Participants from 15 schools and colleges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Categories included tech, health, consumer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Pitches recorded as videos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Judges rated each pitch on 16 dimensions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Winners received cash prizes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85" y="475355"/>
            <a:ext cx="8229600" cy="1143000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Data Analysis of 1000 Pitches Ratings in 2013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4" y="1541577"/>
            <a:ext cx="8835529" cy="4967573"/>
          </a:xfrm>
        </p:spPr>
        <p:txBody>
          <a:bodyPr/>
          <a:lstStyle/>
          <a:p>
            <a:pPr marL="647700" lvl="0" indent="-45720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Trimmed data set to 1995 pitches with 3 judges</a:t>
            </a:r>
            <a:endParaRPr lang="en-US" dirty="0">
              <a:solidFill>
                <a:schemeClr val="bg1"/>
              </a:solidFill>
            </a:endParaRPr>
          </a:p>
          <a:p>
            <a:pPr marL="647700" lvl="0" indent="-457200">
              <a:buClr>
                <a:srgbClr val="FFFF00"/>
              </a:buClr>
              <a:buBlip>
                <a:blip r:embed="rId2"/>
              </a:buBlip>
            </a:pPr>
            <a:endParaRPr lang="en-US" dirty="0">
              <a:solidFill>
                <a:schemeClr val="bg1"/>
              </a:solidFill>
            </a:endParaRPr>
          </a:p>
          <a:p>
            <a:pPr marL="647700" lvl="0" indent="-45720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Included all pitch categories, pooled ratings across judges, computed correlations among rating dimensions  </a:t>
            </a:r>
            <a:endParaRPr lang="en-US" dirty="0">
              <a:solidFill>
                <a:schemeClr val="bg1"/>
              </a:solidFill>
            </a:endParaRPr>
          </a:p>
          <a:p>
            <a:pPr marL="647700" lvl="0" indent="-457200">
              <a:buClr>
                <a:srgbClr val="FFFF00"/>
              </a:buClr>
              <a:buBlip>
                <a:blip r:embed="rId2"/>
              </a:buBlip>
            </a:pPr>
            <a:endParaRPr lang="en-US" dirty="0">
              <a:solidFill>
                <a:schemeClr val="bg1"/>
              </a:solidFill>
            </a:endParaRPr>
          </a:p>
          <a:p>
            <a:pPr marL="647700" lvl="0" indent="-45720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Factor analysis to explore underlying dimensions of innovative ideas in 1000 Pitches competition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84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37956" y="576770"/>
          <a:ext cx="6935372" cy="5486409"/>
        </p:xfrm>
        <a:graphic>
          <a:graphicData uri="http://schemas.openxmlformats.org/drawingml/2006/table">
            <a:tbl>
              <a:tblPr/>
              <a:tblGrid>
                <a:gridCol w="1959569"/>
                <a:gridCol w="1362852"/>
                <a:gridCol w="1163493"/>
                <a:gridCol w="1224729"/>
                <a:gridCol w="1224729"/>
              </a:tblGrid>
              <a:tr h="25711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Judged Pitch Dimensions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Component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Factor1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Presentation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Quality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Factor 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Idea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Feasibility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Factor 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Perceived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Factor 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   Captures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Attention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Understandability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.753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Product, Solution, Value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.752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Problem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.733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Fluidity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.701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Passion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.594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Target Audience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.516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Introducing Self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Scalability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.767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Sustainability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.766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Disruptive Idea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.567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Revenue/Capital  Model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.556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Invest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.746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Impact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.743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Desirability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.569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Emotional Response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>
                          <a:latin typeface="Calibri"/>
                          <a:ea typeface="Calibri"/>
                          <a:cs typeface="Times New Roman"/>
                        </a:rPr>
                        <a:t>.847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 Attention Grabbing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1" dirty="0">
                          <a:latin typeface="Calibri"/>
                          <a:ea typeface="Calibri"/>
                          <a:cs typeface="Times New Roman"/>
                        </a:rPr>
                        <a:t>.727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Future Research Directions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3411"/>
            <a:ext cx="8229600" cy="4200381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Improve rubric dimensions’ reliability and validity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Explore models to establish key dimensions of winning pitches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Investigate relative importance of presentation quality vs quality and uniqueness of idea in winning pitches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Explore the role of domain expertise in judging idea quality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6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Applications for Teaching Innovators &amp; Entrepreneurs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3411"/>
            <a:ext cx="8229600" cy="4200381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Wide range of possible settings: classroom, incubator, workshops, self-instruction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Criteria can serve as benchmarks for student or project team progress &amp; self-evaluation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Helps promote cognitive and communication skills like critical thinking and perspective taking</a:t>
            </a:r>
          </a:p>
          <a:p>
            <a:pPr>
              <a:buClr>
                <a:srgbClr val="FFFF00"/>
              </a:buClr>
              <a:buSzPct val="100000"/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01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496" y="2478011"/>
            <a:ext cx="586119" cy="889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141" y="2478011"/>
            <a:ext cx="586119" cy="8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1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329</Words>
  <Application>Microsoft Office PowerPoint</Application>
  <PresentationFormat>On-screen Show (4:3)</PresentationFormat>
  <Paragraphs>83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simple-light</vt:lpstr>
      <vt:lpstr>2_Office Theme</vt:lpstr>
      <vt:lpstr>Slide 1</vt:lpstr>
      <vt:lpstr>Our Research Goals</vt:lpstr>
      <vt:lpstr>Research Setting: The 1000 Pitches Competition</vt:lpstr>
      <vt:lpstr>Data Analysis of 1000 Pitches Ratings in 2013 </vt:lpstr>
      <vt:lpstr>Slide 5</vt:lpstr>
      <vt:lpstr>Future Research Directions</vt:lpstr>
      <vt:lpstr>Applications for Teaching Innovators &amp; Entrepreneurs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Rubric</dc:title>
  <dc:creator>Andrea Biel</dc:creator>
  <cp:lastModifiedBy>ricprice</cp:lastModifiedBy>
  <cp:revision>94</cp:revision>
  <dcterms:created xsi:type="dcterms:W3CDTF">2014-02-20T21:17:56Z</dcterms:created>
  <dcterms:modified xsi:type="dcterms:W3CDTF">2014-04-07T17:40:22Z</dcterms:modified>
</cp:coreProperties>
</file>