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5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428" r:id="rId2"/>
    <p:sldId id="413" r:id="rId3"/>
    <p:sldId id="258" r:id="rId4"/>
    <p:sldId id="414" r:id="rId5"/>
    <p:sldId id="344" r:id="rId6"/>
    <p:sldId id="360" r:id="rId7"/>
    <p:sldId id="322" r:id="rId8"/>
    <p:sldId id="470" r:id="rId9"/>
    <p:sldId id="362" r:id="rId10"/>
    <p:sldId id="338" r:id="rId11"/>
    <p:sldId id="469" r:id="rId12"/>
    <p:sldId id="467" r:id="rId13"/>
    <p:sldId id="387" r:id="rId14"/>
    <p:sldId id="396" r:id="rId15"/>
    <p:sldId id="399" r:id="rId16"/>
    <p:sldId id="397" r:id="rId17"/>
    <p:sldId id="447" r:id="rId18"/>
    <p:sldId id="468" r:id="rId19"/>
    <p:sldId id="427" r:id="rId20"/>
    <p:sldId id="466" r:id="rId21"/>
    <p:sldId id="465" r:id="rId22"/>
    <p:sldId id="449" r:id="rId23"/>
    <p:sldId id="450" r:id="rId24"/>
    <p:sldId id="451" r:id="rId25"/>
    <p:sldId id="458" r:id="rId26"/>
    <p:sldId id="457" r:id="rId27"/>
    <p:sldId id="459" r:id="rId28"/>
    <p:sldId id="456" r:id="rId29"/>
    <p:sldId id="452" r:id="rId30"/>
    <p:sldId id="471" r:id="rId31"/>
    <p:sldId id="462" r:id="rId32"/>
    <p:sldId id="472" r:id="rId33"/>
    <p:sldId id="463" r:id="rId34"/>
    <p:sldId id="473" r:id="rId35"/>
    <p:sldId id="35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40" autoAdjust="0"/>
    <p:restoredTop sz="70882" autoAdjust="0"/>
  </p:normalViewPr>
  <p:slideViewPr>
    <p:cSldViewPr>
      <p:cViewPr>
        <p:scale>
          <a:sx n="70" d="100"/>
          <a:sy n="70" d="100"/>
        </p:scale>
        <p:origin x="-1544" y="-7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5000\Dropbox\HESE\ENGR%20455\ASEE%20Paper\Data%20Analysis\Round%20V\NodeAndProperty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5000\Downloads\StudentReflection_Query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5000\Dropbox\HESE\ENGR%20455\ASEE%20Paper\Data%20Analysis\Round%20V\NodeAndPropertyAnalysi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5000\Downloads\StudentReflection_Query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5000\Dropbox\HESE\ENGR%20455\ASEE%20Paper\Data%20Analysis\Round%20V\NodeAndProperty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c:spPr>
          <c:invertIfNegative val="0"/>
          <c:cat>
            <c:strRef>
              <c:f>ParentCodeAnalysis!$B$1:$G$1</c:f>
              <c:strCache>
                <c:ptCount val="6"/>
                <c:pt idx="0">
                  <c:v>Intercultural Competency</c:v>
                </c:pt>
                <c:pt idx="1">
                  <c:v>Personal Development</c:v>
                </c:pt>
                <c:pt idx="2">
                  <c:v>Professionalism</c:v>
                </c:pt>
                <c:pt idx="3">
                  <c:v>Resourcefulness and Innovation</c:v>
                </c:pt>
                <c:pt idx="4">
                  <c:v>Teamwork</c:v>
                </c:pt>
                <c:pt idx="5">
                  <c:v>Understanding Theory v Practice</c:v>
                </c:pt>
              </c:strCache>
            </c:strRef>
          </c:cat>
          <c:val>
            <c:numRef>
              <c:f>ParentCodeAnalysis!$B$2:$G$2</c:f>
              <c:numCache>
                <c:formatCode>General</c:formatCode>
                <c:ptCount val="6"/>
                <c:pt idx="0">
                  <c:v>73.0</c:v>
                </c:pt>
                <c:pt idx="1">
                  <c:v>84.0</c:v>
                </c:pt>
                <c:pt idx="2">
                  <c:v>84.0</c:v>
                </c:pt>
                <c:pt idx="3">
                  <c:v>62.0</c:v>
                </c:pt>
                <c:pt idx="4">
                  <c:v>70.0</c:v>
                </c:pt>
                <c:pt idx="5">
                  <c:v>62.0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82400712"/>
        <c:axId val="402925224"/>
      </c:barChart>
      <c:catAx>
        <c:axId val="482400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Parent Code</a:t>
                </a:r>
              </a:p>
            </c:rich>
          </c:tx>
          <c:layout>
            <c:manualLayout>
              <c:xMode val="edge"/>
              <c:yMode val="edge"/>
              <c:x val="0.475505937111969"/>
              <c:y val="0.927285449959276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402925224"/>
        <c:crosses val="autoZero"/>
        <c:auto val="1"/>
        <c:lblAlgn val="ctr"/>
        <c:lblOffset val="100"/>
        <c:noMultiLvlLbl val="0"/>
      </c:catAx>
      <c:valAx>
        <c:axId val="402925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  <a:r>
                  <a:rPr lang="en-US" baseline="0" dirty="0"/>
                  <a:t> of Respondents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82400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'Field Type-sorted and plotted'!$A$14</c:f>
              <c:strCache>
                <c:ptCount val="1"/>
                <c:pt idx="0">
                  <c:v>Tech</c:v>
                </c:pt>
              </c:strCache>
            </c:strRef>
          </c:tx>
          <c:invertIfNegative val="0"/>
          <c:cat>
            <c:strRef>
              <c:f>'Field Type-sorted and plotted'!$B$13:$L$13</c:f>
              <c:strCache>
                <c:ptCount val="11"/>
                <c:pt idx="0">
                  <c:v>Market Development</c:v>
                </c:pt>
                <c:pt idx="1">
                  <c:v>Follow-Up</c:v>
                </c:pt>
                <c:pt idx="2">
                  <c:v>Sustainability</c:v>
                </c:pt>
                <c:pt idx="3">
                  <c:v>Market Assessment</c:v>
                </c:pt>
                <c:pt idx="4">
                  <c:v>Networking</c:v>
                </c:pt>
                <c:pt idx="5">
                  <c:v>Increased Interest in New Profession</c:v>
                </c:pt>
                <c:pt idx="6">
                  <c:v>Managing Professional Relationships</c:v>
                </c:pt>
                <c:pt idx="7">
                  <c:v>Communicating Professionalism</c:v>
                </c:pt>
                <c:pt idx="8">
                  <c:v>Increased Interest in Chosen Profession</c:v>
                </c:pt>
                <c:pt idx="9">
                  <c:v>Social Entrepreneurship</c:v>
                </c:pt>
                <c:pt idx="10">
                  <c:v>Learning or Honing Primary Field-Specific Field Set</c:v>
                </c:pt>
              </c:strCache>
            </c:strRef>
          </c:cat>
          <c:val>
            <c:numRef>
              <c:f>'Field Type-sorted and plotted'!$B$14:$L$14</c:f>
              <c:numCache>
                <c:formatCode>0.00%</c:formatCode>
                <c:ptCount val="11"/>
                <c:pt idx="0">
                  <c:v>0.0</c:v>
                </c:pt>
                <c:pt idx="1">
                  <c:v>0.0138888888888889</c:v>
                </c:pt>
                <c:pt idx="2">
                  <c:v>0.0277777777777778</c:v>
                </c:pt>
                <c:pt idx="3">
                  <c:v>0.0555555555555555</c:v>
                </c:pt>
                <c:pt idx="4">
                  <c:v>0.0833333333333333</c:v>
                </c:pt>
                <c:pt idx="5">
                  <c:v>0.0972222222222222</c:v>
                </c:pt>
                <c:pt idx="6">
                  <c:v>0.152777777777778</c:v>
                </c:pt>
                <c:pt idx="7">
                  <c:v>0.166666666666667</c:v>
                </c:pt>
                <c:pt idx="8">
                  <c:v>0.25</c:v>
                </c:pt>
                <c:pt idx="9">
                  <c:v>0.388888888888889</c:v>
                </c:pt>
                <c:pt idx="10">
                  <c:v>0.527777777777778</c:v>
                </c:pt>
              </c:numCache>
            </c:numRef>
          </c:val>
        </c:ser>
        <c:ser>
          <c:idx val="1"/>
          <c:order val="1"/>
          <c:tx>
            <c:strRef>
              <c:f>'Field Type-sorted and plotted'!$A$15</c:f>
              <c:strCache>
                <c:ptCount val="1"/>
                <c:pt idx="0">
                  <c:v>Non-Tech</c:v>
                </c:pt>
              </c:strCache>
            </c:strRef>
          </c:tx>
          <c:invertIfNegative val="0"/>
          <c:cat>
            <c:strRef>
              <c:f>'Field Type-sorted and plotted'!$B$13:$L$13</c:f>
              <c:strCache>
                <c:ptCount val="11"/>
                <c:pt idx="0">
                  <c:v>Market Development</c:v>
                </c:pt>
                <c:pt idx="1">
                  <c:v>Follow-Up</c:v>
                </c:pt>
                <c:pt idx="2">
                  <c:v>Sustainability</c:v>
                </c:pt>
                <c:pt idx="3">
                  <c:v>Market Assessment</c:v>
                </c:pt>
                <c:pt idx="4">
                  <c:v>Networking</c:v>
                </c:pt>
                <c:pt idx="5">
                  <c:v>Increased Interest in New Profession</c:v>
                </c:pt>
                <c:pt idx="6">
                  <c:v>Managing Professional Relationships</c:v>
                </c:pt>
                <c:pt idx="7">
                  <c:v>Communicating Professionalism</c:v>
                </c:pt>
                <c:pt idx="8">
                  <c:v>Increased Interest in Chosen Profession</c:v>
                </c:pt>
                <c:pt idx="9">
                  <c:v>Social Entrepreneurship</c:v>
                </c:pt>
                <c:pt idx="10">
                  <c:v>Learning or Honing Primary Field-Specific Field Set</c:v>
                </c:pt>
              </c:strCache>
            </c:strRef>
          </c:cat>
          <c:val>
            <c:numRef>
              <c:f>'Field Type-sorted and plotted'!$B$15:$L$15</c:f>
              <c:numCache>
                <c:formatCode>0.00%</c:formatCode>
                <c:ptCount val="11"/>
                <c:pt idx="0">
                  <c:v>0.0</c:v>
                </c:pt>
                <c:pt idx="1">
                  <c:v>0.0</c:v>
                </c:pt>
                <c:pt idx="2">
                  <c:v>0.0454545454545455</c:v>
                </c:pt>
                <c:pt idx="3">
                  <c:v>0.0909090909090909</c:v>
                </c:pt>
                <c:pt idx="4">
                  <c:v>0.227272727272727</c:v>
                </c:pt>
                <c:pt idx="5">
                  <c:v>0.136363636363636</c:v>
                </c:pt>
                <c:pt idx="6">
                  <c:v>0.227272727272727</c:v>
                </c:pt>
                <c:pt idx="7">
                  <c:v>0.136363636363636</c:v>
                </c:pt>
                <c:pt idx="8">
                  <c:v>0.272727272727273</c:v>
                </c:pt>
                <c:pt idx="9">
                  <c:v>0.5</c:v>
                </c:pt>
                <c:pt idx="10">
                  <c:v>0.727272727272727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1851496"/>
        <c:axId val="539160648"/>
      </c:barChart>
      <c:catAx>
        <c:axId val="62185149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39160648"/>
        <c:crosses val="autoZero"/>
        <c:auto val="1"/>
        <c:lblAlgn val="ctr"/>
        <c:lblOffset val="100"/>
        <c:noMultiLvlLbl val="0"/>
      </c:catAx>
      <c:valAx>
        <c:axId val="539160648"/>
        <c:scaling>
          <c:orientation val="minMax"/>
        </c:scaling>
        <c:delete val="0"/>
        <c:axPos val="b"/>
        <c:majorGridlines/>
        <c:numFmt formatCode="0.00%" sourceLinked="1"/>
        <c:majorTickMark val="out"/>
        <c:minorTickMark val="none"/>
        <c:tickLblPos val="nextTo"/>
        <c:crossAx val="6218514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AllCodeAnalysis!$C$24:$R$24</c:f>
              <c:strCache>
                <c:ptCount val="16"/>
                <c:pt idx="0">
                  <c:v>N : Civic Mindedness</c:v>
                </c:pt>
                <c:pt idx="1">
                  <c:v>P : Female Empowerment</c:v>
                </c:pt>
                <c:pt idx="2">
                  <c:v>Y : Made More Likely to Take Risks</c:v>
                </c:pt>
                <c:pt idx="3">
                  <c:v>V : Humility</c:v>
                </c:pt>
                <c:pt idx="4">
                  <c:v>K : Admitting Limitations</c:v>
                </c:pt>
                <c:pt idx="5">
                  <c:v>O : Desire to be a Change Agent</c:v>
                </c:pt>
                <c:pt idx="6">
                  <c:v>M : Being More Positive</c:v>
                </c:pt>
                <c:pt idx="7">
                  <c:v>L : Attitudes Towards Consumption</c:v>
                </c:pt>
                <c:pt idx="8">
                  <c:v>X : Made More Independent</c:v>
                </c:pt>
                <c:pt idx="9">
                  <c:v>T : Empathy</c:v>
                </c:pt>
                <c:pt idx="10">
                  <c:v>W : Increase Confidence</c:v>
                </c:pt>
                <c:pt idx="11">
                  <c:v>Z : Making Friends</c:v>
                </c:pt>
                <c:pt idx="12">
                  <c:v>Q : Global Citizen</c:v>
                </c:pt>
                <c:pt idx="13">
                  <c:v>U : Gratitude</c:v>
                </c:pt>
                <c:pt idx="14">
                  <c:v>S : Human Connection</c:v>
                </c:pt>
                <c:pt idx="15">
                  <c:v>R : Growth</c:v>
                </c:pt>
              </c:strCache>
            </c:strRef>
          </c:cat>
          <c:val>
            <c:numRef>
              <c:f>AllCodeAnalysis!$C$25:$R$25</c:f>
              <c:numCache>
                <c:formatCode>General</c:formatCode>
                <c:ptCount val="16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8.0</c:v>
                </c:pt>
                <c:pt idx="6">
                  <c:v>9.0</c:v>
                </c:pt>
                <c:pt idx="7">
                  <c:v>11.0</c:v>
                </c:pt>
                <c:pt idx="8">
                  <c:v>11.0</c:v>
                </c:pt>
                <c:pt idx="9">
                  <c:v>12.0</c:v>
                </c:pt>
                <c:pt idx="10">
                  <c:v>15.0</c:v>
                </c:pt>
                <c:pt idx="11">
                  <c:v>24.0</c:v>
                </c:pt>
                <c:pt idx="12">
                  <c:v>26.0</c:v>
                </c:pt>
                <c:pt idx="13">
                  <c:v>28.0</c:v>
                </c:pt>
                <c:pt idx="14">
                  <c:v>32.0</c:v>
                </c:pt>
                <c:pt idx="15">
                  <c:v>35.0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9072584"/>
        <c:axId val="769194024"/>
      </c:barChart>
      <c:valAx>
        <c:axId val="76919402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769072584"/>
        <c:crosses val="autoZero"/>
        <c:crossBetween val="between"/>
      </c:valAx>
      <c:catAx>
        <c:axId val="769072584"/>
        <c:scaling>
          <c:orientation val="minMax"/>
        </c:scaling>
        <c:delete val="0"/>
        <c:axPos val="l"/>
        <c:majorTickMark val="out"/>
        <c:minorTickMark val="none"/>
        <c:tickLblPos val="nextTo"/>
        <c:crossAx val="769194024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'Field Type-sorted and plotted'!$A$29</c:f>
              <c:strCache>
                <c:ptCount val="1"/>
                <c:pt idx="0">
                  <c:v>Tech</c:v>
                </c:pt>
              </c:strCache>
            </c:strRef>
          </c:tx>
          <c:invertIfNegative val="0"/>
          <c:cat>
            <c:strRef>
              <c:f>'Field Type-sorted and plotted'!$B$28:$E$28</c:f>
              <c:strCache>
                <c:ptCount val="4"/>
                <c:pt idx="0">
                  <c:v>Conscientious Incompetence</c:v>
                </c:pt>
                <c:pt idx="1">
                  <c:v>Managing Expectations</c:v>
                </c:pt>
                <c:pt idx="2">
                  <c:v>Appreciating the Complexity of Applying Theory to the Real World</c:v>
                </c:pt>
                <c:pt idx="3">
                  <c:v>Community Engagement</c:v>
                </c:pt>
              </c:strCache>
            </c:strRef>
          </c:cat>
          <c:val>
            <c:numRef>
              <c:f>'Field Type-sorted and plotted'!$B$29:$E$29</c:f>
              <c:numCache>
                <c:formatCode>0.00%</c:formatCode>
                <c:ptCount val="4"/>
                <c:pt idx="0">
                  <c:v>0.0138888888888889</c:v>
                </c:pt>
                <c:pt idx="1">
                  <c:v>0.166666666666667</c:v>
                </c:pt>
                <c:pt idx="2">
                  <c:v>0.222222222222222</c:v>
                </c:pt>
                <c:pt idx="3">
                  <c:v>0.597222222222222</c:v>
                </c:pt>
              </c:numCache>
            </c:numRef>
          </c:val>
        </c:ser>
        <c:ser>
          <c:idx val="1"/>
          <c:order val="1"/>
          <c:tx>
            <c:strRef>
              <c:f>'Field Type-sorted and plotted'!$A$30</c:f>
              <c:strCache>
                <c:ptCount val="1"/>
                <c:pt idx="0">
                  <c:v>Non-Tech</c:v>
                </c:pt>
              </c:strCache>
            </c:strRef>
          </c:tx>
          <c:invertIfNegative val="0"/>
          <c:cat>
            <c:strRef>
              <c:f>'Field Type-sorted and plotted'!$B$28:$E$28</c:f>
              <c:strCache>
                <c:ptCount val="4"/>
                <c:pt idx="0">
                  <c:v>Conscientious Incompetence</c:v>
                </c:pt>
                <c:pt idx="1">
                  <c:v>Managing Expectations</c:v>
                </c:pt>
                <c:pt idx="2">
                  <c:v>Appreciating the Complexity of Applying Theory to the Real World</c:v>
                </c:pt>
                <c:pt idx="3">
                  <c:v>Community Engagement</c:v>
                </c:pt>
              </c:strCache>
            </c:strRef>
          </c:cat>
          <c:val>
            <c:numRef>
              <c:f>'Field Type-sorted and plotted'!$B$30:$E$30</c:f>
              <c:numCache>
                <c:formatCode>0.00%</c:formatCode>
                <c:ptCount val="4"/>
                <c:pt idx="0">
                  <c:v>0.0</c:v>
                </c:pt>
                <c:pt idx="1">
                  <c:v>0.0909090909090909</c:v>
                </c:pt>
                <c:pt idx="2">
                  <c:v>0.0909090909090909</c:v>
                </c:pt>
                <c:pt idx="3">
                  <c:v>0.909090909090909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9050056"/>
        <c:axId val="733932072"/>
      </c:barChart>
      <c:catAx>
        <c:axId val="769050056"/>
        <c:scaling>
          <c:orientation val="minMax"/>
        </c:scaling>
        <c:delete val="0"/>
        <c:axPos val="b"/>
        <c:majorTickMark val="out"/>
        <c:minorTickMark val="none"/>
        <c:tickLblPos val="nextTo"/>
        <c:crossAx val="733932072"/>
        <c:crosses val="autoZero"/>
        <c:auto val="1"/>
        <c:lblAlgn val="ctr"/>
        <c:lblOffset val="100"/>
        <c:noMultiLvlLbl val="0"/>
      </c:catAx>
      <c:valAx>
        <c:axId val="73393207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7690500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Intercultural Competency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Cross-Cultural </a:t>
                    </a:r>
                    <a:r>
                      <a:rPr lang="en-US" b="1" dirty="0"/>
                      <a:t>Communication
25%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Communicating </a:t>
                    </a:r>
                    <a:r>
                      <a:rPr lang="en-US" dirty="0"/>
                      <a:t>Non-Verbally Across Language Barrier
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Learning </a:t>
                    </a:r>
                    <a:r>
                      <a:rPr lang="en-US" dirty="0"/>
                      <a:t>New Language
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Managing </a:t>
                    </a:r>
                    <a:r>
                      <a:rPr lang="en-US" dirty="0"/>
                      <a:t>Perceptions of Privilege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Managing </a:t>
                    </a:r>
                    <a:r>
                      <a:rPr lang="en-US" dirty="0"/>
                      <a:t>Sexism, Racism, Classism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 </a:t>
                    </a:r>
                    <a:r>
                      <a:rPr lang="en-US" b="1" dirty="0"/>
                      <a:t>Navigating Local Relationships
16%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Seeing </a:t>
                    </a:r>
                    <a:r>
                      <a:rPr lang="en-US"/>
                      <a:t>Problems from Local Perspective
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Understanding </a:t>
                    </a:r>
                    <a:r>
                      <a:rPr lang="en-US" b="1" dirty="0"/>
                      <a:t>Norms and Habits of Locals
37%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AllCodeAnalysis!$C$2:$J$2</c:f>
              <c:strCache>
                <c:ptCount val="8"/>
                <c:pt idx="0">
                  <c:v>B : Cross-Cultural Communication</c:v>
                </c:pt>
                <c:pt idx="1">
                  <c:v>C : Communicating Non-Verbally Across Language Barrier</c:v>
                </c:pt>
                <c:pt idx="2">
                  <c:v>D : Learning New Language</c:v>
                </c:pt>
                <c:pt idx="3">
                  <c:v>E : Managing Perceptions of Privilege</c:v>
                </c:pt>
                <c:pt idx="4">
                  <c:v>F : Managing Sexism, Racism, Classism</c:v>
                </c:pt>
                <c:pt idx="5">
                  <c:v>G : Navigating Local Relationships</c:v>
                </c:pt>
                <c:pt idx="6">
                  <c:v>H : Seeing Problems from Local Perspective</c:v>
                </c:pt>
                <c:pt idx="7">
                  <c:v>I : Understanding Norms and Habits of Locals</c:v>
                </c:pt>
              </c:strCache>
            </c:strRef>
          </c:cat>
          <c:val>
            <c:numRef>
              <c:f>AllCodeAnalysis!$C$3:$J$3</c:f>
              <c:numCache>
                <c:formatCode>General</c:formatCode>
                <c:ptCount val="8"/>
                <c:pt idx="0">
                  <c:v>31.0</c:v>
                </c:pt>
                <c:pt idx="1">
                  <c:v>3.0</c:v>
                </c:pt>
                <c:pt idx="2">
                  <c:v>14.0</c:v>
                </c:pt>
                <c:pt idx="3">
                  <c:v>1.0</c:v>
                </c:pt>
                <c:pt idx="4">
                  <c:v>1.0</c:v>
                </c:pt>
                <c:pt idx="5">
                  <c:v>19.0</c:v>
                </c:pt>
                <c:pt idx="6">
                  <c:v>8.0</c:v>
                </c:pt>
                <c:pt idx="7">
                  <c:v>45.0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E6DF0-63EA-4CBF-85B2-F59BB3EDDBDF}" type="datetimeFigureOut">
              <a:rPr lang="en-US" smtClean="0"/>
              <a:t>3/21/14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3187F-07C8-4B32-868B-5CE7AC199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22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Humanitarian Engineering and Social Entrepreneurship (HESE) Program engages students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faculty across Penn State in the rigorous research, design, field-testing, and launch of technology-based social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enterprises.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36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the “parents” of the code families. </a:t>
            </a:r>
            <a:r>
              <a:rPr lang="en-US" b="1" baseline="0" dirty="0" smtClean="0">
                <a:solidFill>
                  <a:srgbClr val="FF0000"/>
                </a:solidFill>
              </a:rPr>
              <a:t>The size of the code in this slide is proportional to its frequency in the data.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5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reporting rates across all categories. The</a:t>
            </a:r>
            <a:r>
              <a:rPr lang="en-US" baseline="0" dirty="0" smtClean="0"/>
              <a:t> average student self reported learning outcomes in over 4 out of the six identified parent categories</a:t>
            </a:r>
          </a:p>
          <a:p>
            <a:endParaRPr lang="en-US" baseline="0" dirty="0" smtClean="0"/>
          </a:p>
          <a:p>
            <a:r>
              <a:rPr lang="en-US" dirty="0" smtClean="0"/>
              <a:t>Professionalism</a:t>
            </a:r>
            <a:r>
              <a:rPr lang="en-US" baseline="0" dirty="0" smtClean="0"/>
              <a:t> and personal development are the most highly reported.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17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Non-tech students appear to benefit more professionally.</a:t>
            </a:r>
            <a:r>
              <a:rPr lang="en-US" baseline="0" dirty="0" smtClean="0"/>
              <a:t>  Learning or honing skillsets related to their skillset is the most self-reported code in both.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98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 categories of</a:t>
            </a:r>
            <a:r>
              <a:rPr lang="en-US" baseline="0" dirty="0" smtClean="0"/>
              <a:t> personal development.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96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Non-tech students appear to benefit more professionally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98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Possible quotes:</a:t>
            </a:r>
          </a:p>
          <a:p>
            <a:endParaRPr lang="en-US" dirty="0" smtClean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“Although I was struggling to figure out the system that I thought seemed paternalistic and slightly ridiculous in that people needed “permission” from their superiors to simply talk to someone about their job, but what I realized is that at that moment, it didn’t matter what I did or did not think about the system. What did matter was at that moment, we had to work within it to get the information we needed [32].”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 smtClean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For instance, meetings with James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Muiga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Wambugo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Farms, a senior employee of a government ministry, were very informal and often involved a leisurely walk around the facilities.  While meetings with executives of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Taifa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Sacco in their offices were more professional and structured with a clear agenda.  Finally, when meeting the self-help groups in their environment the meetings had a clear agenda but unfolded in a very natural way.  To sum this one up, I was already comfortable conducting business meetings, but this trip illustrated the need to adapt the meetings to the needs of the other party [056].”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54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individual</a:t>
            </a:r>
            <a:r>
              <a:rPr lang="en-US" baseline="0" dirty="0" smtClean="0"/>
              <a:t> codes within personal development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Common themes include gaining a better understanding of the commonalities of humanity or connecting with individuals. Here are some of the words students used to discuss their experiences…</a:t>
            </a:r>
          </a:p>
          <a:p>
            <a:endParaRPr lang="en-US" baseline="0" dirty="0" smtClean="0"/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“Humanity and humor transcend race and culture. My best memories of the trip are of when a Kenyan and I ended up laughing at the same situations, such as Ernie and I on the back of pike-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[015]”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“Through building relationships with local people, I gained insight into how to view situations from a global perspective.  After gaining an understanding of a different culture, I can now appreciate the complexity that goes into how a person can view a situation [65].”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17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Teamwork</a:t>
            </a:r>
            <a:r>
              <a:rPr lang="en-US" baseline="0" dirty="0" smtClean="0"/>
              <a:t> is essential to innovation. By engaging students in “living” projects, we force students to learn to work with others. </a:t>
            </a:r>
          </a:p>
          <a:p>
            <a:endParaRPr lang="en-US" baseline="0" dirty="0" smtClean="0"/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when we disagreed about something, our team would eventually reach consensus that would reach a compromise much better than any individual thought. The sum of the parts as a whole is much greater than the sum of each separately [008].”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“As a generally passive person, I previously had problems in sticking with my decisions especially in the face of adversity.  Often, I would drop my claims, just to stop the disagreement.  However, the HESE trip showed me ways to keep to my resolve without letting the discussion elevate to an argument [065].”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17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world</a:t>
            </a:r>
            <a:r>
              <a:rPr lang="en-US" baseline="0" dirty="0" smtClean="0"/>
              <a:t> is composed of different people. Working in communities is complex and relationships are dynamic.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For instance, meetings with James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Muiga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Wambugo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Farms, a senior employee of a government ministry, were very informal and often involved a leisurely walk around the facilities.  While meetings with executives of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Taifa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Sacco in their offices were more professional and structured with a clear agenda.  Finally, when meeting the self-help groups in their environment the meetings had a clear agenda but unfolded in a very natural way.  To sum this one up, I was already comfortable conducting business meetings, but this trip illustrated the need to adapt the meetings to the needs of the other party [056].”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1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FA6660-C3F8-4286-92EE-20DCDFECF633}" type="slidenum">
              <a:rPr lang="en-US">
                <a:solidFill>
                  <a:prstClr val="black"/>
                </a:solidFill>
                <a:latin typeface="Calibri"/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>
              <a:solidFill>
                <a:prstClr val="black"/>
              </a:solidFill>
              <a:latin typeface="Calibri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18">
              <a:defRPr/>
            </a:pPr>
            <a:r>
              <a:rPr lang="en-US" sz="800" dirty="0">
                <a:ea typeface="ＭＳ Ｐゴシック" pitchFamily="-72" charset="-128"/>
                <a:cs typeface="ＭＳ Ｐゴシック" pitchFamily="-72" charset="-128"/>
              </a:rPr>
              <a:t>Affordable…but it still needs to look sexy</a:t>
            </a:r>
          </a:p>
          <a:p>
            <a:pPr defTabSz="914318">
              <a:defRPr/>
            </a:pPr>
            <a:endParaRPr lang="en-US" sz="800" dirty="0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are…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9090C1-482F-4444-BF7E-75190081950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21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087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047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&gt;&gt; Problem of scale</a:t>
            </a:r>
          </a:p>
          <a:p>
            <a:r>
              <a:rPr lang="en-US" dirty="0" smtClean="0"/>
              <a:t>	&gt;&gt; 1, 2, 10 people…or we can focus on scale.</a:t>
            </a:r>
          </a:p>
          <a:p>
            <a:r>
              <a:rPr lang="en-US" dirty="0" smtClean="0"/>
              <a:t>	&gt;&gt;</a:t>
            </a:r>
          </a:p>
          <a:p>
            <a:r>
              <a:rPr lang="en-US" dirty="0" smtClean="0"/>
              <a:t>&gt;&gt; TA: Design for scale…support co-creation so that ecosystems arise around your ventures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33E58-FF79-49D5-A604-EAEF2AA1A6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331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Building ecosystems needs time, expertise </a:t>
            </a:r>
          </a:p>
          <a:p>
            <a:r>
              <a:rPr lang="en-US" dirty="0" smtClean="0"/>
              <a:t>Universities are best-suited to develop and nurture these eco-systems</a:t>
            </a:r>
          </a:p>
          <a:p>
            <a:r>
              <a:rPr lang="en-US" dirty="0" smtClean="0"/>
              <a:t>&gt;&gt; We need educational ecosystems to develop these entrepreneurial ecosystems</a:t>
            </a:r>
          </a:p>
          <a:p>
            <a:r>
              <a:rPr lang="en-US" dirty="0" smtClean="0"/>
              <a:t>	&gt;&gt; Convergence</a:t>
            </a:r>
          </a:p>
          <a:p>
            <a:r>
              <a:rPr lang="en-US" dirty="0" smtClean="0"/>
              <a:t>	&gt;&gt; Disciplines, Cultures, etc</a:t>
            </a:r>
          </a:p>
          <a:p>
            <a:r>
              <a:rPr lang="en-US" dirty="0" smtClean="0"/>
              <a:t>&gt;&gt;TA: Diversity and Innovation are our primary competitive advantages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33E58-FF79-49D5-A604-EAEF2AA1A6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06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Radical Collaboration (better picture when I get home)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03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Radical Collaboration (better picture when I get home)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3187F-07C8-4B32-868B-5CE7AC1995D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0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DB3989-54E8-412B-A48A-D9C60FE44B99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71350B8-88D7-40BB-AF31-4A975D9CBB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69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382C704-7D0A-48EA-86CD-A081B1521AEE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5E273BD-9AD0-4DD4-B67F-EDD1E4EA24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1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C7410FB-B642-4D72-9DAA-795CC95B005F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B3C1C5A-6545-457E-98E3-FC1E181465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C19D9CA-5F37-4677-AC5F-FB12E8EDAB78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23A99C1-808C-4009-ADFA-383A1C37F5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1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320832-C200-4A64-8CC4-595B7FD4C67F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F92AB7B-7C2C-446D-926E-CCE292D353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0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227307-FDC6-4220-9440-321498453C3C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77B2739-0E41-4904-BE0D-5EF47F6C62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1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527CEA2-9657-452A-B432-6892428A8641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DC7812-456C-4F45-9455-4E7F8FE8D3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78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F00A427-6F52-4888-B514-E2F45B6B252E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B331123-4683-4987-A308-EEDD09430E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2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A32DC0-C6BB-44A2-9AB0-00DE45B68E48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3AD1DA-C5D4-4DA7-8E1F-8B17DC6D4E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4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8EE0BD7-52C8-4E3C-940D-D50EC64E54FB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41EA1EA-D7D4-483A-8439-2C13E058B0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4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6C819C-09C3-4C6E-9CF1-951418B398D4}" type="datetimeFigureOut">
              <a:rPr lang="en-US"/>
              <a:pPr>
                <a:defRPr/>
              </a:pPr>
              <a:t>3/21/14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6BBABC-FBB6-4E15-9988-BC743559F9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02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9A2328-BD76-4515-B23A-8B9F3CDD735B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D1BAA9-6208-4BE3-B591-BF808BD9F81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1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3.jpe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9.jp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1752600"/>
            <a:ext cx="9144000" cy="5002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Social Entrepreneurship Fieldwork: </a:t>
            </a:r>
            <a:endParaRPr lang="en-US" sz="40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Student 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self-reported </a:t>
            </a: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outcomes</a:t>
            </a:r>
          </a:p>
          <a:p>
            <a:pPr algn="ctr">
              <a:defRPr/>
            </a:pP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Katelyn Holmes, </a:t>
            </a:r>
            <a:r>
              <a:rPr 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Abdalla </a:t>
            </a:r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Nassar, Khanjan Mehta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Humanitarian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Engineering and 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Social Entrepreneurship (HESE) 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Program</a:t>
            </a:r>
          </a:p>
          <a:p>
            <a:pPr algn="ctr">
              <a:defRPr/>
            </a:pPr>
            <a:r>
              <a:rPr lang="en-US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mbria" pitchFamily="18" charset="0"/>
              </a:rPr>
              <a:t>The Pennsylvania State University</a:t>
            </a:r>
            <a:endParaRPr lang="en-US" sz="4400" b="1" dirty="0">
              <a:solidFill>
                <a:schemeClr val="accent6">
                  <a:lumMod val="20000"/>
                  <a:lumOff val="8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451" y="38836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3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61462" y="0"/>
            <a:ext cx="9855414" cy="1922640"/>
            <a:chOff x="-361462" y="0"/>
            <a:chExt cx="9261462" cy="19226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1783" y="0"/>
              <a:ext cx="8592923" cy="16002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6200" y="35169"/>
              <a:ext cx="88238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Design with Communities</a:t>
              </a:r>
            </a:p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Commercialize for Markets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219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HESE </a:t>
              </a:r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Coursework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119421"/>
              </p:ext>
            </p:extLst>
          </p:nvPr>
        </p:nvGraphicFramePr>
        <p:xfrm>
          <a:off x="238125" y="457200"/>
          <a:ext cx="9134475" cy="626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Document" r:id="rId5" imgW="6311900" imgH="4597400" progId="Word.Document.12">
                  <p:embed/>
                </p:oleObj>
              </mc:Choice>
              <mc:Fallback>
                <p:oleObj name="Document" r:id="rId5" imgW="6311900" imgH="459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125" y="457200"/>
                        <a:ext cx="9134475" cy="626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 bwMode="auto">
          <a:xfrm>
            <a:off x="32200" y="5703535"/>
            <a:ext cx="911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Cert. </a:t>
            </a:r>
            <a:r>
              <a:rPr lang="en-US" sz="4000" dirty="0" smtClean="0">
                <a:solidFill>
                  <a:schemeClr val="tx1"/>
                </a:solidFill>
              </a:rPr>
              <a:t>in HESE | Minor in </a:t>
            </a:r>
            <a:r>
              <a:rPr lang="en-US" sz="4000" dirty="0" smtClean="0">
                <a:solidFill>
                  <a:schemeClr val="tx1"/>
                </a:solidFill>
              </a:rPr>
              <a:t>ENTI: Social </a:t>
            </a:r>
            <a:r>
              <a:rPr lang="en-US" sz="4000" dirty="0" err="1" smtClean="0">
                <a:solidFill>
                  <a:schemeClr val="tx1"/>
                </a:solidFill>
              </a:rPr>
              <a:t>Eship</a:t>
            </a: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2133601" y="2209801"/>
            <a:ext cx="2209800" cy="2514600"/>
          </a:xfrm>
          <a:prstGeom prst="frame">
            <a:avLst>
              <a:gd name="adj1" fmla="val 240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5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" y="2819400"/>
            <a:ext cx="2362200" cy="2209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 smtClean="0">
                <a:solidFill>
                  <a:prstClr val="white"/>
                </a:solidFill>
              </a:rPr>
              <a:t>Design for Developing  Communities</a:t>
            </a: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2954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</a:rPr>
              <a:t>HESE</a:t>
            </a:r>
            <a:r>
              <a:rPr lang="en-US" sz="3600" dirty="0" smtClean="0">
                <a:solidFill>
                  <a:prstClr val="white"/>
                </a:solidFill>
              </a:rPr>
              <a:t>1</a:t>
            </a:r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26416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white"/>
                </a:solidFill>
              </a:rPr>
              <a:t>HESE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</a:rPr>
              <a:t>2</a:t>
            </a:r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39878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white"/>
                </a:solidFill>
              </a:rPr>
              <a:t>HESE</a:t>
            </a:r>
            <a:endParaRPr lang="en-US" sz="3600" b="0" dirty="0" smtClean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</a:rPr>
              <a:t>3</a:t>
            </a:r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53340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white"/>
                </a:solidFill>
              </a:rPr>
              <a:t>HESE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</a:rPr>
              <a:t>4</a:t>
            </a:r>
            <a:endParaRPr lang="en-US" b="0" dirty="0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4757818" y="1371600"/>
            <a:ext cx="0" cy="510540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-381000" y="-17640"/>
            <a:ext cx="9533860" cy="1922640"/>
            <a:chOff x="-361462" y="0"/>
            <a:chExt cx="9523750" cy="192264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err="1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e</a:t>
              </a:r>
              <a:r>
                <a:rPr lang="en-US" sz="4800" b="1" dirty="0" err="1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plum</a:t>
              </a:r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 Model of Engagement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5181600" y="1295400"/>
            <a:ext cx="1295400" cy="1295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BIOE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401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181600" y="2641600"/>
            <a:ext cx="1295400" cy="1295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ME</a:t>
            </a:r>
          </a:p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440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5181600" y="3987800"/>
            <a:ext cx="1295400" cy="1295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ED</a:t>
            </a:r>
          </a:p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509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81600" y="5334000"/>
            <a:ext cx="1295400" cy="1295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prstClr val="white"/>
                </a:solidFill>
              </a:rPr>
              <a:t>ENGL </a:t>
            </a:r>
            <a:r>
              <a:rPr lang="en-US" sz="2400" b="1" dirty="0" smtClean="0">
                <a:solidFill>
                  <a:prstClr val="white"/>
                </a:solidFill>
              </a:rPr>
              <a:t>202C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143000"/>
            <a:ext cx="2057400" cy="561692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8800" dirty="0">
              <a:solidFill>
                <a:schemeClr val="bg1"/>
              </a:solidFill>
            </a:endParaRPr>
          </a:p>
          <a:p>
            <a:pPr algn="ctr"/>
            <a:r>
              <a:rPr lang="en-US" sz="11500" dirty="0" smtClean="0">
                <a:solidFill>
                  <a:schemeClr val="bg1"/>
                </a:solidFill>
              </a:rPr>
              <a:t>80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Students</a:t>
            </a:r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6000" dirty="0"/>
          </a:p>
        </p:txBody>
      </p:sp>
      <p:sp>
        <p:nvSpPr>
          <p:cNvPr id="65" name="Oval 64"/>
          <p:cNvSpPr/>
          <p:nvPr/>
        </p:nvSpPr>
        <p:spPr>
          <a:xfrm>
            <a:off x="7010400" y="1295400"/>
            <a:ext cx="1295400" cy="1295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ED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100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010400" y="2641600"/>
            <a:ext cx="1295400" cy="1295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 smtClean="0">
                <a:solidFill>
                  <a:prstClr val="white"/>
                </a:solidFill>
              </a:rPr>
              <a:t>Ind</a:t>
            </a:r>
            <a:endParaRPr lang="en-US" sz="2400" b="1" dirty="0" smtClean="0">
              <a:solidFill>
                <a:prstClr val="white"/>
              </a:solidFill>
            </a:endParaRPr>
          </a:p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496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010400" y="3987800"/>
            <a:ext cx="1295400" cy="1295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BA</a:t>
            </a:r>
          </a:p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301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7010400" y="5334000"/>
            <a:ext cx="1295400" cy="1295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EE</a:t>
            </a:r>
          </a:p>
          <a:p>
            <a:pPr lvl="0" algn="ctr"/>
            <a:r>
              <a:rPr lang="en-US" sz="2400" b="1" dirty="0" smtClean="0">
                <a:solidFill>
                  <a:prstClr val="white"/>
                </a:solidFill>
              </a:rPr>
              <a:t>403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53000" y="1164878"/>
            <a:ext cx="3886200" cy="561692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8800" dirty="0">
              <a:solidFill>
                <a:schemeClr val="bg1"/>
              </a:solidFill>
            </a:endParaRPr>
          </a:p>
          <a:p>
            <a:pPr algn="ctr"/>
            <a:r>
              <a:rPr lang="en-US" sz="11500" dirty="0" smtClean="0">
                <a:solidFill>
                  <a:schemeClr val="bg1"/>
                </a:solidFill>
              </a:rPr>
              <a:t>400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Students</a:t>
            </a:r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57" y="1802736"/>
            <a:ext cx="905225" cy="10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41" grpId="0" animBg="1"/>
      <p:bldP spid="43" grpId="0" animBg="1"/>
      <p:bldP spid="54" grpId="0" animBg="1"/>
      <p:bldP spid="55" grpId="0" animBg="1"/>
      <p:bldP spid="56" grpId="0" animBg="1"/>
      <p:bldP spid="57" grpId="0" animBg="1"/>
      <p:bldP spid="6" grpId="0" animBg="1"/>
      <p:bldP spid="65" grpId="0" animBg="1"/>
      <p:bldP spid="66" grpId="0" animBg="1"/>
      <p:bldP spid="67" grpId="0" animBg="1"/>
      <p:bldP spid="68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pic>
        <p:nvPicPr>
          <p:cNvPr id="4" name="Picture 2" descr="C:\aa_Kenya_2007\2009\NI Pix\P100027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371572" y="-17640"/>
            <a:ext cx="9533860" cy="1922640"/>
            <a:chOff x="-361462" y="0"/>
            <a:chExt cx="9523750" cy="19226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HESE: Student Experience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63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CN22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715000" y="4267200"/>
            <a:ext cx="3429000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0" y="-40464"/>
            <a:ext cx="9144000" cy="923330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5400" b="1" dirty="0" smtClean="0">
                <a:solidFill>
                  <a:prstClr val="white"/>
                </a:solidFill>
                <a:latin typeface="Calibri"/>
              </a:rPr>
              <a:t>Research Glazing Substitutes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71572" y="-34352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Researching Glazing Substitutes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059474"/>
            <a:ext cx="2286000" cy="17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8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ly 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40464"/>
            <a:ext cx="9144000" cy="923330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en-US" sz="5400" dirty="0"/>
              <a:t>Classroom to Metal Shop</a:t>
            </a:r>
            <a:endParaRPr lang="en-US" sz="5400" b="1" dirty="0" smtClea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71572" y="-34352"/>
            <a:ext cx="9533860" cy="1922640"/>
            <a:chOff x="-361462" y="0"/>
            <a:chExt cx="9523750" cy="19226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Classroom to Metal Shop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238" r="4310"/>
          <a:stretch/>
        </p:blipFill>
        <p:spPr>
          <a:xfrm>
            <a:off x="0" y="914400"/>
            <a:ext cx="42942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71572" y="-1764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Radical Collaboration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Picture 1" descr="DSCF263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2"/>
          <a:stretch/>
        </p:blipFill>
        <p:spPr>
          <a:xfrm>
            <a:off x="0" y="892655"/>
            <a:ext cx="9144000" cy="59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8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20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371572" y="-1764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Radical Collaboration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35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Programmatic Learning Outcomes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Human-Centered + Context</a:t>
            </a:r>
            <a:r>
              <a:rPr lang="en-US" sz="3200" dirty="0">
                <a:solidFill>
                  <a:srgbClr val="000000"/>
                </a:solidFill>
              </a:rPr>
              <a:t>-Driven </a:t>
            </a:r>
            <a:r>
              <a:rPr lang="en-US" sz="3200" dirty="0" smtClean="0">
                <a:solidFill>
                  <a:srgbClr val="000000"/>
                </a:solidFill>
              </a:rPr>
              <a:t>Design</a:t>
            </a:r>
            <a:endParaRPr lang="en-US" sz="32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Social Entrepreneurship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Global Engagement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Systems Thinking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Ethical Reflection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Multidisciplinary Teamwork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Communication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Scholarly Research and Publication</a:t>
            </a:r>
          </a:p>
        </p:txBody>
      </p:sp>
    </p:spTree>
    <p:extLst>
      <p:ext uri="{BB962C8B-B14F-4D97-AF65-F5344CB8AC3E}">
        <p14:creationId xmlns:p14="http://schemas.microsoft.com/office/powerpoint/2010/main" val="629753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Pre-Post Surveys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3874"/>
          <a:stretch/>
        </p:blipFill>
        <p:spPr>
          <a:xfrm>
            <a:off x="762000" y="914400"/>
            <a:ext cx="7797800" cy="5633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96335"/>
            <a:ext cx="902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Mehta, K., </a:t>
            </a:r>
            <a:r>
              <a:rPr lang="en-US" sz="1200" dirty="0" err="1"/>
              <a:t>Zappe</a:t>
            </a:r>
            <a:r>
              <a:rPr lang="en-US" sz="1200" dirty="0"/>
              <a:t>, S., Brannon, M., Zhao, Y., " An Educational and Entrepreneurial Ecosystem to  </a:t>
            </a:r>
            <a:r>
              <a:rPr lang="en-US" sz="1200" dirty="0" smtClean="0"/>
              <a:t>Actualize </a:t>
            </a:r>
            <a:r>
              <a:rPr lang="en-US" sz="1200" dirty="0"/>
              <a:t>Technology-Based Social </a:t>
            </a:r>
            <a:r>
              <a:rPr lang="en-US" sz="1200" dirty="0" smtClean="0"/>
              <a:t>Ventures”, </a:t>
            </a:r>
          </a:p>
          <a:p>
            <a:r>
              <a:rPr lang="en-US" sz="1200" dirty="0" smtClean="0"/>
              <a:t>Special Issue of Advances in Engineering Education  on Engineering Entrepreneurship Education (Under Review)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155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8129"/>
            <a:ext cx="9186530" cy="6172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Global Developmental Challenges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06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>
                  <a:solidFill>
                    <a:srgbClr val="F79646">
                      <a:lumMod val="40000"/>
                      <a:lumOff val="60000"/>
                    </a:srgbClr>
                  </a:solidFill>
                  <a:sym typeface="Wingdings"/>
                </a:rPr>
                <a:t>Pre-Post Surveys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78740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1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Student Reflection 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What </a:t>
            </a:r>
            <a:r>
              <a:rPr lang="en-US" sz="3200" dirty="0">
                <a:solidFill>
                  <a:srgbClr val="000000"/>
                </a:solidFill>
              </a:rPr>
              <a:t>are the top three things you </a:t>
            </a:r>
            <a:r>
              <a:rPr lang="en-US" sz="3200" u="sng" dirty="0">
                <a:solidFill>
                  <a:srgbClr val="000000"/>
                </a:solidFill>
              </a:rPr>
              <a:t>learned </a:t>
            </a:r>
            <a:r>
              <a:rPr lang="en-US" sz="3200" dirty="0">
                <a:solidFill>
                  <a:srgbClr val="000000"/>
                </a:solidFill>
              </a:rPr>
              <a:t>during your HESE trip this Summer? Please elaborate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How did the HESE trip facilitate your </a:t>
            </a:r>
            <a:r>
              <a:rPr lang="en-US" sz="3200" u="sng" dirty="0">
                <a:solidFill>
                  <a:srgbClr val="000000"/>
                </a:solidFill>
              </a:rPr>
              <a:t>professional development</a:t>
            </a:r>
            <a:r>
              <a:rPr lang="en-US" sz="3200" dirty="0">
                <a:solidFill>
                  <a:srgbClr val="000000"/>
                </a:solidFill>
              </a:rPr>
              <a:t>? Please provide three examples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How did the HESE trip help you </a:t>
            </a:r>
            <a:r>
              <a:rPr lang="en-US" sz="3200" u="sng" dirty="0">
                <a:solidFill>
                  <a:srgbClr val="000000"/>
                </a:solidFill>
              </a:rPr>
              <a:t>grow personally</a:t>
            </a:r>
            <a:r>
              <a:rPr lang="en-US" sz="3200" dirty="0">
                <a:solidFill>
                  <a:srgbClr val="000000"/>
                </a:solidFill>
              </a:rPr>
              <a:t>? Please provide three examples.</a:t>
            </a:r>
          </a:p>
        </p:txBody>
      </p:sp>
    </p:spTree>
    <p:extLst>
      <p:ext uri="{BB962C8B-B14F-4D97-AF65-F5344CB8AC3E}">
        <p14:creationId xmlns:p14="http://schemas.microsoft.com/office/powerpoint/2010/main" val="408030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Methodology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Content analysis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Coding schema developed </a:t>
            </a:r>
            <a:r>
              <a:rPr lang="en-US" dirty="0" smtClean="0">
                <a:solidFill>
                  <a:srgbClr val="000000"/>
                </a:solidFill>
              </a:rPr>
              <a:t>from data</a:t>
            </a:r>
            <a:endParaRPr lang="en-US" dirty="0" smtClean="0">
              <a:solidFill>
                <a:srgbClr val="000000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Compared responses between </a:t>
            </a:r>
            <a:r>
              <a:rPr lang="en-US" dirty="0" smtClean="0">
                <a:solidFill>
                  <a:srgbClr val="000000"/>
                </a:solidFill>
              </a:rPr>
              <a:t>four researchers</a:t>
            </a:r>
            <a:r>
              <a:rPr lang="en-US" dirty="0" smtClean="0">
                <a:solidFill>
                  <a:srgbClr val="000000"/>
                </a:solidFill>
              </a:rPr>
              <a:t>, adjusted the schema as necessary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Student responses and demographics imported into </a:t>
            </a:r>
            <a:r>
              <a:rPr lang="en-US" sz="3200" dirty="0" err="1" smtClean="0">
                <a:solidFill>
                  <a:srgbClr val="000000"/>
                </a:solidFill>
              </a:rPr>
              <a:t>Nvivo</a:t>
            </a:r>
            <a:endParaRPr lang="en-US" sz="3200" dirty="0" smtClea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</a:rPr>
              <a:t>Themes compared within/across individuals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9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High-Level Coding Schema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b="10198"/>
          <a:stretch/>
        </p:blipFill>
        <p:spPr bwMode="auto">
          <a:xfrm>
            <a:off x="165414" y="1553308"/>
            <a:ext cx="8803425" cy="405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37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4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Uniform Reporting Across Categories</a:t>
              </a:r>
              <a:endParaRPr lang="en-US" sz="44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624216"/>
              </p:ext>
            </p:extLst>
          </p:nvPr>
        </p:nvGraphicFramePr>
        <p:xfrm>
          <a:off x="457200" y="1295400"/>
          <a:ext cx="8229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3322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304759"/>
              </p:ext>
            </p:extLst>
          </p:nvPr>
        </p:nvGraphicFramePr>
        <p:xfrm>
          <a:off x="542924" y="1840706"/>
          <a:ext cx="8296275" cy="3798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>
                  <a:solidFill>
                    <a:srgbClr val="F79646">
                      <a:lumMod val="40000"/>
                      <a:lumOff val="60000"/>
                    </a:srgbClr>
                  </a:solidFill>
                  <a:sym typeface="Wingdings"/>
                </a:rPr>
                <a:t>Professional G</a:t>
              </a:r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sym typeface="Wingdings"/>
                </a:rPr>
                <a:t>rowth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020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062974"/>
              </p:ext>
            </p:extLst>
          </p:nvPr>
        </p:nvGraphicFramePr>
        <p:xfrm>
          <a:off x="381000" y="1371600"/>
          <a:ext cx="8420100" cy="4957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sym typeface="Wingdings"/>
                </a:rPr>
                <a:t>Personal Growth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796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290254"/>
              </p:ext>
            </p:extLst>
          </p:nvPr>
        </p:nvGraphicFramePr>
        <p:xfrm>
          <a:off x="0" y="13716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sym typeface="Wingdings"/>
                </a:rPr>
                <a:t>Theory vs. Practice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219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179203"/>
              </p:ext>
            </p:extLst>
          </p:nvPr>
        </p:nvGraphicFramePr>
        <p:xfrm>
          <a:off x="-2209800" y="-224971"/>
          <a:ext cx="11658601" cy="708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Intercultural Competency 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793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Personal Development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0354"/>
            <a:ext cx="7620000" cy="512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71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 descr="C:\aa_Kenya_2007\2010\_MG_39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3" y="762000"/>
            <a:ext cx="9139237" cy="6096000"/>
          </a:xfrm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HESE </a:t>
              </a:r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Academic Program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63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“</a:t>
            </a:r>
            <a:r>
              <a:rPr lang="en-US" dirty="0"/>
              <a:t>Humanity and humor transcend race and culture. My best memories of the trip are of when a Kenyan and I ended up laughing at the same situations, such as Ernie and I on the back of pike-</a:t>
            </a:r>
            <a:r>
              <a:rPr lang="en-US" dirty="0" err="1"/>
              <a:t>piki</a:t>
            </a:r>
            <a:r>
              <a:rPr lang="en-US" dirty="0"/>
              <a:t> [015]”</a:t>
            </a:r>
          </a:p>
          <a:p>
            <a:endParaRPr lang="en-US" dirty="0"/>
          </a:p>
          <a:p>
            <a:r>
              <a:rPr lang="en-US" dirty="0"/>
              <a:t>“Through building relationships with local people, I gained insight into how to view situations from a global perspective.  After gaining an understanding of a different culture, I can now appreciate the complexity that goes into how a person can view a situation [65].”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Personal Development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324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Teamwork 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409700"/>
            <a:ext cx="837247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29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” Even when we disagreed about something, our team would eventually reach consensus that would reach a compromise much better than any individual thought. The sum of the parts as a whole is much greater than the sum of each separately [008].”</a:t>
            </a:r>
          </a:p>
          <a:p>
            <a:endParaRPr lang="en-US" dirty="0"/>
          </a:p>
          <a:p>
            <a:r>
              <a:rPr lang="en-US" dirty="0"/>
              <a:t>“As a generally passive person, I previously had problems in sticking with my decisions especially in the face of adversity.  Often, I would drop my claims, just to stop the disagreement.  However, the HESE trip showed me ways to keep to my resolve without letting the discussion elevate to an argument [065].</a:t>
            </a:r>
            <a:r>
              <a:rPr lang="en-US" dirty="0" smtClean="0"/>
              <a:t>”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Teamwork 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142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Intercultural Competency 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14450"/>
            <a:ext cx="76485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29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“ For instance, meetings with James </a:t>
            </a:r>
            <a:r>
              <a:rPr lang="en-US" dirty="0" err="1"/>
              <a:t>Muiga</a:t>
            </a:r>
            <a:r>
              <a:rPr lang="en-US" dirty="0"/>
              <a:t> of </a:t>
            </a:r>
            <a:r>
              <a:rPr lang="en-US" dirty="0" err="1"/>
              <a:t>Wambugo</a:t>
            </a:r>
            <a:r>
              <a:rPr lang="en-US" dirty="0"/>
              <a:t> Farms, a senior employee of a government ministry, were very informal and often involved a leisurely walk around the facilities.  While meetings with executives of </a:t>
            </a:r>
            <a:r>
              <a:rPr lang="en-US" dirty="0" err="1"/>
              <a:t>Taifa</a:t>
            </a:r>
            <a:r>
              <a:rPr lang="en-US" dirty="0"/>
              <a:t> Sacco in their offices were more professional and structured with a clear agenda.  Finally, when meeting the self-help groups in their environment the meetings had a clear agenda but unfolded in a very natural way.  To sum this one up, I was already comfortable conducting business meetings, but this trip illustrated the need to adapt the meetings to the needs of the other party [056].</a:t>
            </a:r>
            <a:r>
              <a:rPr lang="en-US" dirty="0" smtClean="0"/>
              <a:t>”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Intercultural Competency 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83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aa_Kenya_2007\2010\Kenya - Ben Webb pics\IMG_3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solidFill>
            <a:schemeClr val="bg2">
              <a:lumMod val="20000"/>
              <a:lumOff val="80000"/>
              <a:alpha val="0"/>
            </a:schemeClr>
          </a:solidFill>
          <a:ln>
            <a:solidFill>
              <a:schemeClr val="accent1"/>
            </a:solidFill>
          </a:ln>
          <a:extLst/>
        </p:spPr>
      </p:pic>
      <p:sp>
        <p:nvSpPr>
          <p:cNvPr id="12" name="TextBox 11"/>
          <p:cNvSpPr txBox="1"/>
          <p:nvPr/>
        </p:nvSpPr>
        <p:spPr>
          <a:xfrm>
            <a:off x="-371572" y="1535668"/>
            <a:ext cx="18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703017"/>
            <a:ext cx="4364296" cy="4154983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We all are blind until we see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That in the human plan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Nothing is worth the making if</a:t>
            </a:r>
          </a:p>
          <a:p>
            <a:r>
              <a:rPr lang="en-US" sz="2400" dirty="0">
                <a:solidFill>
                  <a:schemeClr val="bg1"/>
                </a:solidFill>
              </a:rPr>
              <a:t>It does not make the man.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Why </a:t>
            </a:r>
            <a:r>
              <a:rPr lang="en-US" sz="2400" dirty="0">
                <a:solidFill>
                  <a:schemeClr val="bg1"/>
                </a:solidFill>
              </a:rPr>
              <a:t>build these cities glorious</a:t>
            </a:r>
          </a:p>
          <a:p>
            <a:r>
              <a:rPr lang="en-US" sz="2400" dirty="0">
                <a:solidFill>
                  <a:schemeClr val="bg1"/>
                </a:solidFill>
              </a:rPr>
              <a:t>If man </a:t>
            </a:r>
            <a:r>
              <a:rPr lang="en-US" sz="2400" dirty="0" err="1">
                <a:solidFill>
                  <a:schemeClr val="bg1"/>
                </a:solidFill>
              </a:rPr>
              <a:t>unbuilded</a:t>
            </a:r>
            <a:r>
              <a:rPr lang="en-US" sz="2400" dirty="0">
                <a:solidFill>
                  <a:schemeClr val="bg1"/>
                </a:solidFill>
              </a:rPr>
              <a:t> goes?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vain we build the world, unless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builder also grows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-Edwin Markham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Primacy of Capacity Building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30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479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10858"/>
            <a:ext cx="4572000" cy="2947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990" y="3908288"/>
            <a:ext cx="4535010" cy="2949712"/>
          </a:xfrm>
          <a:prstGeom prst="rect">
            <a:avLst/>
          </a:prstGeom>
        </p:spPr>
      </p:pic>
      <p:pic>
        <p:nvPicPr>
          <p:cNvPr id="13" name="Picture 12" descr="C:\aa_Kenya_2007\2009\NI Pix\P10002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1210" y="959436"/>
            <a:ext cx="4532790" cy="292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fbcdn-sphotos-a.akamaihd.net/hphotos-ak-snc6/150722_10150692088646440_647056439_10064505_899315631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07" y="953956"/>
            <a:ext cx="4518345" cy="29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2" name="Picture 3" descr="C:\aa_Kenya_2007\2010\Kenya - Ben Webb pics\IMG_33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74200" y="-14401800"/>
            <a:ext cx="178308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Convergence for Impact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231911"/>
              </p:ext>
            </p:extLst>
          </p:nvPr>
        </p:nvGraphicFramePr>
        <p:xfrm>
          <a:off x="0" y="914400"/>
          <a:ext cx="914400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2971800">
                <a:tc>
                  <a:txBody>
                    <a:bodyPr/>
                    <a:lstStyle/>
                    <a:p>
                      <a:pPr lvl="0"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Concepts,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</a:rPr>
                        <a:t> Disciplines and Epistemologies</a:t>
                      </a:r>
                    </a:p>
                  </a:txBody>
                  <a:tcPr anchor="b">
                    <a:lnL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b="1" dirty="0" smtClean="0">
                          <a:solidFill>
                            <a:srgbClr val="FFFFFF"/>
                          </a:solidFill>
                        </a:rPr>
                        <a:t>Cultures and Countries</a:t>
                      </a:r>
                      <a:endParaRPr lang="en-US" sz="3200" b="1" dirty="0">
                        <a:solidFill>
                          <a:srgbClr val="FFFFFF"/>
                        </a:solidFill>
                      </a:endParaRPr>
                    </a:p>
                  </a:txBody>
                  <a:tcPr anchor="b">
                    <a:lnL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71800">
                <a:tc>
                  <a:txBody>
                    <a:bodyPr/>
                    <a:lstStyle/>
                    <a:p>
                      <a:pPr lvl="0" algn="ctr"/>
                      <a:r>
                        <a:rPr lang="en-US" sz="3200" b="1" dirty="0" smtClean="0">
                          <a:solidFill>
                            <a:srgbClr val="FFFFFF"/>
                          </a:solidFill>
                        </a:rPr>
                        <a:t>Learning</a:t>
                      </a:r>
                      <a:r>
                        <a:rPr lang="en-US" sz="3200" b="1" baseline="0" dirty="0" smtClean="0">
                          <a:solidFill>
                            <a:srgbClr val="FFFFFF"/>
                          </a:solidFill>
                        </a:rPr>
                        <a:t>, Research and Engagement</a:t>
                      </a:r>
                      <a:endParaRPr lang="en-US" sz="3200" b="1" dirty="0">
                        <a:solidFill>
                          <a:srgbClr val="FFFFFF"/>
                        </a:solidFill>
                      </a:endParaRPr>
                    </a:p>
                  </a:txBody>
                  <a:tcPr anchor="b">
                    <a:lnL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b="1" dirty="0" smtClean="0">
                          <a:solidFill>
                            <a:srgbClr val="FFFFFF"/>
                          </a:solidFill>
                        </a:rPr>
                        <a:t>Academia,</a:t>
                      </a:r>
                      <a:r>
                        <a:rPr lang="en-US" sz="3200" b="1" baseline="0" dirty="0" smtClean="0">
                          <a:solidFill>
                            <a:srgbClr val="FFFFFF"/>
                          </a:solidFill>
                        </a:rPr>
                        <a:t> Industry, Govts &amp; Nonprofits</a:t>
                      </a:r>
                      <a:endParaRPr lang="en-US" sz="3200" b="1" dirty="0">
                        <a:solidFill>
                          <a:srgbClr val="FFFFFF"/>
                        </a:solidFill>
                      </a:endParaRPr>
                    </a:p>
                  </a:txBody>
                  <a:tcPr anchor="b">
                    <a:lnL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57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408" y="457200"/>
            <a:ext cx="4454237" cy="914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0" dirty="0" smtClean="0">
                <a:solidFill>
                  <a:prstClr val="white"/>
                </a:solidFill>
                <a:latin typeface="Cambria" pitchFamily="18" charset="0"/>
              </a:rPr>
              <a:t>Design </a:t>
            </a:r>
            <a:endParaRPr lang="en-US" sz="6000" b="0" dirty="0">
              <a:solidFill>
                <a:prstClr val="white"/>
              </a:solidFill>
              <a:latin typeface="Cambria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67000" y="1981200"/>
            <a:ext cx="4267200" cy="5410200"/>
            <a:chOff x="2667000" y="1981200"/>
            <a:chExt cx="4267200" cy="5410200"/>
          </a:xfrm>
        </p:grpSpPr>
        <p:sp>
          <p:nvSpPr>
            <p:cNvPr id="2" name="Arc 1"/>
            <p:cNvSpPr/>
            <p:nvPr/>
          </p:nvSpPr>
          <p:spPr>
            <a:xfrm>
              <a:off x="2667000" y="3657600"/>
              <a:ext cx="2438400" cy="3733800"/>
            </a:xfrm>
            <a:prstGeom prst="arc">
              <a:avLst>
                <a:gd name="adj1" fmla="val 15929835"/>
                <a:gd name="adj2" fmla="val 21541696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Arc 28"/>
            <p:cNvSpPr/>
            <p:nvPr/>
          </p:nvSpPr>
          <p:spPr>
            <a:xfrm>
              <a:off x="2971800" y="3352800"/>
              <a:ext cx="2590800" cy="3733800"/>
            </a:xfrm>
            <a:prstGeom prst="arc">
              <a:avLst>
                <a:gd name="adj1" fmla="val 15929835"/>
                <a:gd name="adj2" fmla="val 21541696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Arc 29"/>
            <p:cNvSpPr/>
            <p:nvPr/>
          </p:nvSpPr>
          <p:spPr>
            <a:xfrm>
              <a:off x="3124200" y="2971800"/>
              <a:ext cx="2743200" cy="3733800"/>
            </a:xfrm>
            <a:prstGeom prst="arc">
              <a:avLst>
                <a:gd name="adj1" fmla="val 15929835"/>
                <a:gd name="adj2" fmla="val 21541696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Arc 30"/>
            <p:cNvSpPr/>
            <p:nvPr/>
          </p:nvSpPr>
          <p:spPr>
            <a:xfrm>
              <a:off x="3505200" y="2667000"/>
              <a:ext cx="2743200" cy="3733800"/>
            </a:xfrm>
            <a:prstGeom prst="arc">
              <a:avLst>
                <a:gd name="adj1" fmla="val 15929835"/>
                <a:gd name="adj2" fmla="val 21541696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Arc 31"/>
            <p:cNvSpPr/>
            <p:nvPr/>
          </p:nvSpPr>
          <p:spPr>
            <a:xfrm>
              <a:off x="3810000" y="2286000"/>
              <a:ext cx="2743200" cy="3733800"/>
            </a:xfrm>
            <a:prstGeom prst="arc">
              <a:avLst>
                <a:gd name="adj1" fmla="val 15929835"/>
                <a:gd name="adj2" fmla="val 21541696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b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Arc 32"/>
            <p:cNvSpPr/>
            <p:nvPr/>
          </p:nvSpPr>
          <p:spPr>
            <a:xfrm>
              <a:off x="4191000" y="1981200"/>
              <a:ext cx="2743200" cy="3733800"/>
            </a:xfrm>
            <a:prstGeom prst="arc">
              <a:avLst>
                <a:gd name="adj1" fmla="val 15929835"/>
                <a:gd name="adj2" fmla="val 21541696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Picture 3" descr="534781_4027281313866_527095201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85" y="0"/>
            <a:ext cx="9144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Affordable Greenhouses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599" y="5715000"/>
            <a:ext cx="1236235" cy="11429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5692088"/>
            <a:ext cx="1219200" cy="1182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0"/>
            <a:ext cx="2444866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212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0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2608"/>
            <a:ext cx="9141337" cy="923330"/>
          </a:xfrm>
          <a:prstGeom prst="rect">
            <a:avLst/>
          </a:prstGeom>
          <a:solidFill>
            <a:schemeClr val="bg1">
              <a:lumMod val="95000"/>
              <a:lumOff val="5000"/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dirty="0" smtClean="0">
                <a:solidFill>
                  <a:prstClr val="white"/>
                </a:solidFill>
                <a:latin typeface="Calibri"/>
              </a:rPr>
              <a:t>$250 Solar Food Dryers</a:t>
            </a:r>
          </a:p>
        </p:txBody>
      </p:sp>
      <p:pic>
        <p:nvPicPr>
          <p:cNvPr id="6" name="Picture 2" descr="https://lh3.googleusercontent.com/-W9AerZnZM44/T_jnNoHAF3I/AAAAAAAAAJY/3FXI7aZY8H0/s256/Azuri+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72650"/>
            <a:ext cx="1828800" cy="11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371572" y="0"/>
            <a:ext cx="9533860" cy="1922640"/>
            <a:chOff x="-361462" y="0"/>
            <a:chExt cx="9523750" cy="19226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62288" cy="9162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6200" y="35169"/>
              <a:ext cx="8991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  <a:sym typeface="Wingdings"/>
                </a:rPr>
                <a:t>$200 Solar Food Dryers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95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519113"/>
          </a:xfrm>
        </p:spPr>
        <p:txBody>
          <a:bodyPr/>
          <a:lstStyle/>
          <a:p>
            <a:r>
              <a:rPr lang="en-US" dirty="0" smtClean="0"/>
              <a:t>Current employees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fld id="{FDE21EBF-705D-42CB-BB70-1BE3D1EF131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img_28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33800"/>
            <a:ext cx="9144000" cy="369332"/>
          </a:xfrm>
          <a:prstGeom prst="rect">
            <a:avLst/>
          </a:prstGeom>
          <a:solidFill>
            <a:schemeClr val="accent3">
              <a:lumMod val="8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Eunice</a:t>
            </a:r>
            <a:r>
              <a:rPr lang="en-US" dirty="0"/>
              <a:t>	 </a:t>
            </a:r>
            <a:r>
              <a:rPr lang="en-US" dirty="0" smtClean="0"/>
              <a:t>                      Ann	           Salome        Margaret          Lillian</a:t>
            </a:r>
            <a:r>
              <a:rPr lang="en-US" dirty="0"/>
              <a:t>	</a:t>
            </a:r>
            <a:r>
              <a:rPr lang="en-US" dirty="0" smtClean="0"/>
              <a:t>                     Ann             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361462" y="0"/>
            <a:ext cx="9505462" cy="1922640"/>
            <a:chOff x="-361462" y="0"/>
            <a:chExt cx="9505462" cy="19226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914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6200" y="35169"/>
              <a:ext cx="89916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2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Current Mashavu</a:t>
              </a:r>
              <a:r>
                <a:rPr lang="en-US" sz="4200" b="1" dirty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 </a:t>
              </a:r>
              <a:r>
                <a:rPr lang="en-US" sz="42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Social Franchisees</a:t>
              </a:r>
              <a:endParaRPr lang="en-US" sz="42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54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1171.photobucket.com/albums/r559/mashavudermascope/liveinterface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00200"/>
            <a:ext cx="5562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-361462" y="0"/>
            <a:ext cx="9505462" cy="1922640"/>
            <a:chOff x="-361462" y="0"/>
            <a:chExt cx="9505462" cy="19226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9144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6200" y="35169"/>
              <a:ext cx="89916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200" b="1" dirty="0" err="1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Mashavu</a:t>
              </a:r>
              <a:r>
                <a:rPr lang="en-US" sz="42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 $10 </a:t>
              </a:r>
              <a:r>
                <a:rPr lang="en-US" sz="4200" b="1" dirty="0" err="1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Dermascope</a:t>
              </a:r>
              <a:endParaRPr lang="en-US" sz="42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" name="Picture 5" descr="http://i1171.photobucket.com/albums/r559/mashavudermascope/cameraadjust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0" y="914400"/>
            <a:ext cx="4191000" cy="594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503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868895" y="1322105"/>
            <a:ext cx="401073" cy="4462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1462" y="0"/>
            <a:ext cx="9505462" cy="1922640"/>
            <a:chOff x="-361462" y="0"/>
            <a:chExt cx="9505462" cy="19226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914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" y="35169"/>
              <a:ext cx="8823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800" b="1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latin typeface="Calibri"/>
                </a:rPr>
                <a:t>2 Cent Test Strip for UTI Detection</a:t>
              </a:r>
              <a:endParaRPr lang="en-US" sz="4800" b="1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61462" y="1553308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030" y="2362200"/>
            <a:ext cx="3187546" cy="29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19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7786</TotalTime>
  <Words>1626</Words>
  <Application>Microsoft Macintosh PowerPoint</Application>
  <PresentationFormat>On-screen Show (4:3)</PresentationFormat>
  <Paragraphs>197</Paragraphs>
  <Slides>35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2_Office Theme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employees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Hill</dc:creator>
  <cp:lastModifiedBy>Khanjan Mehta</cp:lastModifiedBy>
  <cp:revision>214</cp:revision>
  <dcterms:created xsi:type="dcterms:W3CDTF">2013-02-25T18:30:38Z</dcterms:created>
  <dcterms:modified xsi:type="dcterms:W3CDTF">2014-03-22T17:45:04Z</dcterms:modified>
</cp:coreProperties>
</file>