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74" r:id="rId3"/>
    <p:sldId id="261" r:id="rId4"/>
    <p:sldId id="278" r:id="rId5"/>
    <p:sldId id="262" r:id="rId6"/>
    <p:sldId id="276" r:id="rId7"/>
    <p:sldId id="275" r:id="rId8"/>
    <p:sldId id="260" r:id="rId9"/>
    <p:sldId id="277" r:id="rId10"/>
    <p:sldId id="280" r:id="rId11"/>
    <p:sldId id="27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1" autoAdjust="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emeHD:Users:leticia:Documents:EPICENTER:from%20Sheri:data%20duval-couetil_student%20surve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'Sheet1 reduced graph'!$A$3:$A$10</c:f>
              <c:strCache>
                <c:ptCount val="8"/>
                <c:pt idx="0">
                  <c:v>Students are taught entrepreneurial skills</c:v>
                </c:pt>
                <c:pt idx="1">
                  <c:v>Students are encouraged to take entrepreneurship courses</c:v>
                </c:pt>
                <c:pt idx="2">
                  <c:v>Faculty discuss entrepreneurship</c:v>
                </c:pt>
                <c:pt idx="3">
                  <c:v>Entrepreneurship is presented as a worthwhile career option</c:v>
                </c:pt>
                <c:pt idx="4">
                  <c:v>Students are encouraged to develop entrepreneurial skills</c:v>
                </c:pt>
                <c:pt idx="6">
                  <c:v>I would like to learn about entrepreneurship in my engineering courses</c:v>
                </c:pt>
                <c:pt idx="7">
                  <c:v>Entrepreneurship education can broaden my career prospects and choices</c:v>
                </c:pt>
              </c:strCache>
            </c:strRef>
          </c:cat>
          <c:val>
            <c:numRef>
              <c:f>'Sheet1 reduced graph'!$B$3:$B$10</c:f>
              <c:numCache>
                <c:formatCode>General</c:formatCode>
                <c:ptCount val="8"/>
                <c:pt idx="0">
                  <c:v>18.0</c:v>
                </c:pt>
                <c:pt idx="1">
                  <c:v>13.0</c:v>
                </c:pt>
                <c:pt idx="2">
                  <c:v>19.0</c:v>
                </c:pt>
                <c:pt idx="3">
                  <c:v>23.0</c:v>
                </c:pt>
                <c:pt idx="4">
                  <c:v>28.0</c:v>
                </c:pt>
                <c:pt idx="6">
                  <c:v>60.0</c:v>
                </c:pt>
                <c:pt idx="7">
                  <c:v>69.0</c:v>
                </c:pt>
              </c:numCache>
            </c:numRef>
          </c:val>
        </c:ser>
        <c:ser>
          <c:idx val="1"/>
          <c:order val="1"/>
          <c:spPr>
            <a:solidFill>
              <a:srgbClr val="9BBB59">
                <a:lumMod val="60000"/>
                <a:lumOff val="40000"/>
              </a:srgbClr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9BBB59">
                  <a:lumMod val="60000"/>
                  <a:lumOff val="40000"/>
                </a:srgbClr>
              </a:solidFill>
              <a:ln>
                <a:solidFill>
                  <a:schemeClr val="tx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'Sheet1 reduced graph'!$A$3:$A$10</c:f>
              <c:strCache>
                <c:ptCount val="8"/>
                <c:pt idx="0">
                  <c:v>Students are taught entrepreneurial skills</c:v>
                </c:pt>
                <c:pt idx="1">
                  <c:v>Students are encouraged to take entrepreneurship courses</c:v>
                </c:pt>
                <c:pt idx="2">
                  <c:v>Faculty discuss entrepreneurship</c:v>
                </c:pt>
                <c:pt idx="3">
                  <c:v>Entrepreneurship is presented as a worthwhile career option</c:v>
                </c:pt>
                <c:pt idx="4">
                  <c:v>Students are encouraged to develop entrepreneurial skills</c:v>
                </c:pt>
                <c:pt idx="6">
                  <c:v>I would like to learn about entrepreneurship in my engineering courses</c:v>
                </c:pt>
                <c:pt idx="7">
                  <c:v>Entrepreneurship education can broaden my career prospects and choices</c:v>
                </c:pt>
              </c:strCache>
            </c:strRef>
          </c:cat>
          <c:val>
            <c:numRef>
              <c:f>'Sheet1 reduced graph'!$C$3:$C$10</c:f>
              <c:numCache>
                <c:formatCode>General</c:formatCode>
                <c:ptCount val="8"/>
                <c:pt idx="0">
                  <c:v>26.0</c:v>
                </c:pt>
                <c:pt idx="1">
                  <c:v>27.0</c:v>
                </c:pt>
                <c:pt idx="2">
                  <c:v>27.0</c:v>
                </c:pt>
                <c:pt idx="3">
                  <c:v>28.0</c:v>
                </c:pt>
                <c:pt idx="4">
                  <c:v>35.0</c:v>
                </c:pt>
                <c:pt idx="6">
                  <c:v>78.0</c:v>
                </c:pt>
                <c:pt idx="7">
                  <c:v>82.0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258680"/>
        <c:axId val="2142571016"/>
      </c:barChart>
      <c:catAx>
        <c:axId val="2143258680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 b="0" i="0">
                <a:latin typeface="Helvetica Neue Light"/>
                <a:cs typeface="Helvetica Neue Light"/>
              </a:defRPr>
            </a:pPr>
            <a:endParaRPr lang="en-US"/>
          </a:p>
        </c:txPr>
        <c:crossAx val="2142571016"/>
        <c:crosses val="autoZero"/>
        <c:auto val="1"/>
        <c:lblAlgn val="ctr"/>
        <c:lblOffset val="100"/>
        <c:noMultiLvlLbl val="0"/>
      </c:catAx>
      <c:valAx>
        <c:axId val="2142571016"/>
        <c:scaling>
          <c:orientation val="minMax"/>
          <c:max val="100.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0" i="0">
                <a:latin typeface="Helvetica Neue Light"/>
                <a:cs typeface="Helvetica Neue Light"/>
              </a:defRPr>
            </a:pPr>
            <a:endParaRPr lang="en-US"/>
          </a:p>
        </c:txPr>
        <c:crossAx val="2143258680"/>
        <c:crosses val="autoZero"/>
        <c:crossBetween val="between"/>
        <c:majorUnit val="20.0"/>
      </c:valAx>
      <c:spPr>
        <a:noFill/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0">
          <a:latin typeface="Helvetica Neue"/>
          <a:cs typeface="Helvetica Neue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11B7A-FF79-F947-A6A3-C684284A2FD4}" type="datetimeFigureOut">
              <a:rPr lang="en-US" smtClean="0"/>
              <a:t>3/20/14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EAF53-BDE7-0444-8802-991F9FD41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74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sample of 501 engineering students in senior-level capstones, 3 large u’s with established entrepreneurial programs darker band is students who had not taken entre courses, lighter bar had.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AF53-BDE7-0444-8802-991F9FD415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36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first 2 groups.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EAF53-BDE7-0444-8802-991F9FD415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84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72E5-4AAA-644E-9A9F-F34AB47E4CCD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8AD0-B0BE-384A-8A38-B94023B2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74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72E5-4AAA-644E-9A9F-F34AB47E4CCD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8AD0-B0BE-384A-8A38-B94023B2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9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72E5-4AAA-644E-9A9F-F34AB47E4CCD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8AD0-B0BE-384A-8A38-B94023B2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6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72E5-4AAA-644E-9A9F-F34AB47E4CCD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8AD0-B0BE-384A-8A38-B94023B2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72E5-4AAA-644E-9A9F-F34AB47E4CCD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8AD0-B0BE-384A-8A38-B94023B2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84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72E5-4AAA-644E-9A9F-F34AB47E4CCD}" type="datetimeFigureOut">
              <a:rPr lang="en-US" smtClean="0"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8AD0-B0BE-384A-8A38-B94023B2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3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72E5-4AAA-644E-9A9F-F34AB47E4CCD}" type="datetimeFigureOut">
              <a:rPr lang="en-US" smtClean="0"/>
              <a:t>3/20/14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8AD0-B0BE-384A-8A38-B94023B2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72E5-4AAA-644E-9A9F-F34AB47E4CCD}" type="datetimeFigureOut">
              <a:rPr lang="en-US" smtClean="0"/>
              <a:t>3/20/14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8AD0-B0BE-384A-8A38-B94023B2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72E5-4AAA-644E-9A9F-F34AB47E4CCD}" type="datetimeFigureOut">
              <a:rPr lang="en-US" smtClean="0"/>
              <a:t>3/20/14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8AD0-B0BE-384A-8A38-B94023B2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6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72E5-4AAA-644E-9A9F-F34AB47E4CCD}" type="datetimeFigureOut">
              <a:rPr lang="en-US" smtClean="0"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8AD0-B0BE-384A-8A38-B94023B2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40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872E5-4AAA-644E-9A9F-F34AB47E4CCD}" type="datetimeFigureOut">
              <a:rPr lang="en-US" smtClean="0"/>
              <a:t>3/20/14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8AD0-B0BE-384A-8A38-B94023B2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1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872E5-4AAA-644E-9A9F-F34AB47E4CCD}" type="datetimeFigureOut">
              <a:rPr lang="en-US" smtClean="0"/>
              <a:t>3/20/14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8AD0-B0BE-384A-8A38-B94023B2F3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7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dreamdesigndeliver.org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5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68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CIIA-high-res-transparent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6248400"/>
            <a:ext cx="1447800" cy="524828"/>
          </a:xfrm>
          <a:prstGeom prst="rect">
            <a:avLst/>
          </a:prstGeom>
        </p:spPr>
      </p:pic>
      <p:pic>
        <p:nvPicPr>
          <p:cNvPr id="7" name="Picture 6" descr="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386779"/>
            <a:ext cx="1371600" cy="395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8228" y="2270173"/>
            <a:ext cx="85767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pc="300" dirty="0" smtClean="0">
                <a:solidFill>
                  <a:srgbClr val="4499BE"/>
                </a:solidFill>
              </a:rPr>
              <a:t>Student Leaders Shaping Campus Priorities</a:t>
            </a:r>
            <a:endParaRPr lang="en-US" sz="5400" b="1" spc="300" dirty="0">
              <a:solidFill>
                <a:srgbClr val="4499BE"/>
              </a:solidFill>
            </a:endParaRPr>
          </a:p>
        </p:txBody>
      </p:sp>
      <p:pic>
        <p:nvPicPr>
          <p:cNvPr id="10" name="Picture 9" descr="EVENTS-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5077"/>
            <a:ext cx="9144000" cy="18482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7800" y="5398371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pc="300" dirty="0" smtClean="0">
                <a:solidFill>
                  <a:srgbClr val="4499BE"/>
                </a:solidFill>
              </a:rPr>
              <a:t>The Epicenter University Innovation Fellows Program</a:t>
            </a:r>
            <a:endParaRPr lang="en-US" sz="2800" b="1" spc="300" dirty="0">
              <a:solidFill>
                <a:srgbClr val="4499B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68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CIIA-high-res-transparent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6248400"/>
            <a:ext cx="1447800" cy="524828"/>
          </a:xfrm>
          <a:prstGeom prst="rect">
            <a:avLst/>
          </a:prstGeom>
        </p:spPr>
      </p:pic>
      <p:pic>
        <p:nvPicPr>
          <p:cNvPr id="7" name="Picture 6" descr="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386779"/>
            <a:ext cx="1371600" cy="395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82300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 smtClean="0">
                <a:solidFill>
                  <a:srgbClr val="4499BE"/>
                </a:solidFill>
              </a:rPr>
              <a:t>How to get  involved</a:t>
            </a:r>
            <a:endParaRPr lang="en-US" sz="4800" b="1" spc="300" dirty="0">
              <a:solidFill>
                <a:srgbClr val="4499BE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68"/>
            <a:r>
              <a:rPr lang="en-US" dirty="0" smtClean="0"/>
              <a:t>SUBMIT …</a:t>
            </a:r>
          </a:p>
          <a:p>
            <a:pPr marL="544068" indent="-457200">
              <a:buFont typeface="+mj-lt"/>
              <a:buAutoNum type="arabicPeriod"/>
            </a:pPr>
            <a:r>
              <a:rPr lang="en-US" dirty="0" smtClean="0"/>
              <a:t>Student application</a:t>
            </a:r>
          </a:p>
          <a:p>
            <a:pPr marL="544068" indent="-457200">
              <a:buFont typeface="+mj-lt"/>
              <a:buAutoNum type="arabicPeriod"/>
            </a:pPr>
            <a:r>
              <a:rPr lang="en-US" dirty="0" smtClean="0"/>
              <a:t>Faculty letter of support</a:t>
            </a:r>
          </a:p>
          <a:p>
            <a:pPr marL="544068" indent="-457200">
              <a:buFont typeface="+mj-lt"/>
              <a:buAutoNum type="arabicPeriod"/>
            </a:pPr>
            <a:r>
              <a:rPr lang="en-US" dirty="0" smtClean="0"/>
              <a:t>Institutional sponsorship of $2,000</a:t>
            </a:r>
          </a:p>
          <a:p>
            <a:pPr marL="544068" indent="-457200">
              <a:buFont typeface="+mj-lt"/>
              <a:buAutoNum type="arabicPeriod"/>
            </a:pPr>
            <a:endParaRPr lang="en-US" dirty="0" smtClean="0"/>
          </a:p>
          <a:p>
            <a:pPr marL="86868"/>
            <a:r>
              <a:rPr lang="en-US" dirty="0" smtClean="0"/>
              <a:t>BY September 8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</a:p>
          <a:p>
            <a:pPr marL="86868"/>
            <a:endParaRPr lang="en-US" dirty="0" smtClean="0"/>
          </a:p>
          <a:p>
            <a:pPr marL="86868"/>
            <a:r>
              <a:rPr lang="en-US" dirty="0" smtClean="0"/>
              <a:t>TRAINING: Week of September 24 – November 4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marL="86868"/>
            <a:endParaRPr lang="en-US" dirty="0" smtClean="0"/>
          </a:p>
          <a:p>
            <a:pPr marL="86868"/>
            <a:r>
              <a:rPr lang="en-US" dirty="0" smtClean="0"/>
              <a:t>APPLY: </a:t>
            </a:r>
            <a:r>
              <a:rPr lang="en-US" dirty="0" smtClean="0">
                <a:hlinkClick r:id="rId4"/>
              </a:rPr>
              <a:t>http://www.dreamdesigndeliver.org</a:t>
            </a:r>
            <a:r>
              <a:rPr lang="en-US" dirty="0" smtClean="0"/>
              <a:t>	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32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68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CIIA-high-res-transparent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6248400"/>
            <a:ext cx="1447800" cy="524828"/>
          </a:xfrm>
          <a:prstGeom prst="rect">
            <a:avLst/>
          </a:prstGeom>
        </p:spPr>
      </p:pic>
      <p:pic>
        <p:nvPicPr>
          <p:cNvPr id="7" name="Picture 6" descr="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386779"/>
            <a:ext cx="1371600" cy="395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 smtClean="0">
                <a:solidFill>
                  <a:srgbClr val="4499BE"/>
                </a:solidFill>
              </a:rPr>
              <a:t>Learn More</a:t>
            </a:r>
            <a:endParaRPr lang="en-US" sz="4800" b="1" spc="300" dirty="0">
              <a:solidFill>
                <a:srgbClr val="4499BE"/>
              </a:solidFill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630357" y="7792511"/>
            <a:ext cx="2895600" cy="365125"/>
          </a:xfrm>
        </p:spPr>
        <p:txBody>
          <a:bodyPr/>
          <a:lstStyle/>
          <a:p>
            <a:pPr>
              <a:defRPr/>
            </a:pPr>
            <a:fld id="{29141276-C190-AB4D-A4E8-A56FC19700A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pic>
        <p:nvPicPr>
          <p:cNvPr id="13" name="Content Placeholder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1" y="2038017"/>
            <a:ext cx="4537862" cy="268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57135" y="2038017"/>
            <a:ext cx="3180911" cy="3899062"/>
            <a:chOff x="5357135" y="1225764"/>
            <a:chExt cx="3180911" cy="3899062"/>
          </a:xfrm>
        </p:grpSpPr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135" y="1225764"/>
              <a:ext cx="3180911" cy="362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5581991" y="4782108"/>
              <a:ext cx="2690265" cy="342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i="1" dirty="0" err="1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dreamdesigndeliver.org</a:t>
              </a:r>
              <a:endParaRPr lang="en-US" sz="2000" b="1" i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304800" y="4706188"/>
            <a:ext cx="33254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 i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universityinnovation.org</a:t>
            </a:r>
            <a:endParaRPr lang="en-US" sz="2000" b="1" i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58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68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CIIA-high-res-transparent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6248400"/>
            <a:ext cx="1447800" cy="524828"/>
          </a:xfrm>
          <a:prstGeom prst="rect">
            <a:avLst/>
          </a:prstGeom>
        </p:spPr>
      </p:pic>
      <p:pic>
        <p:nvPicPr>
          <p:cNvPr id="7" name="Picture 6" descr="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386779"/>
            <a:ext cx="1371600" cy="395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 smtClean="0">
                <a:solidFill>
                  <a:srgbClr val="4499BE"/>
                </a:solidFill>
              </a:rPr>
              <a:t>Epicenter</a:t>
            </a:r>
            <a:endParaRPr lang="en-US" sz="4800" b="1" spc="300" dirty="0">
              <a:solidFill>
                <a:srgbClr val="4499B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6237" y="1485680"/>
            <a:ext cx="52715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5-year NSF-funded initiative to transform undergraduate engineering education through three focused efforts: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research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faculty &amp; institutional engagement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movement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 descr="logoblo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25615"/>
            <a:ext cx="2913501" cy="16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1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68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CIIA-high-res-transparent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6248400"/>
            <a:ext cx="1447800" cy="524828"/>
          </a:xfrm>
          <a:prstGeom prst="rect">
            <a:avLst/>
          </a:prstGeom>
        </p:spPr>
      </p:pic>
      <p:pic>
        <p:nvPicPr>
          <p:cNvPr id="7" name="Picture 6" descr="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386779"/>
            <a:ext cx="1371600" cy="395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1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300" dirty="0" smtClean="0">
                <a:solidFill>
                  <a:srgbClr val="4499BE"/>
                </a:solidFill>
              </a:rPr>
              <a:t>Activating Students for Rapid Impact</a:t>
            </a:r>
            <a:endParaRPr lang="en-US" sz="3600" b="1" spc="300" dirty="0">
              <a:solidFill>
                <a:srgbClr val="4499B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785" y="2140977"/>
            <a:ext cx="7453312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>
            <a:spLocks noGrp="1"/>
          </p:cNvSpPr>
          <p:nvPr/>
        </p:nvSpPr>
        <p:spPr bwMode="auto">
          <a:xfrm>
            <a:off x="1039290" y="4872573"/>
            <a:ext cx="74533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256032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Helvetica"/>
              </a:defRPr>
            </a:lvl1pPr>
            <a:lvl2pPr marL="649224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Helvetic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Helvetic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404040"/>
                </a:solidFill>
                <a:latin typeface="Helvetica"/>
                <a:ea typeface="ＭＳ Ｐゴシック" charset="0"/>
                <a:cs typeface="Helvetic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404040"/>
                </a:solidFill>
                <a:latin typeface="Helvetica"/>
                <a:ea typeface="ＭＳ Ｐゴシック" charset="0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868" indent="0" eaLnBrk="1" fontAlgn="auto" hangingPunct="1">
              <a:lnSpc>
                <a:spcPct val="11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Focus students on the task of enhancing the </a:t>
            </a:r>
            <a:r>
              <a:rPr lang="en-US" kern="1200" dirty="0" smtClean="0">
                <a:solidFill>
                  <a:srgbClr val="26649D"/>
                </a:solidFill>
                <a:latin typeface="Arial"/>
                <a:ea typeface="+mn-ea"/>
                <a:cs typeface="Arial"/>
              </a:rPr>
              <a:t>Innovation Ecosystem </a:t>
            </a:r>
            <a:r>
              <a:rPr lang="en-US" kern="1200" dirty="0" smtClea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with the goal of creating lasting institutional impact.</a:t>
            </a:r>
            <a:endParaRPr lang="en-US" kern="120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077992" y="6267371"/>
            <a:ext cx="52070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400" i="1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Pictured Above: UI Fellows at Stanford E-Week February 2013</a:t>
            </a:r>
          </a:p>
        </p:txBody>
      </p:sp>
    </p:spTree>
    <p:extLst>
      <p:ext uri="{BB962C8B-B14F-4D97-AF65-F5344CB8AC3E}">
        <p14:creationId xmlns:p14="http://schemas.microsoft.com/office/powerpoint/2010/main" val="320561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68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CIIA-high-res-transparent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6248400"/>
            <a:ext cx="1447800" cy="524828"/>
          </a:xfrm>
          <a:prstGeom prst="rect">
            <a:avLst/>
          </a:prstGeom>
        </p:spPr>
      </p:pic>
      <p:pic>
        <p:nvPicPr>
          <p:cNvPr id="7" name="Picture 6" descr="op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386779"/>
            <a:ext cx="1371600" cy="395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76676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300" dirty="0" smtClean="0">
                <a:solidFill>
                  <a:srgbClr val="4499BE"/>
                </a:solidFill>
              </a:rPr>
              <a:t>Students’ Attitudes about Entrepreneurship Education</a:t>
            </a:r>
            <a:endParaRPr lang="en-US" sz="2800" b="1" spc="300" dirty="0">
              <a:solidFill>
                <a:srgbClr val="4499BE"/>
              </a:solidFill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97162736"/>
              </p:ext>
            </p:extLst>
          </p:nvPr>
        </p:nvGraphicFramePr>
        <p:xfrm>
          <a:off x="152400" y="2111800"/>
          <a:ext cx="6854927" cy="422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4140231" y="2479576"/>
            <a:ext cx="2196191" cy="3981615"/>
            <a:chOff x="5337578" y="1461500"/>
            <a:chExt cx="2719082" cy="4930062"/>
          </a:xfrm>
        </p:grpSpPr>
        <p:sp>
          <p:nvSpPr>
            <p:cNvPr id="14" name="TextBox 2"/>
            <p:cNvSpPr txBox="1">
              <a:spLocks noChangeArrowheads="1"/>
            </p:cNvSpPr>
            <p:nvPr/>
          </p:nvSpPr>
          <p:spPr bwMode="auto">
            <a:xfrm>
              <a:off x="5337578" y="6083805"/>
              <a:ext cx="2405933" cy="307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latin typeface="Helvetica Neue Light" charset="0"/>
                </a:rPr>
                <a:t>% agreement with statement</a:t>
              </a:r>
            </a:p>
          </p:txBody>
        </p:sp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7781728" y="1461500"/>
              <a:ext cx="274932" cy="40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Helvetica Neue Light" charset="0"/>
                </a:rPr>
                <a:t>*</a:t>
              </a:r>
            </a:p>
          </p:txBody>
        </p:sp>
        <p:sp>
          <p:nvSpPr>
            <p:cNvPr id="16" name="TextBox 6"/>
            <p:cNvSpPr txBox="1">
              <a:spLocks noChangeArrowheads="1"/>
            </p:cNvSpPr>
            <p:nvPr/>
          </p:nvSpPr>
          <p:spPr bwMode="auto">
            <a:xfrm>
              <a:off x="7634184" y="2022917"/>
              <a:ext cx="274932" cy="40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Helvetica Neue Light" charset="0"/>
                </a:rPr>
                <a:t>*</a:t>
              </a:r>
            </a:p>
          </p:txBody>
        </p:sp>
        <p:sp>
          <p:nvSpPr>
            <p:cNvPr id="17" name="TextBox 7"/>
            <p:cNvSpPr txBox="1">
              <a:spLocks noChangeArrowheads="1"/>
            </p:cNvSpPr>
            <p:nvPr/>
          </p:nvSpPr>
          <p:spPr bwMode="auto">
            <a:xfrm>
              <a:off x="5688705" y="4618269"/>
              <a:ext cx="274932" cy="40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Helvetica Neue Light" charset="0"/>
                </a:rPr>
                <a:t>*</a:t>
              </a:r>
            </a:p>
          </p:txBody>
        </p:sp>
        <p:sp>
          <p:nvSpPr>
            <p:cNvPr id="18" name="TextBox 8"/>
            <p:cNvSpPr txBox="1">
              <a:spLocks noChangeArrowheads="1"/>
            </p:cNvSpPr>
            <p:nvPr/>
          </p:nvSpPr>
          <p:spPr bwMode="auto">
            <a:xfrm>
              <a:off x="5667740" y="5161240"/>
              <a:ext cx="274932" cy="400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latin typeface="Helvetica Neue Light" charset="0"/>
                </a:rPr>
                <a:t>*</a:t>
              </a:r>
            </a:p>
          </p:txBody>
        </p:sp>
      </p:grp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3947423" y="1541935"/>
            <a:ext cx="2166938" cy="3079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>
                <a:latin typeface="Arial" charset="0"/>
              </a:rPr>
              <a:t>NO ENTREP COURSES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30697" y="1849910"/>
            <a:ext cx="1474787" cy="3079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ea typeface="ＭＳ Ｐゴシック" charset="-128"/>
                <a:cs typeface="ＭＳ Ｐゴシック" charset="-128"/>
              </a:rPr>
              <a:t>ENTREP COURSES</a:t>
            </a: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7127875" y="2517062"/>
            <a:ext cx="984250" cy="831850"/>
          </a:xfrm>
          <a:prstGeom prst="rect">
            <a:avLst/>
          </a:prstGeom>
          <a:solidFill>
            <a:schemeClr val="accent4">
              <a:lumMod val="40000"/>
              <a:lumOff val="60000"/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dirty="0" smtClean="0">
                <a:latin typeface="Helvetica Neue Medium" charset="0"/>
                <a:cs typeface="Helvetica Neue Medium" charset="0"/>
              </a:rPr>
              <a:t>Aspirations and perceived impact</a:t>
            </a:r>
            <a:endParaRPr lang="en-US" sz="1200" dirty="0" smtClean="0">
              <a:latin typeface="Helvetica Neue Light" charset="0"/>
              <a:cs typeface="Helvetica Neue Light" charset="0"/>
            </a:endParaRPr>
          </a:p>
        </p:txBody>
      </p:sp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6991350" y="4567082"/>
            <a:ext cx="1257300" cy="461963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dirty="0">
                <a:latin typeface="Helvetica Neue Medium" charset="0"/>
              </a:rPr>
              <a:t>Offerings and opportunities</a:t>
            </a:r>
            <a:endParaRPr lang="en-US" sz="1200" dirty="0">
              <a:latin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038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68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CIIA-high-res-transparent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6248400"/>
            <a:ext cx="1447800" cy="524828"/>
          </a:xfrm>
          <a:prstGeom prst="rect">
            <a:avLst/>
          </a:prstGeom>
        </p:spPr>
      </p:pic>
      <p:pic>
        <p:nvPicPr>
          <p:cNvPr id="7" name="Picture 6" descr="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386779"/>
            <a:ext cx="1371600" cy="395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700932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300" dirty="0">
                <a:solidFill>
                  <a:srgbClr val="4499BE"/>
                </a:solidFill>
              </a:rPr>
              <a:t>National Network, Breadth of Institutions</a:t>
            </a:r>
            <a:endParaRPr lang="en-US" sz="3600" b="1" spc="300" dirty="0">
              <a:solidFill>
                <a:srgbClr val="4499BE"/>
              </a:solidFill>
            </a:endParaRPr>
          </a:p>
        </p:txBody>
      </p:sp>
      <p:pic>
        <p:nvPicPr>
          <p:cNvPr id="9" name="Picture 8" descr="SAmap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27906"/>
            <a:ext cx="601503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80222" y="2127121"/>
            <a:ext cx="247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kern="1200" dirty="0" smtClean="0">
                <a:solidFill>
                  <a:schemeClr val="bg1">
                    <a:lumMod val="50000"/>
                  </a:schemeClr>
                </a:solidFill>
              </a:rPr>
              <a:t>’</a:t>
            </a:r>
            <a:r>
              <a:rPr lang="en-US" sz="4000" kern="1200" dirty="0" smtClean="0">
                <a:solidFill>
                  <a:schemeClr val="bg1">
                    <a:lumMod val="50000"/>
                  </a:schemeClr>
                </a:solidFill>
              </a:rPr>
              <a:t>12 - ’13</a:t>
            </a:r>
            <a:endParaRPr lang="en-US" sz="4000" kern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1768" y="4644555"/>
            <a:ext cx="7116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300" dirty="0" smtClean="0">
                <a:solidFill>
                  <a:srgbClr val="4499BE"/>
                </a:solidFill>
              </a:rPr>
              <a:t>98 schools have now participated</a:t>
            </a:r>
            <a:endParaRPr lang="en-US" sz="2800" b="1" spc="300" dirty="0">
              <a:solidFill>
                <a:srgbClr val="449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1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68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CIIA-high-res-transparent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6248400"/>
            <a:ext cx="1447800" cy="524828"/>
          </a:xfrm>
          <a:prstGeom prst="rect">
            <a:avLst/>
          </a:prstGeom>
        </p:spPr>
      </p:pic>
      <p:pic>
        <p:nvPicPr>
          <p:cNvPr id="7" name="Picture 6" descr="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386779"/>
            <a:ext cx="1371600" cy="395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533400"/>
            <a:ext cx="8318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300" dirty="0" smtClean="0">
                <a:solidFill>
                  <a:srgbClr val="4499BE"/>
                </a:solidFill>
              </a:rPr>
              <a:t>Training: 6 Weeks, Delivered via </a:t>
            </a:r>
            <a:r>
              <a:rPr lang="en-US" sz="4800" b="1" spc="300" dirty="0" err="1" smtClean="0">
                <a:solidFill>
                  <a:srgbClr val="4499BE"/>
                </a:solidFill>
              </a:rPr>
              <a:t>Facetime</a:t>
            </a:r>
            <a:endParaRPr lang="en-US" sz="3600" b="1" spc="300" dirty="0">
              <a:solidFill>
                <a:srgbClr val="4499BE"/>
              </a:solidFill>
            </a:endParaRPr>
          </a:p>
        </p:txBody>
      </p:sp>
      <p:pic>
        <p:nvPicPr>
          <p:cNvPr id="10" name="Content Placeholder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3842" y="2103060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99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68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CIIA-high-res-transparent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6248400"/>
            <a:ext cx="1447800" cy="524828"/>
          </a:xfrm>
          <a:prstGeom prst="rect">
            <a:avLst/>
          </a:prstGeom>
        </p:spPr>
      </p:pic>
      <p:pic>
        <p:nvPicPr>
          <p:cNvPr id="7" name="Picture 6" descr="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386779"/>
            <a:ext cx="1371600" cy="395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799" y="533400"/>
            <a:ext cx="90717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300" dirty="0" smtClean="0">
                <a:solidFill>
                  <a:srgbClr val="4499BE"/>
                </a:solidFill>
              </a:rPr>
              <a:t>Highly-Experiential Learning</a:t>
            </a:r>
            <a:endParaRPr lang="en-US" sz="3600" b="1" spc="300" dirty="0">
              <a:solidFill>
                <a:srgbClr val="4499BE"/>
              </a:solidFill>
            </a:endParaRPr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553" y="1543519"/>
            <a:ext cx="6430447" cy="46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87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68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CIIA-high-res-transparent-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0" y="6248400"/>
            <a:ext cx="1447800" cy="524828"/>
          </a:xfrm>
          <a:prstGeom prst="rect">
            <a:avLst/>
          </a:prstGeom>
        </p:spPr>
      </p:pic>
      <p:pic>
        <p:nvPicPr>
          <p:cNvPr id="7" name="Picture 6" descr="op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386779"/>
            <a:ext cx="1371600" cy="3950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799" y="533400"/>
            <a:ext cx="9175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 smtClean="0">
                <a:solidFill>
                  <a:srgbClr val="4499BE"/>
                </a:solidFill>
              </a:rPr>
              <a:t>2-3 Year Action Plans</a:t>
            </a:r>
            <a:endParaRPr lang="en-US" sz="4800" b="1" spc="300" dirty="0">
              <a:solidFill>
                <a:srgbClr val="4499BE"/>
              </a:solidFill>
            </a:endParaRPr>
          </a:p>
        </p:txBody>
      </p:sp>
      <p:pic>
        <p:nvPicPr>
          <p:cNvPr id="12" name="Content Placeholder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99" y="1786955"/>
            <a:ext cx="6709170" cy="44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05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rgbClr val="F68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CIIA-high-res-transparent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0" y="6248400"/>
            <a:ext cx="1447800" cy="524828"/>
          </a:xfrm>
          <a:prstGeom prst="rect">
            <a:avLst/>
          </a:prstGeom>
        </p:spPr>
      </p:pic>
      <p:pic>
        <p:nvPicPr>
          <p:cNvPr id="7" name="Picture 6" descr="op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6386779"/>
            <a:ext cx="1371600" cy="395021"/>
          </a:xfrm>
          <a:prstGeom prst="rect">
            <a:avLst/>
          </a:prstGeom>
        </p:spPr>
      </p:pic>
      <p:sp>
        <p:nvSpPr>
          <p:cNvPr id="1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5650128" y="7755174"/>
            <a:ext cx="2895600" cy="365125"/>
          </a:xfrm>
        </p:spPr>
        <p:txBody>
          <a:bodyPr/>
          <a:lstStyle/>
          <a:p>
            <a:pPr>
              <a:defRPr/>
            </a:pPr>
            <a:fld id="{E2A53D15-95FB-9B44-A9F2-9F2FB7F1AD5B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95960"/>
            <a:ext cx="9195936" cy="21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4360" y="4755372"/>
            <a:ext cx="1924418" cy="157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2245" y="4789581"/>
            <a:ext cx="1400270" cy="145881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9549696" y="5179940"/>
            <a:ext cx="0" cy="4957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cardboardcouch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0894" y="4755372"/>
            <a:ext cx="2099234" cy="15744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799" y="533401"/>
            <a:ext cx="85106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pc="300" dirty="0" smtClean="0">
                <a:solidFill>
                  <a:srgbClr val="4499BE"/>
                </a:solidFill>
              </a:rPr>
              <a:t>Students Deploy Diverse Strategies</a:t>
            </a:r>
            <a:endParaRPr lang="en-US" sz="4800" b="1" spc="300" dirty="0">
              <a:solidFill>
                <a:srgbClr val="4499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38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221</Words>
  <Application>Microsoft Macintosh PowerPoint</Application>
  <PresentationFormat>On-screen Show (4:3)</PresentationFormat>
  <Paragraphs>47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NCIIA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Keller Jackson</dc:creator>
  <cp:lastModifiedBy>Liz Nilsen</cp:lastModifiedBy>
  <cp:revision>6</cp:revision>
  <dcterms:created xsi:type="dcterms:W3CDTF">2014-03-03T21:19:03Z</dcterms:created>
  <dcterms:modified xsi:type="dcterms:W3CDTF">2014-03-21T13:51:41Z</dcterms:modified>
</cp:coreProperties>
</file>