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6" r:id="rId2"/>
    <p:sldId id="267" r:id="rId3"/>
    <p:sldId id="268" r:id="rId4"/>
    <p:sldId id="256" r:id="rId5"/>
    <p:sldId id="272" r:id="rId6"/>
    <p:sldId id="261" r:id="rId7"/>
    <p:sldId id="278" r:id="rId8"/>
    <p:sldId id="280" r:id="rId9"/>
    <p:sldId id="279" r:id="rId10"/>
    <p:sldId id="281" r:id="rId11"/>
    <p:sldId id="275" r:id="rId12"/>
    <p:sldId id="277" r:id="rId13"/>
    <p:sldId id="27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0F50"/>
    <a:srgbClr val="1A1E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090" autoAdjust="0"/>
  </p:normalViewPr>
  <p:slideViewPr>
    <p:cSldViewPr snapToGrid="0" snapToObjects="1">
      <p:cViewPr>
        <p:scale>
          <a:sx n="76" d="100"/>
          <a:sy n="76" d="100"/>
        </p:scale>
        <p:origin x="-1576"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3567FF-5078-2F4E-9524-B5C84AFCB082}" type="datetimeFigureOut">
              <a:rPr lang="en-US" smtClean="0"/>
              <a:t>3/21/14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72EA9F-CDE9-0E4C-8598-D2FCB568E4E3}" type="slidenum">
              <a:rPr lang="en-US" smtClean="0"/>
              <a:t>‹#›</a:t>
            </a:fld>
            <a:endParaRPr lang="en-US"/>
          </a:p>
        </p:txBody>
      </p:sp>
    </p:spTree>
    <p:extLst>
      <p:ext uri="{BB962C8B-B14F-4D97-AF65-F5344CB8AC3E}">
        <p14:creationId xmlns:p14="http://schemas.microsoft.com/office/powerpoint/2010/main" val="18358985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72EA9F-CDE9-0E4C-8598-D2FCB568E4E3}" type="slidenum">
              <a:rPr lang="en-US" smtClean="0"/>
              <a:t>1</a:t>
            </a:fld>
            <a:endParaRPr lang="en-US"/>
          </a:p>
        </p:txBody>
      </p:sp>
    </p:spTree>
    <p:extLst>
      <p:ext uri="{BB962C8B-B14F-4D97-AF65-F5344CB8AC3E}">
        <p14:creationId xmlns:p14="http://schemas.microsoft.com/office/powerpoint/2010/main" val="512731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how do we push them.</a:t>
            </a:r>
          </a:p>
          <a:p>
            <a:endParaRPr lang="en-US" dirty="0" smtClean="0"/>
          </a:p>
          <a:p>
            <a:r>
              <a:rPr lang="en-US" dirty="0" smtClean="0"/>
              <a:t>Our organization</a:t>
            </a:r>
            <a:r>
              <a:rPr lang="en-US" baseline="0" dirty="0" smtClean="0"/>
              <a:t> is split up into different projects, each one operating as a lean, autonomous group. Startup Career Fair brings over a hundred startups to Michigan each year, introducing them to a thousand students who most of which never considered working at a startup. </a:t>
            </a:r>
            <a:r>
              <a:rPr lang="en-US" baseline="0" dirty="0" err="1" smtClean="0"/>
              <a:t>MHacks</a:t>
            </a:r>
            <a:r>
              <a:rPr lang="en-US" baseline="0" dirty="0" smtClean="0"/>
              <a:t> is the largest student </a:t>
            </a:r>
            <a:r>
              <a:rPr lang="en-US" baseline="0" dirty="0" err="1" smtClean="0"/>
              <a:t>hackathon</a:t>
            </a:r>
            <a:r>
              <a:rPr lang="en-US" baseline="0" dirty="0" smtClean="0"/>
              <a:t> in the world, bringing in 1300 hackers from across the country to build in our turf. </a:t>
            </a:r>
            <a:r>
              <a:rPr lang="en-US" baseline="0" dirty="0" err="1" smtClean="0"/>
              <a:t>Makeathon</a:t>
            </a:r>
            <a:r>
              <a:rPr lang="en-US" baseline="0" dirty="0" smtClean="0"/>
              <a:t> was a </a:t>
            </a:r>
            <a:r>
              <a:rPr lang="en-US" baseline="0" dirty="0" err="1" smtClean="0"/>
              <a:t>hackathon</a:t>
            </a:r>
            <a:r>
              <a:rPr lang="en-US" baseline="0" dirty="0" smtClean="0"/>
              <a:t> for physical products, and we set them up with 3D printers, CAD mentors and all the power tools they could ask for. As of last year we’ve had over 6,000 students attend our events, and this year we hit 10,329.</a:t>
            </a:r>
            <a:endParaRPr lang="en-US" dirty="0"/>
          </a:p>
        </p:txBody>
      </p:sp>
      <p:sp>
        <p:nvSpPr>
          <p:cNvPr id="4" name="Slide Number Placeholder 3"/>
          <p:cNvSpPr>
            <a:spLocks noGrp="1"/>
          </p:cNvSpPr>
          <p:nvPr>
            <p:ph type="sldNum" sz="quarter" idx="10"/>
          </p:nvPr>
        </p:nvSpPr>
        <p:spPr/>
        <p:txBody>
          <a:bodyPr/>
          <a:lstStyle/>
          <a:p>
            <a:fld id="{0473EB28-C965-B44D-9D35-49C4885AB6D3}" type="slidenum">
              <a:rPr lang="en-US" smtClean="0"/>
              <a:t>12</a:t>
            </a:fld>
            <a:endParaRPr lang="en-US"/>
          </a:p>
        </p:txBody>
      </p:sp>
    </p:spTree>
    <p:extLst>
      <p:ext uri="{BB962C8B-B14F-4D97-AF65-F5344CB8AC3E}">
        <p14:creationId xmlns:p14="http://schemas.microsoft.com/office/powerpoint/2010/main" val="334573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qualified as "impact" was that we got them to an </a:t>
            </a:r>
            <a:r>
              <a:rPr lang="en-US" sz="1200" kern="1200" dirty="0" err="1" smtClean="0">
                <a:solidFill>
                  <a:schemeClr val="tx1"/>
                </a:solidFill>
                <a:effectLst/>
                <a:latin typeface="+mn-lt"/>
                <a:ea typeface="+mn-ea"/>
                <a:cs typeface="+mn-cs"/>
              </a:rPr>
              <a:t>MPowered</a:t>
            </a:r>
            <a:r>
              <a:rPr lang="en-US" sz="1200" kern="1200" dirty="0" smtClean="0">
                <a:solidFill>
                  <a:schemeClr val="tx1"/>
                </a:solidFill>
                <a:effectLst/>
                <a:latin typeface="+mn-lt"/>
                <a:ea typeface="+mn-ea"/>
                <a:cs typeface="+mn-cs"/>
              </a:rPr>
              <a:t> event. The numbers that are in that bar graph DO contain overlaps (double-impacting people). the largest source of overlap between events was from </a:t>
            </a:r>
            <a:r>
              <a:rPr lang="en-US" sz="1200" kern="1200" dirty="0" err="1" smtClean="0">
                <a:solidFill>
                  <a:schemeClr val="tx1"/>
                </a:solidFill>
                <a:effectLst/>
                <a:latin typeface="+mn-lt"/>
                <a:ea typeface="+mn-ea"/>
                <a:cs typeface="+mn-cs"/>
              </a:rPr>
              <a:t>MHacks</a:t>
            </a:r>
            <a:r>
              <a:rPr lang="en-US" sz="1200" kern="1200" dirty="0" smtClean="0">
                <a:solidFill>
                  <a:schemeClr val="tx1"/>
                </a:solidFill>
                <a:effectLst/>
                <a:latin typeface="+mn-lt"/>
                <a:ea typeface="+mn-ea"/>
                <a:cs typeface="+mn-cs"/>
              </a:rPr>
              <a:t> II to </a:t>
            </a:r>
            <a:r>
              <a:rPr lang="en-US" sz="1200" kern="1200" dirty="0" err="1" smtClean="0">
                <a:solidFill>
                  <a:schemeClr val="tx1"/>
                </a:solidFill>
                <a:effectLst/>
                <a:latin typeface="+mn-lt"/>
                <a:ea typeface="+mn-ea"/>
                <a:cs typeface="+mn-cs"/>
              </a:rPr>
              <a:t>MHacks</a:t>
            </a:r>
            <a:r>
              <a:rPr lang="en-US" sz="1200" kern="1200" dirty="0" smtClean="0">
                <a:solidFill>
                  <a:schemeClr val="tx1"/>
                </a:solidFill>
                <a:effectLst/>
                <a:latin typeface="+mn-lt"/>
                <a:ea typeface="+mn-ea"/>
                <a:cs typeface="+mn-cs"/>
              </a:rPr>
              <a:t> III, but I was unable to filter down to unique impressions. 1000 Voices was not counted.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first year of 1KP was 2008. </a:t>
            </a:r>
          </a:p>
          <a:p>
            <a:r>
              <a:rPr lang="en-US" sz="1200" kern="120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F72EA9F-CDE9-0E4C-8598-D2FCB568E4E3}" type="slidenum">
              <a:rPr lang="en-US" smtClean="0"/>
              <a:t>13</a:t>
            </a:fld>
            <a:endParaRPr lang="en-US"/>
          </a:p>
        </p:txBody>
      </p:sp>
    </p:spTree>
    <p:extLst>
      <p:ext uri="{BB962C8B-B14F-4D97-AF65-F5344CB8AC3E}">
        <p14:creationId xmlns:p14="http://schemas.microsoft.com/office/powerpoint/2010/main" val="614347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are the change agents on college campuses</a:t>
            </a:r>
            <a:endParaRPr lang="en-US" baseline="0" dirty="0" smtClean="0"/>
          </a:p>
          <a:p>
            <a:r>
              <a:rPr lang="en-US" baseline="0" dirty="0" smtClean="0"/>
              <a:t>Today – we wanted to demonstrate the effect of students movements through discussing what has been happening at University of Michigan over the last several years, giving an example of one of the major mechanisms students put in place to “spread the word” and then a description of how NCIIA is trying to seed these types of movements across other campuses</a:t>
            </a:r>
            <a:endParaRPr lang="en-US" dirty="0"/>
          </a:p>
        </p:txBody>
      </p:sp>
      <p:sp>
        <p:nvSpPr>
          <p:cNvPr id="4" name="Slide Number Placeholder 3"/>
          <p:cNvSpPr>
            <a:spLocks noGrp="1"/>
          </p:cNvSpPr>
          <p:nvPr>
            <p:ph type="sldNum" sz="quarter" idx="10"/>
          </p:nvPr>
        </p:nvSpPr>
        <p:spPr/>
        <p:txBody>
          <a:bodyPr/>
          <a:lstStyle/>
          <a:p>
            <a:fld id="{FF72EA9F-CDE9-0E4C-8598-D2FCB568E4E3}" type="slidenum">
              <a:rPr lang="en-US" smtClean="0"/>
              <a:t>3</a:t>
            </a:fld>
            <a:endParaRPr lang="en-US"/>
          </a:p>
        </p:txBody>
      </p:sp>
    </p:spTree>
    <p:extLst>
      <p:ext uri="{BB962C8B-B14F-4D97-AF65-F5344CB8AC3E}">
        <p14:creationId xmlns:p14="http://schemas.microsoft.com/office/powerpoint/2010/main" val="147891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at universit</a:t>
            </a:r>
            <a:r>
              <a:rPr lang="en-US" baseline="0" dirty="0" smtClean="0"/>
              <a:t>y of </a:t>
            </a:r>
            <a:r>
              <a:rPr lang="en-US" baseline="0" dirty="0" err="1" smtClean="0"/>
              <a:t>michigan</a:t>
            </a:r>
            <a:r>
              <a:rPr lang="en-US" baseline="0" dirty="0" smtClean="0"/>
              <a:t> – we have launched a campus wide initiative for undergraduate entrepreneurship that spreads across the 19 different schools and colleges that provides all students with entrepreneurial fundaments.</a:t>
            </a:r>
          </a:p>
          <a:p>
            <a:endParaRPr lang="en-US" baseline="0" dirty="0" smtClean="0"/>
          </a:p>
          <a:p>
            <a:r>
              <a:rPr lang="en-US" baseline="0" dirty="0" smtClean="0"/>
              <a:t>But how did we actually get here?</a:t>
            </a:r>
            <a:endParaRPr lang="en-US" dirty="0"/>
          </a:p>
        </p:txBody>
      </p:sp>
      <p:sp>
        <p:nvSpPr>
          <p:cNvPr id="4" name="Slide Number Placeholder 3"/>
          <p:cNvSpPr>
            <a:spLocks noGrp="1"/>
          </p:cNvSpPr>
          <p:nvPr>
            <p:ph type="sldNum" sz="quarter" idx="10"/>
          </p:nvPr>
        </p:nvSpPr>
        <p:spPr/>
        <p:txBody>
          <a:bodyPr/>
          <a:lstStyle/>
          <a:p>
            <a:fld id="{FF72EA9F-CDE9-0E4C-8598-D2FCB568E4E3}" type="slidenum">
              <a:rPr lang="en-US" smtClean="0"/>
              <a:t>4</a:t>
            </a:fld>
            <a:endParaRPr lang="en-US"/>
          </a:p>
        </p:txBody>
      </p:sp>
    </p:spTree>
    <p:extLst>
      <p:ext uri="{BB962C8B-B14F-4D97-AF65-F5344CB8AC3E}">
        <p14:creationId xmlns:p14="http://schemas.microsoft.com/office/powerpoint/2010/main" val="1381885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1999 – we</a:t>
            </a:r>
            <a:r>
              <a:rPr lang="en-US" baseline="0" dirty="0" smtClean="0"/>
              <a:t> had just launched the first entrepreneurship institute on campus – the Zell Lurie Institute of Entrepreneurial Students</a:t>
            </a:r>
          </a:p>
          <a:p>
            <a:endParaRPr lang="en-US" baseline="0" dirty="0" smtClean="0"/>
          </a:p>
          <a:p>
            <a:pPr marL="171450" indent="-171450">
              <a:buFontTx/>
              <a:buChar char="-"/>
            </a:pPr>
            <a:r>
              <a:rPr lang="en-US" baseline="0" dirty="0" smtClean="0"/>
              <a:t>Outstanding program</a:t>
            </a:r>
          </a:p>
          <a:p>
            <a:pPr marL="171450" indent="-171450">
              <a:buFontTx/>
              <a:buChar char="-"/>
            </a:pPr>
            <a:r>
              <a:rPr lang="en-US" baseline="0" dirty="0" smtClean="0"/>
              <a:t>Centered in the Ross School of Business</a:t>
            </a:r>
          </a:p>
          <a:p>
            <a:pPr marL="171450" indent="-171450">
              <a:buFontTx/>
              <a:buChar char="-"/>
            </a:pPr>
            <a:r>
              <a:rPr lang="en-US" baseline="0" dirty="0" smtClean="0"/>
              <a:t>Launching innovative student run venture funds</a:t>
            </a:r>
          </a:p>
          <a:p>
            <a:pPr marL="171450" indent="-171450">
              <a:buFontTx/>
              <a:buChar char="-"/>
            </a:pPr>
            <a:endParaRPr lang="en-US" baseline="0" dirty="0" smtClean="0"/>
          </a:p>
          <a:p>
            <a:pPr marL="171450" indent="-171450">
              <a:buFontTx/>
              <a:buChar char="-"/>
            </a:pPr>
            <a:r>
              <a:rPr lang="en-US" baseline="0" dirty="0" smtClean="0"/>
              <a:t>But the reality – that was just a small subset of the University of Michigan </a:t>
            </a:r>
            <a:r>
              <a:rPr lang="en-US" baseline="0" dirty="0" err="1" smtClean="0"/>
              <a:t>Poputlation</a:t>
            </a: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F72EA9F-CDE9-0E4C-8598-D2FCB568E4E3}" type="slidenum">
              <a:rPr lang="en-US" smtClean="0"/>
              <a:t>5</a:t>
            </a:fld>
            <a:endParaRPr lang="en-US"/>
          </a:p>
        </p:txBody>
      </p:sp>
    </p:spTree>
    <p:extLst>
      <p:ext uri="{BB962C8B-B14F-4D97-AF65-F5344CB8AC3E}">
        <p14:creationId xmlns:p14="http://schemas.microsoft.com/office/powerpoint/2010/main" val="2213663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reality is that</a:t>
            </a:r>
            <a:r>
              <a:rPr lang="en-US" baseline="0" dirty="0" smtClean="0"/>
              <a:t> access to entrepreneurship for students was limited and would only become widely available with growth </a:t>
            </a:r>
            <a:endParaRPr lang="en-US" dirty="0"/>
          </a:p>
        </p:txBody>
      </p:sp>
      <p:sp>
        <p:nvSpPr>
          <p:cNvPr id="4" name="Slide Number Placeholder 3"/>
          <p:cNvSpPr>
            <a:spLocks noGrp="1"/>
          </p:cNvSpPr>
          <p:nvPr>
            <p:ph type="sldNum" sz="quarter" idx="10"/>
          </p:nvPr>
        </p:nvSpPr>
        <p:spPr/>
        <p:txBody>
          <a:bodyPr/>
          <a:lstStyle/>
          <a:p>
            <a:fld id="{FF72EA9F-CDE9-0E4C-8598-D2FCB568E4E3}" type="slidenum">
              <a:rPr lang="en-US" smtClean="0"/>
              <a:t>6</a:t>
            </a:fld>
            <a:endParaRPr lang="en-US"/>
          </a:p>
        </p:txBody>
      </p:sp>
    </p:spTree>
    <p:extLst>
      <p:ext uri="{BB962C8B-B14F-4D97-AF65-F5344CB8AC3E}">
        <p14:creationId xmlns:p14="http://schemas.microsoft.com/office/powerpoint/2010/main" val="3078826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so t</a:t>
            </a:r>
            <a:r>
              <a:rPr lang="en-US" baseline="0" dirty="0" smtClean="0"/>
              <a:t>he College of Engineering created the Center for Entrepreneurship, The Dean was supportive and the growth was endorsed by the President, </a:t>
            </a:r>
            <a:r>
              <a:rPr lang="en-US" baseline="0" dirty="0" err="1" smtClean="0"/>
              <a:t>marysue</a:t>
            </a:r>
            <a:r>
              <a:rPr lang="en-US" baseline="0" dirty="0" smtClean="0"/>
              <a:t> </a:t>
            </a:r>
            <a:r>
              <a:rPr lang="en-US" baseline="0" dirty="0" err="1" smtClean="0"/>
              <a:t>coleman</a:t>
            </a:r>
            <a:r>
              <a:rPr lang="en-US" baseline="0" dirty="0" smtClean="0"/>
              <a:t> and students wanted it – from an organizational standpoint –we had the necessary managerial alignment to achieve some effective change – but as administrators, we know that in a large university, that isn’t enough to hit scale.</a:t>
            </a:r>
          </a:p>
          <a:p>
            <a:endParaRPr lang="en-US" baseline="0" dirty="0" smtClean="0"/>
          </a:p>
          <a:p>
            <a:r>
              <a:rPr lang="en-US" baseline="0" dirty="0" smtClean="0"/>
              <a:t>But how to do you hit scale? -- @ a University of Michigan – it is from students.</a:t>
            </a:r>
          </a:p>
          <a:p>
            <a:endParaRPr lang="en-US" baseline="0" dirty="0" smtClean="0"/>
          </a:p>
          <a:p>
            <a:r>
              <a:rPr lang="en-US" baseline="0" dirty="0" smtClean="0"/>
              <a:t>So when the Center for Entrepreneurship was created – so was a group call </a:t>
            </a:r>
            <a:r>
              <a:rPr lang="en-US" baseline="0" dirty="0" err="1" smtClean="0"/>
              <a:t>Mpowered</a:t>
            </a:r>
            <a:r>
              <a:rPr lang="en-US" baseline="0" dirty="0" smtClean="0"/>
              <a:t>.  Totally student driven – lightly associated with the CFE – but passionate about inspiring and engaging all students with entrepreneurship</a:t>
            </a:r>
            <a:endParaRPr lang="en-US" dirty="0"/>
          </a:p>
        </p:txBody>
      </p:sp>
      <p:sp>
        <p:nvSpPr>
          <p:cNvPr id="4" name="Slide Number Placeholder 3"/>
          <p:cNvSpPr>
            <a:spLocks noGrp="1"/>
          </p:cNvSpPr>
          <p:nvPr>
            <p:ph type="sldNum" sz="quarter" idx="10"/>
          </p:nvPr>
        </p:nvSpPr>
        <p:spPr/>
        <p:txBody>
          <a:bodyPr/>
          <a:lstStyle/>
          <a:p>
            <a:fld id="{FF72EA9F-CDE9-0E4C-8598-D2FCB568E4E3}" type="slidenum">
              <a:rPr lang="en-US" smtClean="0"/>
              <a:t>7</a:t>
            </a:fld>
            <a:endParaRPr lang="en-US"/>
          </a:p>
        </p:txBody>
      </p:sp>
    </p:spTree>
    <p:extLst>
      <p:ext uri="{BB962C8B-B14F-4D97-AF65-F5344CB8AC3E}">
        <p14:creationId xmlns:p14="http://schemas.microsoft.com/office/powerpoint/2010/main" val="1226380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3EB28-C965-B44D-9D35-49C4885AB6D3}" type="slidenum">
              <a:rPr lang="en-US" smtClean="0"/>
              <a:t>8</a:t>
            </a:fld>
            <a:endParaRPr lang="en-US"/>
          </a:p>
        </p:txBody>
      </p:sp>
    </p:spTree>
    <p:extLst>
      <p:ext uri="{BB962C8B-B14F-4D97-AF65-F5344CB8AC3E}">
        <p14:creationId xmlns:p14="http://schemas.microsoft.com/office/powerpoint/2010/main" val="2063762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started with a simple</a:t>
            </a:r>
            <a:r>
              <a:rPr lang="en-US" baseline="0" dirty="0" smtClean="0"/>
              <a:t> objective – start with the front end of entrepreneurship – get people to share ideas -- get as many people as possible to realize that they can share ideas</a:t>
            </a:r>
            <a:endParaRPr lang="en-US" dirty="0"/>
          </a:p>
        </p:txBody>
      </p:sp>
      <p:sp>
        <p:nvSpPr>
          <p:cNvPr id="4" name="Slide Number Placeholder 3"/>
          <p:cNvSpPr>
            <a:spLocks noGrp="1"/>
          </p:cNvSpPr>
          <p:nvPr>
            <p:ph type="sldNum" sz="quarter" idx="10"/>
          </p:nvPr>
        </p:nvSpPr>
        <p:spPr/>
        <p:txBody>
          <a:bodyPr/>
          <a:lstStyle/>
          <a:p>
            <a:fld id="{0473EB28-C965-B44D-9D35-49C4885AB6D3}" type="slidenum">
              <a:rPr lang="en-US" smtClean="0"/>
              <a:t>9</a:t>
            </a:fld>
            <a:endParaRPr lang="en-US"/>
          </a:p>
        </p:txBody>
      </p:sp>
    </p:spTree>
    <p:extLst>
      <p:ext uri="{BB962C8B-B14F-4D97-AF65-F5344CB8AC3E}">
        <p14:creationId xmlns:p14="http://schemas.microsoft.com/office/powerpoint/2010/main" val="1801096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as they saw</a:t>
            </a:r>
            <a:r>
              <a:rPr lang="en-US" baseline="0" dirty="0" smtClean="0"/>
              <a:t> the success of their awareness campaign – the lobbied the administration to expand their course offerings in entrepreneurship with the 1000 Voices campaign</a:t>
            </a:r>
          </a:p>
          <a:p>
            <a:endParaRPr lang="en-US" baseline="0" dirty="0" smtClean="0"/>
          </a:p>
          <a:p>
            <a:pPr fontAlgn="base"/>
            <a:r>
              <a:rPr lang="en-US" sz="1200" kern="1200" dirty="0" smtClean="0">
                <a:solidFill>
                  <a:schemeClr val="tx1"/>
                </a:solidFill>
                <a:effectLst/>
                <a:latin typeface="+mn-lt"/>
                <a:ea typeface="+mn-ea"/>
                <a:cs typeface="+mn-cs"/>
              </a:rPr>
              <a:t>Their aim was to get 1,000 signatures. And as of this morning, members of the 1000 Voices project surpassed their goal by five votes.</a:t>
            </a:r>
          </a:p>
          <a:p>
            <a:pPr fontAlgn="base"/>
            <a:r>
              <a:rPr lang="en-US" sz="1200" kern="1200" dirty="0" smtClean="0">
                <a:solidFill>
                  <a:schemeClr val="tx1"/>
                </a:solidFill>
                <a:effectLst/>
                <a:latin typeface="+mn-lt"/>
                <a:ea typeface="+mn-ea"/>
                <a:cs typeface="+mn-cs"/>
              </a:rPr>
              <a:t>Launched by student group </a:t>
            </a:r>
            <a:r>
              <a:rPr lang="en-US" sz="1200" kern="1200" dirty="0" err="1" smtClean="0">
                <a:solidFill>
                  <a:schemeClr val="tx1"/>
                </a:solidFill>
                <a:effectLst/>
                <a:latin typeface="+mn-lt"/>
                <a:ea typeface="+mn-ea"/>
                <a:cs typeface="+mn-cs"/>
              </a:rPr>
              <a:t>MPowered</a:t>
            </a:r>
            <a:r>
              <a:rPr lang="en-US" sz="1200" kern="1200" dirty="0" smtClean="0">
                <a:solidFill>
                  <a:schemeClr val="tx1"/>
                </a:solidFill>
                <a:effectLst/>
                <a:latin typeface="+mn-lt"/>
                <a:ea typeface="+mn-ea"/>
                <a:cs typeface="+mn-cs"/>
              </a:rPr>
              <a:t>, the 1000 Voices project is a petition focusing on expanding student entrepreneurship beyond the walls of the Ross School of Business and College of Engineering. The campaign’s goal is to get LSA to offer entrepreneurial classes and other resources for students to implement their own innovative ideas.</a:t>
            </a:r>
          </a:p>
          <a:p>
            <a:pPr fontAlgn="base"/>
            <a:r>
              <a:rPr lang="en-US" sz="1200" kern="1200" dirty="0" smtClean="0">
                <a:solidFill>
                  <a:schemeClr val="tx1"/>
                </a:solidFill>
                <a:effectLst/>
                <a:latin typeface="+mn-lt"/>
                <a:ea typeface="+mn-ea"/>
                <a:cs typeface="+mn-cs"/>
              </a:rPr>
              <a:t>Many LSA students have expressed a desire to have the option of taking such classes, said LSA junior </a:t>
            </a:r>
            <a:r>
              <a:rPr lang="en-US" sz="1200" kern="1200" dirty="0" err="1" smtClean="0">
                <a:solidFill>
                  <a:schemeClr val="tx1"/>
                </a:solidFill>
                <a:effectLst/>
                <a:latin typeface="+mn-lt"/>
                <a:ea typeface="+mn-ea"/>
                <a:cs typeface="+mn-cs"/>
              </a:rPr>
              <a:t>Ankit</a:t>
            </a:r>
            <a:r>
              <a:rPr lang="en-US" sz="1200" kern="1200" dirty="0" smtClean="0">
                <a:solidFill>
                  <a:schemeClr val="tx1"/>
                </a:solidFill>
                <a:effectLst/>
                <a:latin typeface="+mn-lt"/>
                <a:ea typeface="+mn-ea"/>
                <a:cs typeface="+mn-cs"/>
              </a:rPr>
              <a:t> Mehta, the president of </a:t>
            </a:r>
            <a:r>
              <a:rPr lang="en-US" sz="1200" kern="1200" dirty="0" err="1" smtClean="0">
                <a:solidFill>
                  <a:schemeClr val="tx1"/>
                </a:solidFill>
                <a:effectLst/>
                <a:latin typeface="+mn-lt"/>
                <a:ea typeface="+mn-ea"/>
                <a:cs typeface="+mn-cs"/>
              </a:rPr>
              <a:t>MPowered</a:t>
            </a:r>
            <a:r>
              <a:rPr lang="en-US" sz="1200" kern="1200" dirty="0" smtClean="0">
                <a:solidFill>
                  <a:schemeClr val="tx1"/>
                </a:solidFill>
                <a:effectLst/>
                <a:latin typeface="+mn-lt"/>
                <a:ea typeface="+mn-ea"/>
                <a:cs typeface="+mn-cs"/>
              </a:rPr>
              <a:t>, a group that focuses on entrepreneurship and student ventures. He added the purpose of 1000 Voices isn’t necessarily to incite students to start their own businesses, but to engender an entrepreneurial mindset into LSA classrooms.</a:t>
            </a:r>
          </a:p>
          <a:p>
            <a:pPr fontAlgn="base"/>
            <a:r>
              <a:rPr lang="en-US" sz="1200" kern="1200" dirty="0" smtClean="0">
                <a:solidFill>
                  <a:schemeClr val="tx1"/>
                </a:solidFill>
                <a:effectLst/>
                <a:latin typeface="+mn-lt"/>
                <a:ea typeface="+mn-ea"/>
                <a:cs typeface="+mn-cs"/>
              </a:rPr>
              <a:t>“Entrepreneurship is not just a popular subject, it’s also a driving force of the world,” he said.</a:t>
            </a:r>
          </a:p>
          <a:p>
            <a:pPr fontAlgn="base"/>
            <a:r>
              <a:rPr lang="en-US" sz="1200" kern="1200" dirty="0" smtClean="0">
                <a:solidFill>
                  <a:schemeClr val="tx1"/>
                </a:solidFill>
                <a:effectLst/>
                <a:latin typeface="+mn-lt"/>
                <a:ea typeface="+mn-ea"/>
                <a:cs typeface="+mn-cs"/>
              </a:rPr>
              <a:t>To spark this entrepreneurial energy in LSA, 1000 Voices is advocating for courses about entrepreneurship for students to gain credit toward their concentration through work outside class.</a:t>
            </a:r>
          </a:p>
          <a:p>
            <a:pPr fontAlgn="base"/>
            <a:r>
              <a:rPr lang="en-US" sz="1200" kern="1200" dirty="0" smtClean="0">
                <a:solidFill>
                  <a:schemeClr val="tx1"/>
                </a:solidFill>
                <a:effectLst/>
                <a:latin typeface="+mn-lt"/>
                <a:ea typeface="+mn-ea"/>
                <a:cs typeface="+mn-cs"/>
              </a:rPr>
              <a:t>As of 1 a.m. this morning, the online petition, which was launched earlier this month, had recorded 1,005 “voices heard.” The organization will discuss the specifics of the integration of entrepreneurial-based classes into the college with the University administration after the petition gains 1,000 signatures.</a:t>
            </a:r>
          </a:p>
          <a:p>
            <a:pPr fontAlgn="base"/>
            <a:r>
              <a:rPr lang="en-US" sz="1200" kern="1200" dirty="0" smtClean="0">
                <a:solidFill>
                  <a:schemeClr val="tx1"/>
                </a:solidFill>
                <a:effectLst/>
                <a:latin typeface="+mn-lt"/>
                <a:ea typeface="+mn-ea"/>
                <a:cs typeface="+mn-cs"/>
              </a:rPr>
              <a:t>“1000 Voices is more than just a petition, it’s a movement,” Mehta said. “This is a once in a lifetime opportunity. In the 194 years of our University’s history, no opportunity like this has ever come out.”</a:t>
            </a:r>
          </a:p>
          <a:p>
            <a:pPr fontAlgn="base"/>
            <a:r>
              <a:rPr lang="en-US" sz="1200" kern="1200" dirty="0" smtClean="0">
                <a:solidFill>
                  <a:schemeClr val="tx1"/>
                </a:solidFill>
                <a:effectLst/>
                <a:latin typeface="+mn-lt"/>
                <a:ea typeface="+mn-ea"/>
                <a:cs typeface="+mn-cs"/>
              </a:rPr>
              <a:t>LSA junior Max </a:t>
            </a:r>
            <a:r>
              <a:rPr lang="en-US" sz="1200" kern="1200" dirty="0" err="1" smtClean="0">
                <a:solidFill>
                  <a:schemeClr val="tx1"/>
                </a:solidFill>
                <a:effectLst/>
                <a:latin typeface="+mn-lt"/>
                <a:ea typeface="+mn-ea"/>
                <a:cs typeface="+mn-cs"/>
              </a:rPr>
              <a:t>Levenstein</a:t>
            </a:r>
            <a:r>
              <a:rPr lang="en-US" sz="1200" kern="1200" dirty="0" smtClean="0">
                <a:solidFill>
                  <a:schemeClr val="tx1"/>
                </a:solidFill>
                <a:effectLst/>
                <a:latin typeface="+mn-lt"/>
                <a:ea typeface="+mn-ea"/>
                <a:cs typeface="+mn-cs"/>
              </a:rPr>
              <a:t>, who signed the petition, said having opportunities outside the classroom with hands-on entrepreneurial work would be beneficial to students.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F72EA9F-CDE9-0E4C-8598-D2FCB568E4E3}" type="slidenum">
              <a:rPr lang="en-US" smtClean="0"/>
              <a:t>10</a:t>
            </a:fld>
            <a:endParaRPr lang="en-US"/>
          </a:p>
        </p:txBody>
      </p:sp>
    </p:spTree>
    <p:extLst>
      <p:ext uri="{BB962C8B-B14F-4D97-AF65-F5344CB8AC3E}">
        <p14:creationId xmlns:p14="http://schemas.microsoft.com/office/powerpoint/2010/main" val="1163894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EAA5F9-D75E-DD49-BBF5-3F82D73608F2}" type="datetimeFigureOut">
              <a:rPr lang="en-US" smtClean="0"/>
              <a:t>3/21/14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F5911-E2F1-1049-920D-B3A15667749C}" type="slidenum">
              <a:rPr lang="en-US" smtClean="0"/>
              <a:t>‹#›</a:t>
            </a:fld>
            <a:endParaRPr lang="en-US"/>
          </a:p>
        </p:txBody>
      </p:sp>
    </p:spTree>
    <p:extLst>
      <p:ext uri="{BB962C8B-B14F-4D97-AF65-F5344CB8AC3E}">
        <p14:creationId xmlns:p14="http://schemas.microsoft.com/office/powerpoint/2010/main" val="2912414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EAA5F9-D75E-DD49-BBF5-3F82D73608F2}" type="datetimeFigureOut">
              <a:rPr lang="en-US" smtClean="0"/>
              <a:t>3/21/14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F5911-E2F1-1049-920D-B3A15667749C}" type="slidenum">
              <a:rPr lang="en-US" smtClean="0"/>
              <a:t>‹#›</a:t>
            </a:fld>
            <a:endParaRPr lang="en-US"/>
          </a:p>
        </p:txBody>
      </p:sp>
    </p:spTree>
    <p:extLst>
      <p:ext uri="{BB962C8B-B14F-4D97-AF65-F5344CB8AC3E}">
        <p14:creationId xmlns:p14="http://schemas.microsoft.com/office/powerpoint/2010/main" val="9316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EAA5F9-D75E-DD49-BBF5-3F82D73608F2}" type="datetimeFigureOut">
              <a:rPr lang="en-US" smtClean="0"/>
              <a:t>3/21/14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F5911-E2F1-1049-920D-B3A15667749C}" type="slidenum">
              <a:rPr lang="en-US" smtClean="0"/>
              <a:t>‹#›</a:t>
            </a:fld>
            <a:endParaRPr lang="en-US"/>
          </a:p>
        </p:txBody>
      </p:sp>
    </p:spTree>
    <p:extLst>
      <p:ext uri="{BB962C8B-B14F-4D97-AF65-F5344CB8AC3E}">
        <p14:creationId xmlns:p14="http://schemas.microsoft.com/office/powerpoint/2010/main" val="1382063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EAA5F9-D75E-DD49-BBF5-3F82D73608F2}" type="datetimeFigureOut">
              <a:rPr lang="en-US" smtClean="0"/>
              <a:t>3/21/14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F5911-E2F1-1049-920D-B3A15667749C}" type="slidenum">
              <a:rPr lang="en-US" smtClean="0"/>
              <a:t>‹#›</a:t>
            </a:fld>
            <a:endParaRPr lang="en-US"/>
          </a:p>
        </p:txBody>
      </p:sp>
    </p:spTree>
    <p:extLst>
      <p:ext uri="{BB962C8B-B14F-4D97-AF65-F5344CB8AC3E}">
        <p14:creationId xmlns:p14="http://schemas.microsoft.com/office/powerpoint/2010/main" val="3576887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EAA5F9-D75E-DD49-BBF5-3F82D73608F2}" type="datetimeFigureOut">
              <a:rPr lang="en-US" smtClean="0"/>
              <a:t>3/21/14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F5911-E2F1-1049-920D-B3A15667749C}" type="slidenum">
              <a:rPr lang="en-US" smtClean="0"/>
              <a:t>‹#›</a:t>
            </a:fld>
            <a:endParaRPr lang="en-US"/>
          </a:p>
        </p:txBody>
      </p:sp>
    </p:spTree>
    <p:extLst>
      <p:ext uri="{BB962C8B-B14F-4D97-AF65-F5344CB8AC3E}">
        <p14:creationId xmlns:p14="http://schemas.microsoft.com/office/powerpoint/2010/main" val="2318355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EAA5F9-D75E-DD49-BBF5-3F82D73608F2}" type="datetimeFigureOut">
              <a:rPr lang="en-US" smtClean="0"/>
              <a:t>3/21/14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3F5911-E2F1-1049-920D-B3A15667749C}" type="slidenum">
              <a:rPr lang="en-US" smtClean="0"/>
              <a:t>‹#›</a:t>
            </a:fld>
            <a:endParaRPr lang="en-US"/>
          </a:p>
        </p:txBody>
      </p:sp>
    </p:spTree>
    <p:extLst>
      <p:ext uri="{BB962C8B-B14F-4D97-AF65-F5344CB8AC3E}">
        <p14:creationId xmlns:p14="http://schemas.microsoft.com/office/powerpoint/2010/main" val="2207282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EAA5F9-D75E-DD49-BBF5-3F82D73608F2}" type="datetimeFigureOut">
              <a:rPr lang="en-US" smtClean="0"/>
              <a:t>3/21/14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3F5911-E2F1-1049-920D-B3A15667749C}" type="slidenum">
              <a:rPr lang="en-US" smtClean="0"/>
              <a:t>‹#›</a:t>
            </a:fld>
            <a:endParaRPr lang="en-US"/>
          </a:p>
        </p:txBody>
      </p:sp>
    </p:spTree>
    <p:extLst>
      <p:ext uri="{BB962C8B-B14F-4D97-AF65-F5344CB8AC3E}">
        <p14:creationId xmlns:p14="http://schemas.microsoft.com/office/powerpoint/2010/main" val="1071049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EAA5F9-D75E-DD49-BBF5-3F82D73608F2}" type="datetimeFigureOut">
              <a:rPr lang="en-US" smtClean="0"/>
              <a:t>3/21/14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3F5911-E2F1-1049-920D-B3A15667749C}" type="slidenum">
              <a:rPr lang="en-US" smtClean="0"/>
              <a:t>‹#›</a:t>
            </a:fld>
            <a:endParaRPr lang="en-US"/>
          </a:p>
        </p:txBody>
      </p:sp>
    </p:spTree>
    <p:extLst>
      <p:ext uri="{BB962C8B-B14F-4D97-AF65-F5344CB8AC3E}">
        <p14:creationId xmlns:p14="http://schemas.microsoft.com/office/powerpoint/2010/main" val="3114257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AA5F9-D75E-DD49-BBF5-3F82D73608F2}" type="datetimeFigureOut">
              <a:rPr lang="en-US" smtClean="0"/>
              <a:t>3/21/14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3F5911-E2F1-1049-920D-B3A15667749C}" type="slidenum">
              <a:rPr lang="en-US" smtClean="0"/>
              <a:t>‹#›</a:t>
            </a:fld>
            <a:endParaRPr lang="en-US"/>
          </a:p>
        </p:txBody>
      </p:sp>
    </p:spTree>
    <p:extLst>
      <p:ext uri="{BB962C8B-B14F-4D97-AF65-F5344CB8AC3E}">
        <p14:creationId xmlns:p14="http://schemas.microsoft.com/office/powerpoint/2010/main" val="1451168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EAA5F9-D75E-DD49-BBF5-3F82D73608F2}" type="datetimeFigureOut">
              <a:rPr lang="en-US" smtClean="0"/>
              <a:t>3/21/14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3F5911-E2F1-1049-920D-B3A15667749C}" type="slidenum">
              <a:rPr lang="en-US" smtClean="0"/>
              <a:t>‹#›</a:t>
            </a:fld>
            <a:endParaRPr lang="en-US"/>
          </a:p>
        </p:txBody>
      </p:sp>
    </p:spTree>
    <p:extLst>
      <p:ext uri="{BB962C8B-B14F-4D97-AF65-F5344CB8AC3E}">
        <p14:creationId xmlns:p14="http://schemas.microsoft.com/office/powerpoint/2010/main" val="288458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EAA5F9-D75E-DD49-BBF5-3F82D73608F2}" type="datetimeFigureOut">
              <a:rPr lang="en-US" smtClean="0"/>
              <a:t>3/21/14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3F5911-E2F1-1049-920D-B3A15667749C}" type="slidenum">
              <a:rPr lang="en-US" smtClean="0"/>
              <a:t>‹#›</a:t>
            </a:fld>
            <a:endParaRPr lang="en-US"/>
          </a:p>
        </p:txBody>
      </p:sp>
    </p:spTree>
    <p:extLst>
      <p:ext uri="{BB962C8B-B14F-4D97-AF65-F5344CB8AC3E}">
        <p14:creationId xmlns:p14="http://schemas.microsoft.com/office/powerpoint/2010/main" val="26963953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AA5F9-D75E-DD49-BBF5-3F82D73608F2}" type="datetimeFigureOut">
              <a:rPr lang="en-US" smtClean="0"/>
              <a:t>3/21/14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3F5911-E2F1-1049-920D-B3A15667749C}" type="slidenum">
              <a:rPr lang="en-US" smtClean="0"/>
              <a:t>‹#›</a:t>
            </a:fld>
            <a:endParaRPr lang="en-US"/>
          </a:p>
        </p:txBody>
      </p:sp>
      <p:pic>
        <p:nvPicPr>
          <p:cNvPr id="7" name="Picture 6" descr="signature-stationery_3lines.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1177" y="6354744"/>
            <a:ext cx="3225800" cy="355600"/>
          </a:xfrm>
          <a:prstGeom prst="rect">
            <a:avLst/>
          </a:prstGeom>
        </p:spPr>
      </p:pic>
    </p:spTree>
    <p:extLst>
      <p:ext uri="{BB962C8B-B14F-4D97-AF65-F5344CB8AC3E}">
        <p14:creationId xmlns:p14="http://schemas.microsoft.com/office/powerpoint/2010/main" val="4205354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1.wdp"/><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microsoft.com/office/2007/relationships/hdphoto" Target="../media/hdphoto2.wdp"/><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jp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emf"/><Relationship Id="rId5"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articipate alternate.jpg"/>
          <p:cNvPicPr>
            <a:picLocks noChangeAspect="1"/>
          </p:cNvPicPr>
          <p:nvPr/>
        </p:nvPicPr>
        <p:blipFill>
          <a:blip r:embed="rId3">
            <a:alphaModFix amt="53000"/>
            <a:extLst>
              <a:ext uri="{BEBA8EAE-BF5A-486C-A8C5-ECC9F3942E4B}">
                <a14:imgProps xmlns:a14="http://schemas.microsoft.com/office/drawing/2010/main">
                  <a14:imgLayer r:embed="rId4">
                    <a14:imgEffect>
                      <a14:brightnessContrast bright="-28000"/>
                    </a14:imgEffect>
                  </a14:imgLayer>
                </a14:imgProps>
              </a:ext>
              <a:ext uri="{28A0092B-C50C-407E-A947-70E740481C1C}">
                <a14:useLocalDpi xmlns:a14="http://schemas.microsoft.com/office/drawing/2010/main" val="0"/>
              </a:ext>
            </a:extLst>
          </a:blip>
          <a:stretch>
            <a:fillRect/>
          </a:stretch>
        </p:blipFill>
        <p:spPr>
          <a:xfrm>
            <a:off x="-5357190" y="326569"/>
            <a:ext cx="18794126" cy="5634567"/>
          </a:xfrm>
          <a:prstGeom prst="rect">
            <a:avLst/>
          </a:prstGeom>
        </p:spPr>
      </p:pic>
      <p:sp>
        <p:nvSpPr>
          <p:cNvPr id="4" name="Title 3"/>
          <p:cNvSpPr>
            <a:spLocks noGrp="1"/>
          </p:cNvSpPr>
          <p:nvPr>
            <p:ph type="ctrTitle"/>
          </p:nvPr>
        </p:nvSpPr>
        <p:spPr>
          <a:xfrm>
            <a:off x="685800" y="1395412"/>
            <a:ext cx="7772400" cy="1470025"/>
          </a:xfrm>
        </p:spPr>
        <p:txBody>
          <a:bodyPr>
            <a:noAutofit/>
          </a:bodyPr>
          <a:lstStyle/>
          <a:p>
            <a:r>
              <a:rPr lang="en-US" b="1" dirty="0" smtClean="0">
                <a:solidFill>
                  <a:srgbClr val="FFFF00"/>
                </a:solidFill>
                <a:latin typeface="Candara"/>
                <a:cs typeface="Candara"/>
              </a:rPr>
              <a:t>Student Leaders are Shaping Campus Priorities @ Michigan and Beyond</a:t>
            </a:r>
            <a:endParaRPr lang="en-US" b="1" dirty="0">
              <a:solidFill>
                <a:srgbClr val="FFFF00"/>
              </a:solidFill>
              <a:latin typeface="Candara"/>
              <a:cs typeface="Candara"/>
            </a:endParaRPr>
          </a:p>
        </p:txBody>
      </p:sp>
      <p:sp>
        <p:nvSpPr>
          <p:cNvPr id="5" name="Subtitle 4"/>
          <p:cNvSpPr>
            <a:spLocks noGrp="1"/>
          </p:cNvSpPr>
          <p:nvPr>
            <p:ph type="subTitle" idx="1"/>
          </p:nvPr>
        </p:nvSpPr>
        <p:spPr>
          <a:xfrm>
            <a:off x="824714" y="3886200"/>
            <a:ext cx="7752296" cy="1752600"/>
          </a:xfrm>
        </p:spPr>
        <p:txBody>
          <a:bodyPr>
            <a:normAutofit fontScale="85000" lnSpcReduction="20000"/>
          </a:bodyPr>
          <a:lstStyle/>
          <a:p>
            <a:r>
              <a:rPr lang="en-US" dirty="0" smtClean="0">
                <a:solidFill>
                  <a:schemeClr val="tx2"/>
                </a:solidFill>
              </a:rPr>
              <a:t>Aileen Huang-Saad, University of Michigan</a:t>
            </a:r>
          </a:p>
          <a:p>
            <a:r>
              <a:rPr lang="en-US" dirty="0" smtClean="0">
                <a:solidFill>
                  <a:schemeClr val="tx2"/>
                </a:solidFill>
              </a:rPr>
              <a:t>Liz </a:t>
            </a:r>
            <a:r>
              <a:rPr lang="en-US" dirty="0" err="1" smtClean="0">
                <a:solidFill>
                  <a:schemeClr val="tx2"/>
                </a:solidFill>
              </a:rPr>
              <a:t>Nilsen</a:t>
            </a:r>
            <a:r>
              <a:rPr lang="en-US" dirty="0" smtClean="0">
                <a:solidFill>
                  <a:schemeClr val="tx2"/>
                </a:solidFill>
              </a:rPr>
              <a:t>, NCIIA</a:t>
            </a:r>
          </a:p>
          <a:p>
            <a:endParaRPr lang="en-US" dirty="0" smtClean="0">
              <a:solidFill>
                <a:schemeClr val="tx2"/>
              </a:solidFill>
            </a:endParaRPr>
          </a:p>
          <a:p>
            <a:r>
              <a:rPr lang="en-US" i="1" dirty="0" smtClean="0">
                <a:solidFill>
                  <a:schemeClr val="tx2"/>
                </a:solidFill>
              </a:rPr>
              <a:t>2014 NCIIA Open Conference</a:t>
            </a:r>
            <a:endParaRPr lang="en-US" i="1" dirty="0">
              <a:solidFill>
                <a:schemeClr val="tx2"/>
              </a:solidFill>
            </a:endParaRPr>
          </a:p>
        </p:txBody>
      </p:sp>
      <p:pic>
        <p:nvPicPr>
          <p:cNvPr id="9" name="Picture 8" descr="imgr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6400" y="6244089"/>
            <a:ext cx="1600442" cy="513273"/>
          </a:xfrm>
          <a:prstGeom prst="rect">
            <a:avLst/>
          </a:prstGeom>
        </p:spPr>
      </p:pic>
    </p:spTree>
    <p:extLst>
      <p:ext uri="{BB962C8B-B14F-4D97-AF65-F5344CB8AC3E}">
        <p14:creationId xmlns:p14="http://schemas.microsoft.com/office/powerpoint/2010/main" val="28758181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90691_187808517922326_4450201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3187" y="1771871"/>
            <a:ext cx="3910053" cy="3910053"/>
          </a:xfrm>
          <a:prstGeom prst="rect">
            <a:avLst/>
          </a:prstGeom>
        </p:spPr>
      </p:pic>
      <p:sp>
        <p:nvSpPr>
          <p:cNvPr id="8" name="Rectangle 7"/>
          <p:cNvSpPr/>
          <p:nvPr/>
        </p:nvSpPr>
        <p:spPr>
          <a:xfrm>
            <a:off x="-434434" y="123682"/>
            <a:ext cx="10326162" cy="1200329"/>
          </a:xfrm>
          <a:prstGeom prst="rect">
            <a:avLst/>
          </a:prstGeom>
        </p:spPr>
        <p:txBody>
          <a:bodyPr wrap="square">
            <a:spAutoFit/>
          </a:bodyPr>
          <a:lstStyle/>
          <a:p>
            <a:pPr algn="ctr"/>
            <a:r>
              <a:rPr lang="en-US" sz="3600" dirty="0" smtClean="0">
                <a:latin typeface="American Typewriter"/>
                <a:cs typeface="American Typewriter"/>
              </a:rPr>
              <a:t>“1000 Voices lobbies LSA for entrepreneurship  classes”</a:t>
            </a:r>
            <a:endParaRPr lang="en-US" sz="3600" dirty="0">
              <a:latin typeface="American Typewriter"/>
              <a:cs typeface="American Typewriter"/>
            </a:endParaRPr>
          </a:p>
        </p:txBody>
      </p:sp>
    </p:spTree>
    <p:extLst>
      <p:ext uri="{BB962C8B-B14F-4D97-AF65-F5344CB8AC3E}">
        <p14:creationId xmlns:p14="http://schemas.microsoft.com/office/powerpoint/2010/main" val="32728112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Powered Presentation Backgrou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5912"/>
          </a:xfrm>
          <a:prstGeom prst="rect">
            <a:avLst/>
          </a:prstGeom>
        </p:spPr>
      </p:pic>
      <p:sp>
        <p:nvSpPr>
          <p:cNvPr id="2" name="Title 1"/>
          <p:cNvSpPr>
            <a:spLocks noGrp="1"/>
          </p:cNvSpPr>
          <p:nvPr>
            <p:ph type="title"/>
          </p:nvPr>
        </p:nvSpPr>
        <p:spPr/>
        <p:txBody>
          <a:bodyPr>
            <a:normAutofit/>
          </a:bodyPr>
          <a:lstStyle/>
          <a:p>
            <a:r>
              <a:rPr lang="en-US" sz="4800" dirty="0" err="1" smtClean="0">
                <a:solidFill>
                  <a:srgbClr val="FFFFFF"/>
                </a:solidFill>
                <a:latin typeface="Abadi MT Condensed Light"/>
                <a:cs typeface="Abadi MT Condensed Light"/>
              </a:rPr>
              <a:t>MPowered</a:t>
            </a:r>
            <a:r>
              <a:rPr lang="en-US" sz="4800" dirty="0" smtClean="0">
                <a:solidFill>
                  <a:srgbClr val="FFFFFF"/>
                </a:solidFill>
                <a:latin typeface="Abadi MT Condensed Light"/>
                <a:cs typeface="Abadi MT Condensed Light"/>
              </a:rPr>
              <a:t> Today</a:t>
            </a:r>
            <a:endParaRPr lang="en-US" sz="4800" dirty="0">
              <a:solidFill>
                <a:srgbClr val="FFFFFF"/>
              </a:solidFill>
              <a:latin typeface="Abadi MT Condensed Light"/>
              <a:cs typeface="Abadi MT Condensed Light"/>
            </a:endParaRPr>
          </a:p>
        </p:txBody>
      </p:sp>
      <p:pic>
        <p:nvPicPr>
          <p:cNvPr id="5" name="Picture 4" descr="GLvobx-TJQT2CI4jtBxIRe0igklLsseFZd2PTcv-qu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293" y="1920725"/>
            <a:ext cx="2059459" cy="1401662"/>
          </a:xfrm>
          <a:prstGeom prst="rect">
            <a:avLst/>
          </a:prstGeom>
        </p:spPr>
      </p:pic>
      <p:pic>
        <p:nvPicPr>
          <p:cNvPr id="6" name="Picture 5" descr="iVd6SzGDrOmkWROgCEE-sSxHwya-GAzND2Tp0DgezU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0679" y="3652750"/>
            <a:ext cx="2056030" cy="1400432"/>
          </a:xfrm>
          <a:prstGeom prst="rect">
            <a:avLst/>
          </a:prstGeom>
        </p:spPr>
      </p:pic>
      <p:pic>
        <p:nvPicPr>
          <p:cNvPr id="7" name="Picture 6" descr="n4ND5cWPvgYEeQSdB_NyMHA0o7LDFPRW4Vyu8nr51C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0679" y="1918611"/>
            <a:ext cx="2063872" cy="1402668"/>
          </a:xfrm>
          <a:prstGeom prst="rect">
            <a:avLst/>
          </a:prstGeom>
        </p:spPr>
      </p:pic>
      <p:pic>
        <p:nvPicPr>
          <p:cNvPr id="8" name="Picture 7" descr="m4UL8iJenUMyN-Luvktba9qp6YDxehoQJNcnkzOtle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8600" y="3652750"/>
            <a:ext cx="2058828" cy="1400432"/>
          </a:xfrm>
          <a:prstGeom prst="rect">
            <a:avLst/>
          </a:prstGeom>
        </p:spPr>
      </p:pic>
      <p:pic>
        <p:nvPicPr>
          <p:cNvPr id="9" name="Picture 8" descr="Didq14IPsotrtM4kOISRZOHlwrpD7FRevFe8U4jJaHs.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03059" y="1920725"/>
            <a:ext cx="2065608" cy="1401662"/>
          </a:xfrm>
          <a:prstGeom prst="rect">
            <a:avLst/>
          </a:prstGeom>
        </p:spPr>
      </p:pic>
      <p:pic>
        <p:nvPicPr>
          <p:cNvPr id="10" name="Picture 9" descr="gwbPaiZU5F54O7RnJ25qlIo8d308iaHjI9308xfHufI.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4293" y="3652751"/>
            <a:ext cx="2059459" cy="1400432"/>
          </a:xfrm>
          <a:prstGeom prst="rect">
            <a:avLst/>
          </a:prstGeom>
        </p:spPr>
      </p:pic>
      <p:pic>
        <p:nvPicPr>
          <p:cNvPr id="11" name="Picture 10" descr="TSeferGF7H3at4-7RfTihSwvcce5NP7GOWO_43Y-M_8.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03059" y="3652751"/>
            <a:ext cx="2057067" cy="1400432"/>
          </a:xfrm>
          <a:prstGeom prst="rect">
            <a:avLst/>
          </a:prstGeom>
        </p:spPr>
      </p:pic>
      <p:pic>
        <p:nvPicPr>
          <p:cNvPr id="12" name="Picture 11" descr="voPt7mbX5AWYZdvDPEnyF8Q6z3DsWoWUnb7gmk6WtEU.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59920" y="1920725"/>
            <a:ext cx="2061268" cy="1401662"/>
          </a:xfrm>
          <a:prstGeom prst="rect">
            <a:avLst/>
          </a:prstGeom>
        </p:spPr>
      </p:pic>
    </p:spTree>
    <p:extLst>
      <p:ext uri="{BB962C8B-B14F-4D97-AF65-F5344CB8AC3E}">
        <p14:creationId xmlns:p14="http://schemas.microsoft.com/office/powerpoint/2010/main" val="33523650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Line Callout 1 2"/>
          <p:cNvSpPr/>
          <p:nvPr/>
        </p:nvSpPr>
        <p:spPr>
          <a:xfrm>
            <a:off x="1681552" y="4378423"/>
            <a:ext cx="914400" cy="785443"/>
          </a:xfrm>
          <a:prstGeom prst="borderCallout1">
            <a:avLst>
              <a:gd name="adj1" fmla="val 67850"/>
              <a:gd name="adj2" fmla="val 92170"/>
              <a:gd name="adj3" fmla="val 131594"/>
              <a:gd name="adj4" fmla="val 13526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First 1000 Pitches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600200"/>
            <a:ext cx="8686800" cy="4525963"/>
          </a:xfrm>
        </p:spPr>
        <p:txBody>
          <a:bodyPr/>
          <a:lstStyle/>
          <a:p>
            <a:r>
              <a:rPr lang="en-US" dirty="0" smtClean="0"/>
              <a:t>The Premise of our Panel</a:t>
            </a:r>
          </a:p>
          <a:p>
            <a:r>
              <a:rPr lang="en-US" dirty="0" smtClean="0"/>
              <a:t>Growth of Entrepreneurship @ UM</a:t>
            </a:r>
          </a:p>
          <a:p>
            <a:r>
              <a:rPr lang="en-US" dirty="0" smtClean="0"/>
              <a:t>An Example of the Engine:  1000 pitches</a:t>
            </a:r>
          </a:p>
          <a:p>
            <a:r>
              <a:rPr lang="en-US" dirty="0" smtClean="0"/>
              <a:t>Growing beyond UM:  1000 pitches Penn State</a:t>
            </a:r>
          </a:p>
          <a:p>
            <a:r>
              <a:rPr lang="en-US" dirty="0" smtClean="0"/>
              <a:t>NCIIA University Fellows Program</a:t>
            </a:r>
          </a:p>
          <a:p>
            <a:r>
              <a:rPr lang="en-US" dirty="0" smtClean="0"/>
              <a:t>Student Panel</a:t>
            </a:r>
            <a:endParaRPr lang="en-US" dirty="0"/>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6400" y="6244089"/>
            <a:ext cx="1600442" cy="513273"/>
          </a:xfrm>
          <a:prstGeom prst="rect">
            <a:avLst/>
          </a:prstGeom>
        </p:spPr>
      </p:pic>
    </p:spTree>
    <p:extLst>
      <p:ext uri="{BB962C8B-B14F-4D97-AF65-F5344CB8AC3E}">
        <p14:creationId xmlns:p14="http://schemas.microsoft.com/office/powerpoint/2010/main" val="1739254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6400" y="6244089"/>
            <a:ext cx="1600442" cy="513273"/>
          </a:xfrm>
          <a:prstGeom prst="rect">
            <a:avLst/>
          </a:prstGeom>
        </p:spPr>
      </p:pic>
      <p:pic>
        <p:nvPicPr>
          <p:cNvPr id="12" name="Picture 11" descr="changeagen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9144000" cy="6067313"/>
          </a:xfrm>
          <a:prstGeom prst="rect">
            <a:avLst/>
          </a:prstGeom>
        </p:spPr>
      </p:pic>
      <p:sp>
        <p:nvSpPr>
          <p:cNvPr id="10" name="Rectangle 9"/>
          <p:cNvSpPr/>
          <p:nvPr/>
        </p:nvSpPr>
        <p:spPr>
          <a:xfrm>
            <a:off x="0" y="5142960"/>
            <a:ext cx="9216385" cy="584776"/>
          </a:xfrm>
          <a:prstGeom prst="rect">
            <a:avLst/>
          </a:prstGeom>
          <a:noFill/>
        </p:spPr>
        <p:txBody>
          <a:bodyPr wrap="none" lIns="91440" tIns="45720" rIns="91440" bIns="45720">
            <a:spAutoFit/>
          </a:bodyPr>
          <a:lstStyle/>
          <a:p>
            <a:r>
              <a:rPr lang="en-US" sz="3200" b="1" dirty="0" smtClean="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41275" dist="20320" dir="1800000" algn="tl" rotWithShape="0">
                    <a:srgbClr val="000000">
                      <a:alpha val="40000"/>
                    </a:srgbClr>
                  </a:outerShdw>
                </a:effectLst>
              </a:rPr>
              <a:t>Students are the Change Agent Engines on Campuses</a:t>
            </a:r>
            <a:endParaRPr lang="en-US" sz="3200"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2917833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3-13 at 6.17.16 PM.png"/>
          <p:cNvPicPr>
            <a:picLocks noChangeAspect="1"/>
          </p:cNvPicPr>
          <p:nvPr/>
        </p:nvPicPr>
        <p:blipFill rotWithShape="1">
          <a:blip r:embed="rId3">
            <a:extLst>
              <a:ext uri="{28A0092B-C50C-407E-A947-70E740481C1C}">
                <a14:useLocalDpi xmlns:a14="http://schemas.microsoft.com/office/drawing/2010/main" val="0"/>
              </a:ext>
            </a:extLst>
          </a:blip>
          <a:srcRect t="10823" b="7643"/>
          <a:stretch/>
        </p:blipFill>
        <p:spPr>
          <a:xfrm>
            <a:off x="0" y="1420482"/>
            <a:ext cx="9154379" cy="4664946"/>
          </a:xfrm>
          <a:prstGeom prst="rect">
            <a:avLst/>
          </a:prstGeom>
        </p:spPr>
      </p:pic>
      <p:sp>
        <p:nvSpPr>
          <p:cNvPr id="2" name="Title 1"/>
          <p:cNvSpPr>
            <a:spLocks noGrp="1"/>
          </p:cNvSpPr>
          <p:nvPr>
            <p:ph type="ctrTitle"/>
          </p:nvPr>
        </p:nvSpPr>
        <p:spPr>
          <a:xfrm>
            <a:off x="685800" y="-49543"/>
            <a:ext cx="7772400" cy="1470025"/>
          </a:xfrm>
          <a:ln w="76200" cmpd="sng">
            <a:noFill/>
          </a:ln>
        </p:spPr>
        <p:txBody>
          <a:bodyPr>
            <a:scene3d>
              <a:camera prst="orthographicFront"/>
              <a:lightRig rig="threePt" dir="t"/>
            </a:scene3d>
            <a:sp3d extrusionH="57150">
              <a:bevelT w="38100" h="38100"/>
            </a:sp3d>
          </a:bodyPr>
          <a:lstStyle/>
          <a:p>
            <a:r>
              <a:rPr lang="en-US" b="1" dirty="0" smtClean="0">
                <a:ln w="57150" cmpd="sng">
                  <a:solidFill>
                    <a:schemeClr val="tx2">
                      <a:satMod val="155000"/>
                    </a:schemeClr>
                  </a:solidFill>
                  <a:prstDash val="solid"/>
                </a:ln>
                <a:solidFill>
                  <a:schemeClr val="bg2">
                    <a:tint val="85000"/>
                    <a:satMod val="155000"/>
                  </a:schemeClr>
                </a:solidFill>
                <a:effectLst>
                  <a:innerShdw blurRad="63500" dist="50800" dir="18900000">
                    <a:prstClr val="black">
                      <a:alpha val="50000"/>
                    </a:prstClr>
                  </a:innerShdw>
                </a:effectLst>
              </a:rPr>
              <a:t>Entrepreneurship @ U of M</a:t>
            </a:r>
            <a:endParaRPr lang="en-US" b="1" dirty="0">
              <a:ln w="57150" cmpd="sng">
                <a:solidFill>
                  <a:schemeClr val="tx2">
                    <a:satMod val="155000"/>
                  </a:schemeClr>
                </a:solidFill>
                <a:prstDash val="solid"/>
              </a:ln>
              <a:solidFill>
                <a:schemeClr val="bg2">
                  <a:tint val="85000"/>
                  <a:satMod val="155000"/>
                </a:schemeClr>
              </a:solidFill>
              <a:effectLst>
                <a:innerShdw blurRad="63500" dist="50800" dir="18900000">
                  <a:prstClr val="black">
                    <a:alpha val="50000"/>
                  </a:prstClr>
                </a:innerShdw>
              </a:effectLst>
            </a:endParaRPr>
          </a:p>
        </p:txBody>
      </p:sp>
    </p:spTree>
    <p:extLst>
      <p:ext uri="{BB962C8B-B14F-4D97-AF65-F5344CB8AC3E}">
        <p14:creationId xmlns:p14="http://schemas.microsoft.com/office/powerpoint/2010/main" val="14536413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4434" y="752018"/>
            <a:ext cx="8588426" cy="5478423"/>
          </a:xfrm>
          <a:prstGeom prst="rect">
            <a:avLst/>
          </a:prstGeom>
          <a:noFill/>
        </p:spPr>
        <p:txBody>
          <a:bodyPr wrap="square" rtlCol="0">
            <a:spAutoFit/>
          </a:bodyPr>
          <a:lstStyle/>
          <a:p>
            <a:r>
              <a:rPr lang="en-US" sz="35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nard MT Condensed"/>
                <a:cs typeface="Bernard MT Condensed"/>
              </a:rPr>
              <a:t>1999</a:t>
            </a:r>
            <a:endParaRPr lang="en-US" sz="35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ernard MT Condensed"/>
              <a:cs typeface="Bernard MT Condensed"/>
            </a:endParaRPr>
          </a:p>
        </p:txBody>
      </p:sp>
      <p:sp>
        <p:nvSpPr>
          <p:cNvPr id="9" name="Rectangle 8"/>
          <p:cNvSpPr/>
          <p:nvPr/>
        </p:nvSpPr>
        <p:spPr>
          <a:xfrm>
            <a:off x="2273375" y="3000757"/>
            <a:ext cx="4764345" cy="923330"/>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Where we were</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303500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hebighouse.gif"/>
          <p:cNvPicPr>
            <a:picLocks noChangeAspect="1"/>
          </p:cNvPicPr>
          <p:nvPr/>
        </p:nvPicPr>
        <p:blipFill>
          <a:blip r:embed="rId3">
            <a:alphaModFix amt="78000"/>
            <a:extLst>
              <a:ext uri="{BEBA8EAE-BF5A-486C-A8C5-ECC9F3942E4B}">
                <a14:imgProps xmlns:a14="http://schemas.microsoft.com/office/drawing/2010/main">
                  <a14:imgLayer r:embed="rId4">
                    <a14:imgEffect>
                      <a14:brightnessContrast bright="-30000" contrast="-26000"/>
                    </a14:imgEffect>
                  </a14:imgLayer>
                </a14:imgProps>
              </a:ext>
              <a:ext uri="{28A0092B-C50C-407E-A947-70E740481C1C}">
                <a14:useLocalDpi xmlns:a14="http://schemas.microsoft.com/office/drawing/2010/main" val="0"/>
              </a:ext>
            </a:extLst>
          </a:blip>
          <a:stretch>
            <a:fillRect/>
          </a:stretch>
        </p:blipFill>
        <p:spPr>
          <a:xfrm>
            <a:off x="-48991" y="-31692"/>
            <a:ext cx="9192991" cy="6889692"/>
          </a:xfrm>
          <a:prstGeom prst="rect">
            <a:avLst/>
          </a:prstGeom>
        </p:spPr>
      </p:pic>
      <p:sp>
        <p:nvSpPr>
          <p:cNvPr id="7" name="TextBox 6"/>
          <p:cNvSpPr txBox="1"/>
          <p:nvPr/>
        </p:nvSpPr>
        <p:spPr>
          <a:xfrm>
            <a:off x="2207487" y="3634606"/>
            <a:ext cx="4791670" cy="830997"/>
          </a:xfrm>
          <a:prstGeom prst="rect">
            <a:avLst/>
          </a:prstGeom>
          <a:noFill/>
        </p:spPr>
        <p:txBody>
          <a:bodyPr wrap="square" rtlCol="0">
            <a:spAutoFit/>
          </a:bodyPr>
          <a:lstStyle/>
          <a:p>
            <a:r>
              <a:rPr lang="en-US" sz="4800" dirty="0" smtClean="0">
                <a:solidFill>
                  <a:schemeClr val="bg1"/>
                </a:solidFill>
                <a:latin typeface="Abadi MT Condensed Light"/>
                <a:cs typeface="Abadi MT Condensed Light"/>
              </a:rPr>
              <a:t>44,000 Students</a:t>
            </a:r>
            <a:endParaRPr lang="en-US" sz="4800" dirty="0">
              <a:solidFill>
                <a:schemeClr val="bg1"/>
              </a:solidFill>
              <a:latin typeface="Abadi MT Condensed Light"/>
              <a:cs typeface="Abadi MT Condensed Light"/>
            </a:endParaRPr>
          </a:p>
        </p:txBody>
      </p:sp>
      <p:sp>
        <p:nvSpPr>
          <p:cNvPr id="8" name="TextBox 7"/>
          <p:cNvSpPr txBox="1"/>
          <p:nvPr/>
        </p:nvSpPr>
        <p:spPr>
          <a:xfrm>
            <a:off x="3605193" y="1668696"/>
            <a:ext cx="4817745" cy="769441"/>
          </a:xfrm>
          <a:prstGeom prst="rect">
            <a:avLst/>
          </a:prstGeom>
          <a:noFill/>
        </p:spPr>
        <p:txBody>
          <a:bodyPr wrap="none" rtlCol="0">
            <a:spAutoFit/>
          </a:bodyPr>
          <a:lstStyle/>
          <a:p>
            <a:r>
              <a:rPr lang="en-US" sz="4400" dirty="0" smtClean="0">
                <a:solidFill>
                  <a:schemeClr val="bg1"/>
                </a:solidFill>
                <a:latin typeface="Abadi MT Condensed Light"/>
                <a:cs typeface="Abadi MT Condensed Light"/>
              </a:rPr>
              <a:t>19 Schools and Colleges</a:t>
            </a:r>
            <a:endParaRPr lang="en-US" sz="4400" dirty="0">
              <a:solidFill>
                <a:schemeClr val="bg1"/>
              </a:solidFill>
              <a:latin typeface="Abadi MT Condensed Light"/>
              <a:cs typeface="Abadi MT Condensed Light"/>
            </a:endParaRPr>
          </a:p>
        </p:txBody>
      </p:sp>
      <p:sp>
        <p:nvSpPr>
          <p:cNvPr id="9" name="TextBox 8"/>
          <p:cNvSpPr txBox="1"/>
          <p:nvPr/>
        </p:nvSpPr>
        <p:spPr>
          <a:xfrm>
            <a:off x="274465" y="2575767"/>
            <a:ext cx="4784132" cy="769441"/>
          </a:xfrm>
          <a:prstGeom prst="rect">
            <a:avLst/>
          </a:prstGeom>
          <a:noFill/>
        </p:spPr>
        <p:txBody>
          <a:bodyPr wrap="none" rtlCol="0">
            <a:spAutoFit/>
          </a:bodyPr>
          <a:lstStyle/>
          <a:p>
            <a:r>
              <a:rPr lang="en-US" sz="4400" dirty="0" smtClean="0">
                <a:solidFill>
                  <a:schemeClr val="bg1"/>
                </a:solidFill>
                <a:latin typeface="Abadi MT Condensed Light"/>
                <a:cs typeface="Abadi MT Condensed Light"/>
              </a:rPr>
              <a:t>28,000 Undergraduates</a:t>
            </a:r>
            <a:endParaRPr lang="en-US" sz="4400" dirty="0">
              <a:solidFill>
                <a:schemeClr val="bg1"/>
              </a:solidFill>
              <a:latin typeface="Abadi MT Condensed Light"/>
              <a:cs typeface="Abadi MT Condensed Light"/>
            </a:endParaRPr>
          </a:p>
        </p:txBody>
      </p:sp>
      <p:sp>
        <p:nvSpPr>
          <p:cNvPr id="10" name="TextBox 9"/>
          <p:cNvSpPr txBox="1"/>
          <p:nvPr/>
        </p:nvSpPr>
        <p:spPr>
          <a:xfrm>
            <a:off x="5443908" y="4502647"/>
            <a:ext cx="2776722" cy="769441"/>
          </a:xfrm>
          <a:prstGeom prst="rect">
            <a:avLst/>
          </a:prstGeom>
          <a:noFill/>
        </p:spPr>
        <p:txBody>
          <a:bodyPr wrap="none" rtlCol="0">
            <a:spAutoFit/>
          </a:bodyPr>
          <a:lstStyle/>
          <a:p>
            <a:r>
              <a:rPr lang="en-US" sz="4400" dirty="0" smtClean="0">
                <a:solidFill>
                  <a:schemeClr val="bg1"/>
                </a:solidFill>
                <a:latin typeface="Abadi MT Condensed Light"/>
                <a:cs typeface="Abadi MT Condensed Light"/>
              </a:rPr>
              <a:t>6,200 Faculty</a:t>
            </a:r>
            <a:endParaRPr lang="en-US" sz="4400" dirty="0">
              <a:solidFill>
                <a:schemeClr val="bg1"/>
              </a:solidFill>
              <a:latin typeface="Abadi MT Condensed Light"/>
              <a:cs typeface="Abadi MT Condensed Light"/>
            </a:endParaRPr>
          </a:p>
        </p:txBody>
      </p:sp>
      <p:sp>
        <p:nvSpPr>
          <p:cNvPr id="17" name="TextBox 16"/>
          <p:cNvSpPr txBox="1"/>
          <p:nvPr/>
        </p:nvSpPr>
        <p:spPr>
          <a:xfrm>
            <a:off x="813058" y="0"/>
            <a:ext cx="7675824" cy="1015663"/>
          </a:xfrm>
          <a:prstGeom prst="rect">
            <a:avLst/>
          </a:prstGeom>
          <a:noFill/>
        </p:spPr>
        <p:txBody>
          <a:bodyPr wrap="none" rtlCol="0">
            <a:spAutoFit/>
          </a:bodyPr>
          <a:lstStyle/>
          <a:p>
            <a:r>
              <a:rPr lang="en-US" sz="6000" dirty="0" smtClean="0">
                <a:solidFill>
                  <a:srgbClr val="020F50"/>
                </a:solidFill>
                <a:latin typeface="Bell MT"/>
                <a:cs typeface="Bell MT"/>
              </a:rPr>
              <a:t>University of Michigan</a:t>
            </a:r>
            <a:endParaRPr lang="en-US" sz="6000" dirty="0">
              <a:solidFill>
                <a:srgbClr val="020F50"/>
              </a:solidFill>
              <a:latin typeface="Bell MT"/>
              <a:cs typeface="Bell MT"/>
            </a:endParaRPr>
          </a:p>
        </p:txBody>
      </p:sp>
    </p:spTree>
    <p:extLst>
      <p:ext uri="{BB962C8B-B14F-4D97-AF65-F5344CB8AC3E}">
        <p14:creationId xmlns:p14="http://schemas.microsoft.com/office/powerpoint/2010/main" val="393257844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2289" y="0"/>
            <a:ext cx="6653663" cy="5821955"/>
          </a:xfrm>
          <a:prstGeom prst="rect">
            <a:avLst/>
          </a:prstGeom>
        </p:spPr>
      </p:pic>
      <p:pic>
        <p:nvPicPr>
          <p:cNvPr id="3" name="Picture 2" descr="nophot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9121" y="5523010"/>
            <a:ext cx="3812847" cy="998966"/>
          </a:xfrm>
          <a:prstGeom prst="rect">
            <a:avLst/>
          </a:prstGeom>
        </p:spPr>
      </p:pic>
      <p:pic>
        <p:nvPicPr>
          <p:cNvPr id="4" name="Picture 3" descr="ur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7388" y="4580703"/>
            <a:ext cx="3188605" cy="605588"/>
          </a:xfrm>
          <a:prstGeom prst="rect">
            <a:avLst/>
          </a:prstGeom>
        </p:spPr>
      </p:pic>
      <p:pic>
        <p:nvPicPr>
          <p:cNvPr id="6" name="Picture 5" descr="imag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10352" y="4358307"/>
            <a:ext cx="1478253" cy="781694"/>
          </a:xfrm>
          <a:prstGeom prst="rect">
            <a:avLst/>
          </a:prstGeom>
        </p:spPr>
      </p:pic>
      <p:pic>
        <p:nvPicPr>
          <p:cNvPr id="8" name="Picture 7" descr="image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4400" y="167820"/>
            <a:ext cx="4432364" cy="744120"/>
          </a:xfrm>
          <a:prstGeom prst="rect">
            <a:avLst/>
          </a:prstGeom>
        </p:spPr>
      </p:pic>
      <p:sp>
        <p:nvSpPr>
          <p:cNvPr id="9" name="Rectangle 8"/>
          <p:cNvSpPr/>
          <p:nvPr/>
        </p:nvSpPr>
        <p:spPr>
          <a:xfrm rot="20292001">
            <a:off x="1447250" y="1700266"/>
            <a:ext cx="6163740" cy="1569660"/>
          </a:xfrm>
          <a:prstGeom prst="rect">
            <a:avLst/>
          </a:prstGeom>
          <a:noFill/>
        </p:spPr>
        <p:txBody>
          <a:bodyPr wrap="square" lIns="91440" tIns="45720" rIns="91440" bIns="45720">
            <a:spAutoFit/>
          </a:bodyPr>
          <a:lstStyle/>
          <a:p>
            <a:pPr algn="ctr"/>
            <a:r>
              <a:rPr lang="en-US" sz="9600" b="1" i="1" dirty="0" smtClean="0">
                <a:ln w="12700">
                  <a:solidFill>
                    <a:schemeClr val="tx1">
                      <a:lumMod val="75000"/>
                      <a:lumOff val="2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badi MT Condensed Light"/>
                <a:cs typeface="Abadi MT Condensed Light"/>
              </a:rPr>
              <a:t>2008</a:t>
            </a:r>
            <a:endParaRPr lang="en-US" sz="9600" b="1" i="1" cap="none" spc="0" dirty="0">
              <a:ln w="12700">
                <a:solidFill>
                  <a:schemeClr val="tx1">
                    <a:lumMod val="75000"/>
                    <a:lumOff val="2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badi MT Condensed Light"/>
              <a:cs typeface="Abadi MT Condensed Light"/>
            </a:endParaRPr>
          </a:p>
        </p:txBody>
      </p:sp>
    </p:spTree>
    <p:extLst>
      <p:ext uri="{BB962C8B-B14F-4D97-AF65-F5344CB8AC3E}">
        <p14:creationId xmlns:p14="http://schemas.microsoft.com/office/powerpoint/2010/main" val="30811655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Powered Presentation Backgrou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5912"/>
          </a:xfrm>
          <a:prstGeom prst="rect">
            <a:avLst/>
          </a:prstGeom>
        </p:spPr>
      </p:pic>
      <p:sp>
        <p:nvSpPr>
          <p:cNvPr id="13" name="TextBox 12"/>
          <p:cNvSpPr txBox="1"/>
          <p:nvPr/>
        </p:nvSpPr>
        <p:spPr>
          <a:xfrm>
            <a:off x="3480741" y="2571158"/>
            <a:ext cx="2069629" cy="523220"/>
          </a:xfrm>
          <a:prstGeom prst="rect">
            <a:avLst/>
          </a:prstGeom>
          <a:noFill/>
        </p:spPr>
        <p:txBody>
          <a:bodyPr wrap="square" rtlCol="0">
            <a:spAutoFit/>
          </a:bodyPr>
          <a:lstStyle/>
          <a:p>
            <a:pPr algn="ctr"/>
            <a:r>
              <a:rPr lang="en-US" sz="2800" dirty="0" smtClean="0">
                <a:solidFill>
                  <a:schemeClr val="bg1"/>
                </a:solidFill>
                <a:latin typeface="Helvetica Neue Bold Condensed"/>
                <a:cs typeface="Helvetica Neue Bold Condensed"/>
              </a:rPr>
              <a:t>OUR MISSION</a:t>
            </a:r>
            <a:endParaRPr lang="en-US" sz="2800" dirty="0">
              <a:solidFill>
                <a:schemeClr val="bg1"/>
              </a:solidFill>
              <a:latin typeface="Helvetica Neue Bold Condensed"/>
              <a:cs typeface="Helvetica Neue Bold Condensed"/>
            </a:endParaRPr>
          </a:p>
        </p:txBody>
      </p:sp>
      <p:sp>
        <p:nvSpPr>
          <p:cNvPr id="14" name="TextBox 13"/>
          <p:cNvSpPr txBox="1"/>
          <p:nvPr/>
        </p:nvSpPr>
        <p:spPr>
          <a:xfrm>
            <a:off x="1740370" y="3094378"/>
            <a:ext cx="5663260" cy="369332"/>
          </a:xfrm>
          <a:prstGeom prst="rect">
            <a:avLst/>
          </a:prstGeom>
          <a:noFill/>
        </p:spPr>
        <p:txBody>
          <a:bodyPr wrap="square" rtlCol="0">
            <a:spAutoFit/>
          </a:bodyPr>
          <a:lstStyle/>
          <a:p>
            <a:pPr algn="ctr"/>
            <a:r>
              <a:rPr lang="en-US" i="1" dirty="0" smtClean="0">
                <a:solidFill>
                  <a:srgbClr val="FFFFFF"/>
                </a:solidFill>
                <a:latin typeface="Helvetica Neue Light"/>
                <a:cs typeface="Helvetica Neue Light"/>
              </a:rPr>
              <a:t>to expose students to entrepreneurship</a:t>
            </a:r>
            <a:endParaRPr lang="en-US" i="1" dirty="0">
              <a:solidFill>
                <a:srgbClr val="FFFFFF"/>
              </a:solidFill>
              <a:latin typeface="Helvetica Neue Light"/>
              <a:cs typeface="Helvetica Neue Light"/>
            </a:endParaRPr>
          </a:p>
        </p:txBody>
      </p:sp>
      <p:pic>
        <p:nvPicPr>
          <p:cNvPr id="5" name="Picture 4" descr="the-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1356" y="206962"/>
            <a:ext cx="3821288" cy="1570392"/>
          </a:xfrm>
          <a:prstGeom prst="rect">
            <a:avLst/>
          </a:prstGeom>
        </p:spPr>
      </p:pic>
      <p:sp>
        <p:nvSpPr>
          <p:cNvPr id="2" name="Rectangle 1"/>
          <p:cNvSpPr/>
          <p:nvPr/>
        </p:nvSpPr>
        <p:spPr>
          <a:xfrm>
            <a:off x="1169630" y="3922183"/>
            <a:ext cx="6650182" cy="1631216"/>
          </a:xfrm>
          <a:prstGeom prst="rect">
            <a:avLst/>
          </a:prstGeom>
        </p:spPr>
        <p:txBody>
          <a:bodyPr wrap="square">
            <a:spAutoFit/>
          </a:bodyPr>
          <a:lstStyle/>
          <a:p>
            <a:pPr algn="ctr"/>
            <a:r>
              <a:rPr lang="en-US" sz="2000" i="1" dirty="0" smtClean="0">
                <a:solidFill>
                  <a:schemeClr val="bg1"/>
                </a:solidFill>
              </a:rPr>
              <a:t>So the goal of </a:t>
            </a:r>
            <a:r>
              <a:rPr lang="en-US" sz="2000" i="1" dirty="0" err="1" smtClean="0">
                <a:solidFill>
                  <a:schemeClr val="bg1"/>
                </a:solidFill>
              </a:rPr>
              <a:t>MPowered</a:t>
            </a:r>
            <a:r>
              <a:rPr lang="en-US" sz="2000" i="1" dirty="0" smtClean="0">
                <a:solidFill>
                  <a:schemeClr val="bg1"/>
                </a:solidFill>
              </a:rPr>
              <a:t> is two-fold: one, to bring out the few courageous self-starters among us to begin their entrepreneurial journey, and two, to spread their bold passion to the rest of the U-M community. In short, we’re starting the fire.</a:t>
            </a:r>
            <a:endParaRPr lang="en-US" sz="2000" i="1" dirty="0">
              <a:solidFill>
                <a:schemeClr val="bg1"/>
              </a:solidFill>
            </a:endParaRPr>
          </a:p>
        </p:txBody>
      </p:sp>
    </p:spTree>
    <p:extLst>
      <p:ext uri="{BB962C8B-B14F-4D97-AF65-F5344CB8AC3E}">
        <p14:creationId xmlns:p14="http://schemas.microsoft.com/office/powerpoint/2010/main" val="210860003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Powered Project Presentation Title Sli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5912"/>
          </a:xfrm>
          <a:prstGeom prst="rect">
            <a:avLst/>
          </a:prstGeom>
        </p:spPr>
      </p:pic>
      <p:pic>
        <p:nvPicPr>
          <p:cNvPr id="6" name="Picture 5" descr="1000PitchesLogoWhite (1).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0262" y="2108904"/>
            <a:ext cx="5743477" cy="2632427"/>
          </a:xfrm>
          <a:prstGeom prst="rect">
            <a:avLst/>
          </a:prstGeom>
        </p:spPr>
      </p:pic>
      <p:pic>
        <p:nvPicPr>
          <p:cNvPr id="7" name="Picture 6" descr="the-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1356" y="206962"/>
            <a:ext cx="3821288" cy="1570392"/>
          </a:xfrm>
          <a:prstGeom prst="rect">
            <a:avLst/>
          </a:prstGeom>
        </p:spPr>
      </p:pic>
    </p:spTree>
    <p:extLst>
      <p:ext uri="{BB962C8B-B14F-4D97-AF65-F5344CB8AC3E}">
        <p14:creationId xmlns:p14="http://schemas.microsoft.com/office/powerpoint/2010/main" val="5884615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7554</TotalTime>
  <Words>1071</Words>
  <Application>Microsoft Macintosh PowerPoint</Application>
  <PresentationFormat>On-screen Show (4:3)</PresentationFormat>
  <Paragraphs>75</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Student Leaders are Shaping Campus Priorities @ Michigan and Beyond</vt:lpstr>
      <vt:lpstr>Agenda</vt:lpstr>
      <vt:lpstr>PowerPoint Presentation</vt:lpstr>
      <vt:lpstr>Entrepreneurship @ U of 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MPowered Today</vt:lpstr>
      <vt:lpstr>PowerPoint Presentation</vt:lpstr>
    </vt:vector>
  </TitlesOfParts>
  <Company>University of Michigan - BME/CFE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Entrepreneurship @ U of M</dc:title>
  <dc:creator>Aileen Huang-Saad</dc:creator>
  <cp:lastModifiedBy>Aileen Huang-Saad</cp:lastModifiedBy>
  <cp:revision>20</cp:revision>
  <dcterms:created xsi:type="dcterms:W3CDTF">2014-03-15T12:56:47Z</dcterms:created>
  <dcterms:modified xsi:type="dcterms:W3CDTF">2014-03-21T05:12:58Z</dcterms:modified>
</cp:coreProperties>
</file>