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 id="2147483682" r:id="rId2"/>
  </p:sldMasterIdLst>
  <p:notesMasterIdLst>
    <p:notesMasterId r:id="rId30"/>
  </p:notesMasterIdLst>
  <p:handoutMasterIdLst>
    <p:handoutMasterId r:id="rId31"/>
  </p:handout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7BE"/>
    <a:srgbClr val="335FAD"/>
    <a:srgbClr val="235290"/>
    <a:srgbClr val="FFC5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8" autoAdjust="0"/>
    <p:restoredTop sz="94660"/>
  </p:normalViewPr>
  <p:slideViewPr>
    <p:cSldViewPr snapToGrid="0" snapToObjects="1">
      <p:cViewPr varScale="1">
        <p:scale>
          <a:sx n="54" d="100"/>
          <a:sy n="54" d="100"/>
        </p:scale>
        <p:origin x="-1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1F3E9E-FDDD-BE40-A2EA-3706BF6A7BA0}" type="datetimeFigureOut">
              <a:rPr lang="en-US" smtClean="0"/>
              <a:t>3/21/14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93566A-BC5A-7B4F-B03F-430CFF6F5BE0}" type="slidenum">
              <a:rPr lang="en-US" smtClean="0"/>
              <a:t>‹#›</a:t>
            </a:fld>
            <a:endParaRPr lang="en-US"/>
          </a:p>
        </p:txBody>
      </p:sp>
    </p:spTree>
    <p:extLst>
      <p:ext uri="{BB962C8B-B14F-4D97-AF65-F5344CB8AC3E}">
        <p14:creationId xmlns:p14="http://schemas.microsoft.com/office/powerpoint/2010/main" val="1952550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4CC6F-7302-AA43-B7F2-83B7931B5D8B}" type="datetimeFigureOut">
              <a:rPr lang="en-US" smtClean="0"/>
              <a:t>3/21/14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5E6E70-4FDE-2E4F-A3AA-5E55240803BA}" type="slidenum">
              <a:rPr lang="en-US" smtClean="0"/>
              <a:t>‹#›</a:t>
            </a:fld>
            <a:endParaRPr lang="en-US"/>
          </a:p>
        </p:txBody>
      </p:sp>
    </p:spTree>
    <p:extLst>
      <p:ext uri="{BB962C8B-B14F-4D97-AF65-F5344CB8AC3E}">
        <p14:creationId xmlns:p14="http://schemas.microsoft.com/office/powerpoint/2010/main" val="7472709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E6E70-4FDE-2E4F-A3AA-5E55240803BA}" type="slidenum">
              <a:rPr lang="en-US" smtClean="0"/>
              <a:t>2</a:t>
            </a:fld>
            <a:endParaRPr lang="en-US"/>
          </a:p>
        </p:txBody>
      </p:sp>
    </p:spTree>
    <p:extLst>
      <p:ext uri="{BB962C8B-B14F-4D97-AF65-F5344CB8AC3E}">
        <p14:creationId xmlns:p14="http://schemas.microsoft.com/office/powerpoint/2010/main" val="260417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57231" y="967154"/>
            <a:ext cx="6310923" cy="1543537"/>
          </a:xfrm>
        </p:spPr>
        <p:txBody>
          <a:bodyPr>
            <a:normAutofit/>
          </a:bodyPr>
          <a:lstStyle>
            <a:lvl1pPr algn="ctr">
              <a:defRPr sz="36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57231" y="2274276"/>
            <a:ext cx="6310923" cy="1752600"/>
          </a:xfrm>
        </p:spPr>
        <p:txBody>
          <a:bodyPr>
            <a:normAutofit/>
          </a:bodyPr>
          <a:lstStyle>
            <a:lvl1pPr marL="0" indent="0" algn="ctr">
              <a:buNone/>
              <a:defRPr sz="2400">
                <a:solidFill>
                  <a:srgbClr val="FFC5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3630180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5353535" y="6415208"/>
            <a:ext cx="4138037" cy="365125"/>
          </a:xfrm>
          <a:prstGeom prst="rect">
            <a:avLst/>
          </a:prstGeom>
        </p:spPr>
        <p:txBody>
          <a:bodyPr/>
          <a:lstStyle>
            <a:lvl1pPr>
              <a:defRPr sz="1100">
                <a:solidFill>
                  <a:srgbClr val="FFFFFF"/>
                </a:solidFill>
              </a:defRPr>
            </a:lvl1pPr>
          </a:lstStyle>
          <a:p>
            <a:r>
              <a:rPr lang="en-US" dirty="0" smtClean="0"/>
              <a:t>© 2014 University of New Hampshire | </a:t>
            </a:r>
            <a:r>
              <a:rPr lang="en-US" dirty="0" err="1" smtClean="0"/>
              <a:t>innovation.unh.edu</a:t>
            </a:r>
          </a:p>
          <a:p>
            <a:endParaRPr lang="en-US" dirty="0"/>
          </a:p>
        </p:txBody>
      </p:sp>
      <p:sp>
        <p:nvSpPr>
          <p:cNvPr id="7" name="Slide Number Placeholder 5"/>
          <p:cNvSpPr>
            <a:spLocks noGrp="1"/>
          </p:cNvSpPr>
          <p:nvPr>
            <p:ph type="sldNum" sz="quarter" idx="12"/>
          </p:nvPr>
        </p:nvSpPr>
        <p:spPr>
          <a:xfrm>
            <a:off x="4364892" y="6415208"/>
            <a:ext cx="2133600" cy="365125"/>
          </a:xfrm>
          <a:prstGeom prst="rect">
            <a:avLst/>
          </a:prstGeom>
        </p:spPr>
        <p:txBody>
          <a:bodyPr/>
          <a:lstStyle>
            <a:lvl1pPr>
              <a:defRPr sz="1400">
                <a:solidFill>
                  <a:srgbClr val="FFFFFF"/>
                </a:solidFill>
              </a:defRPr>
            </a:lvl1pPr>
          </a:lstStyle>
          <a:p>
            <a:fld id="{09D635B1-DF0E-5D40-BFF2-4FBCDE55799B}" type="slidenum">
              <a:rPr lang="en-US" smtClean="0"/>
              <a:pPr/>
              <a:t>‹#›</a:t>
            </a:fld>
            <a:endParaRPr lang="en-US" dirty="0"/>
          </a:p>
        </p:txBody>
      </p:sp>
    </p:spTree>
    <p:extLst>
      <p:ext uri="{BB962C8B-B14F-4D97-AF65-F5344CB8AC3E}">
        <p14:creationId xmlns:p14="http://schemas.microsoft.com/office/powerpoint/2010/main" val="89762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5353535" y="6415208"/>
            <a:ext cx="4138037" cy="365125"/>
          </a:xfrm>
          <a:prstGeom prst="rect">
            <a:avLst/>
          </a:prstGeom>
        </p:spPr>
        <p:txBody>
          <a:bodyPr/>
          <a:lstStyle>
            <a:lvl1pPr>
              <a:defRPr sz="1100">
                <a:solidFill>
                  <a:srgbClr val="FFFFFF"/>
                </a:solidFill>
              </a:defRPr>
            </a:lvl1pPr>
          </a:lstStyle>
          <a:p>
            <a:r>
              <a:rPr lang="en-US" dirty="0" smtClean="0"/>
              <a:t>© 2014 University of New Hampshire | </a:t>
            </a:r>
            <a:r>
              <a:rPr lang="en-US" dirty="0" err="1" smtClean="0"/>
              <a:t>innovation.unh.edu</a:t>
            </a:r>
          </a:p>
          <a:p>
            <a:endParaRPr lang="en-US" dirty="0"/>
          </a:p>
        </p:txBody>
      </p:sp>
      <p:sp>
        <p:nvSpPr>
          <p:cNvPr id="6" name="Slide Number Placeholder 5"/>
          <p:cNvSpPr>
            <a:spLocks noGrp="1"/>
          </p:cNvSpPr>
          <p:nvPr>
            <p:ph type="sldNum" sz="quarter" idx="12"/>
          </p:nvPr>
        </p:nvSpPr>
        <p:spPr>
          <a:xfrm>
            <a:off x="4364892" y="6415208"/>
            <a:ext cx="2133600" cy="365125"/>
          </a:xfrm>
          <a:prstGeom prst="rect">
            <a:avLst/>
          </a:prstGeom>
        </p:spPr>
        <p:txBody>
          <a:bodyPr/>
          <a:lstStyle>
            <a:lvl1pPr>
              <a:defRPr sz="1400">
                <a:solidFill>
                  <a:srgbClr val="FFFFFF"/>
                </a:solidFill>
              </a:defRPr>
            </a:lvl1pPr>
          </a:lstStyle>
          <a:p>
            <a:fld id="{09D635B1-DF0E-5D40-BFF2-4FBCDE55799B}" type="slidenum">
              <a:rPr lang="en-US" smtClean="0"/>
              <a:pPr/>
              <a:t>‹#›</a:t>
            </a:fld>
            <a:endParaRPr lang="en-US" dirty="0"/>
          </a:p>
        </p:txBody>
      </p:sp>
    </p:spTree>
    <p:extLst>
      <p:ext uri="{BB962C8B-B14F-4D97-AF65-F5344CB8AC3E}">
        <p14:creationId xmlns:p14="http://schemas.microsoft.com/office/powerpoint/2010/main" val="9902359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1586"/>
            <a:ext cx="4038600" cy="4105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41586"/>
            <a:ext cx="4038600" cy="4105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5353535" y="6415208"/>
            <a:ext cx="4138037" cy="365125"/>
          </a:xfrm>
          <a:prstGeom prst="rect">
            <a:avLst/>
          </a:prstGeom>
        </p:spPr>
        <p:txBody>
          <a:bodyPr/>
          <a:lstStyle>
            <a:lvl1pPr>
              <a:defRPr sz="1100">
                <a:solidFill>
                  <a:srgbClr val="FFFFFF"/>
                </a:solidFill>
              </a:defRPr>
            </a:lvl1pPr>
          </a:lstStyle>
          <a:p>
            <a:r>
              <a:rPr lang="en-US" dirty="0" smtClean="0"/>
              <a:t>© 2014 University of New Hampshire | </a:t>
            </a:r>
            <a:r>
              <a:rPr lang="en-US" dirty="0" err="1" smtClean="0"/>
              <a:t>innovation.unh.edu</a:t>
            </a:r>
          </a:p>
          <a:p>
            <a:endParaRPr lang="en-US" dirty="0"/>
          </a:p>
        </p:txBody>
      </p:sp>
      <p:sp>
        <p:nvSpPr>
          <p:cNvPr id="9" name="Slide Number Placeholder 5"/>
          <p:cNvSpPr>
            <a:spLocks noGrp="1"/>
          </p:cNvSpPr>
          <p:nvPr>
            <p:ph type="sldNum" sz="quarter" idx="12"/>
          </p:nvPr>
        </p:nvSpPr>
        <p:spPr>
          <a:xfrm>
            <a:off x="4364892" y="6415208"/>
            <a:ext cx="2133600" cy="365125"/>
          </a:xfrm>
          <a:prstGeom prst="rect">
            <a:avLst/>
          </a:prstGeom>
        </p:spPr>
        <p:txBody>
          <a:bodyPr/>
          <a:lstStyle>
            <a:lvl1pPr>
              <a:defRPr sz="1400">
                <a:solidFill>
                  <a:srgbClr val="FFFFFF"/>
                </a:solidFill>
              </a:defRPr>
            </a:lvl1pPr>
          </a:lstStyle>
          <a:p>
            <a:fld id="{09D635B1-DF0E-5D40-BFF2-4FBCDE55799B}" type="slidenum">
              <a:rPr lang="en-US" smtClean="0"/>
              <a:pPr/>
              <a:t>‹#›</a:t>
            </a:fld>
            <a:endParaRPr lang="en-US" dirty="0"/>
          </a:p>
        </p:txBody>
      </p:sp>
    </p:spTree>
    <p:extLst>
      <p:ext uri="{BB962C8B-B14F-4D97-AF65-F5344CB8AC3E}">
        <p14:creationId xmlns:p14="http://schemas.microsoft.com/office/powerpoint/2010/main" val="27920577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303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303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5353535" y="6415208"/>
            <a:ext cx="4138037" cy="365125"/>
          </a:xfrm>
          <a:prstGeom prst="rect">
            <a:avLst/>
          </a:prstGeom>
        </p:spPr>
        <p:txBody>
          <a:bodyPr/>
          <a:lstStyle>
            <a:lvl1pPr>
              <a:defRPr sz="1100">
                <a:solidFill>
                  <a:srgbClr val="FFFFFF"/>
                </a:solidFill>
              </a:defRPr>
            </a:lvl1pPr>
          </a:lstStyle>
          <a:p>
            <a:r>
              <a:rPr lang="en-US" dirty="0" smtClean="0"/>
              <a:t>© 2014 University of New Hampshire | </a:t>
            </a:r>
            <a:r>
              <a:rPr lang="en-US" dirty="0" err="1" smtClean="0"/>
              <a:t>innovation.unh.edu</a:t>
            </a:r>
          </a:p>
          <a:p>
            <a:endParaRPr lang="en-US" dirty="0"/>
          </a:p>
        </p:txBody>
      </p:sp>
      <p:sp>
        <p:nvSpPr>
          <p:cNvPr id="11" name="Slide Number Placeholder 5"/>
          <p:cNvSpPr>
            <a:spLocks noGrp="1"/>
          </p:cNvSpPr>
          <p:nvPr>
            <p:ph type="sldNum" sz="quarter" idx="12"/>
          </p:nvPr>
        </p:nvSpPr>
        <p:spPr>
          <a:xfrm>
            <a:off x="4364892" y="6415208"/>
            <a:ext cx="2133600" cy="365125"/>
          </a:xfrm>
          <a:prstGeom prst="rect">
            <a:avLst/>
          </a:prstGeom>
        </p:spPr>
        <p:txBody>
          <a:bodyPr/>
          <a:lstStyle>
            <a:lvl1pPr>
              <a:defRPr sz="1400">
                <a:solidFill>
                  <a:srgbClr val="FFFFFF"/>
                </a:solidFill>
              </a:defRPr>
            </a:lvl1pPr>
          </a:lstStyle>
          <a:p>
            <a:fld id="{09D635B1-DF0E-5D40-BFF2-4FBCDE55799B}" type="slidenum">
              <a:rPr lang="en-US" smtClean="0"/>
              <a:pPr/>
              <a:t>‹#›</a:t>
            </a:fld>
            <a:endParaRPr lang="en-US" dirty="0"/>
          </a:p>
        </p:txBody>
      </p:sp>
    </p:spTree>
    <p:extLst>
      <p:ext uri="{BB962C8B-B14F-4D97-AF65-F5344CB8AC3E}">
        <p14:creationId xmlns:p14="http://schemas.microsoft.com/office/powerpoint/2010/main" val="281101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5353535" y="6415208"/>
            <a:ext cx="4138037" cy="365125"/>
          </a:xfrm>
          <a:prstGeom prst="rect">
            <a:avLst/>
          </a:prstGeom>
        </p:spPr>
        <p:txBody>
          <a:bodyPr/>
          <a:lstStyle>
            <a:lvl1pPr>
              <a:defRPr sz="1100">
                <a:solidFill>
                  <a:srgbClr val="FFFFFF"/>
                </a:solidFill>
              </a:defRPr>
            </a:lvl1pPr>
          </a:lstStyle>
          <a:p>
            <a:r>
              <a:rPr lang="en-US" dirty="0" smtClean="0"/>
              <a:t>© 2014 University of New Hampshire | </a:t>
            </a:r>
            <a:r>
              <a:rPr lang="en-US" dirty="0" err="1" smtClean="0"/>
              <a:t>innovation.unh.edu</a:t>
            </a:r>
          </a:p>
          <a:p>
            <a:endParaRPr lang="en-US" dirty="0"/>
          </a:p>
        </p:txBody>
      </p:sp>
      <p:sp>
        <p:nvSpPr>
          <p:cNvPr id="7" name="Slide Number Placeholder 5"/>
          <p:cNvSpPr>
            <a:spLocks noGrp="1"/>
          </p:cNvSpPr>
          <p:nvPr>
            <p:ph type="sldNum" sz="quarter" idx="12"/>
          </p:nvPr>
        </p:nvSpPr>
        <p:spPr>
          <a:xfrm>
            <a:off x="4364892" y="6415208"/>
            <a:ext cx="2133600" cy="365125"/>
          </a:xfrm>
          <a:prstGeom prst="rect">
            <a:avLst/>
          </a:prstGeom>
        </p:spPr>
        <p:txBody>
          <a:bodyPr/>
          <a:lstStyle>
            <a:lvl1pPr>
              <a:defRPr sz="1400">
                <a:solidFill>
                  <a:srgbClr val="FFFFFF"/>
                </a:solidFill>
              </a:defRPr>
            </a:lvl1pPr>
          </a:lstStyle>
          <a:p>
            <a:fld id="{09D635B1-DF0E-5D40-BFF2-4FBCDE55799B}" type="slidenum">
              <a:rPr lang="en-US" smtClean="0"/>
              <a:pPr/>
              <a:t>‹#›</a:t>
            </a:fld>
            <a:endParaRPr lang="en-US" dirty="0"/>
          </a:p>
        </p:txBody>
      </p:sp>
    </p:spTree>
    <p:extLst>
      <p:ext uri="{BB962C8B-B14F-4D97-AF65-F5344CB8AC3E}">
        <p14:creationId xmlns:p14="http://schemas.microsoft.com/office/powerpoint/2010/main" val="56343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57231" y="967154"/>
            <a:ext cx="6310923" cy="1543537"/>
          </a:xfrm>
        </p:spPr>
        <p:txBody>
          <a:bodyPr>
            <a:normAutofit/>
          </a:bodyPr>
          <a:lstStyle>
            <a:lvl1pPr algn="ctr">
              <a:defRPr sz="36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57231" y="2274276"/>
            <a:ext cx="6310923" cy="1752600"/>
          </a:xfrm>
        </p:spPr>
        <p:txBody>
          <a:bodyPr>
            <a:normAutofit/>
          </a:bodyPr>
          <a:lstStyle>
            <a:lvl1pPr marL="0" indent="0" algn="ctr">
              <a:buNone/>
              <a:defRPr sz="2400">
                <a:solidFill>
                  <a:srgbClr val="FFC5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8006252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353535" y="6415208"/>
            <a:ext cx="4138037" cy="365125"/>
          </a:xfrm>
          <a:prstGeom prst="rect">
            <a:avLst/>
          </a:prstGeom>
        </p:spPr>
        <p:txBody>
          <a:bodyPr/>
          <a:lstStyle>
            <a:lvl1pPr>
              <a:defRPr sz="1100">
                <a:solidFill>
                  <a:srgbClr val="FFFFFF"/>
                </a:solidFill>
              </a:defRPr>
            </a:lvl1pPr>
          </a:lstStyle>
          <a:p>
            <a:r>
              <a:rPr lang="en-US" dirty="0" smtClean="0"/>
              <a:t>© 2014 University of New Hampshire | </a:t>
            </a:r>
            <a:r>
              <a:rPr lang="en-US" dirty="0" err="1" smtClean="0"/>
              <a:t>innovation.unh.edu</a:t>
            </a:r>
          </a:p>
          <a:p>
            <a:endParaRPr lang="en-US" dirty="0"/>
          </a:p>
        </p:txBody>
      </p:sp>
      <p:sp>
        <p:nvSpPr>
          <p:cNvPr id="6" name="Slide Number Placeholder 5"/>
          <p:cNvSpPr>
            <a:spLocks noGrp="1"/>
          </p:cNvSpPr>
          <p:nvPr>
            <p:ph type="sldNum" sz="quarter" idx="12"/>
          </p:nvPr>
        </p:nvSpPr>
        <p:spPr>
          <a:xfrm>
            <a:off x="4364892" y="6415208"/>
            <a:ext cx="2133600" cy="365125"/>
          </a:xfrm>
          <a:prstGeom prst="rect">
            <a:avLst/>
          </a:prstGeom>
        </p:spPr>
        <p:txBody>
          <a:bodyPr/>
          <a:lstStyle>
            <a:lvl1pPr>
              <a:defRPr sz="1400">
                <a:solidFill>
                  <a:srgbClr val="FFFFFF"/>
                </a:solidFill>
              </a:defRPr>
            </a:lvl1pPr>
          </a:lstStyle>
          <a:p>
            <a:fld id="{09D635B1-DF0E-5D40-BFF2-4FBCDE55799B}" type="slidenum">
              <a:rPr lang="en-US" smtClean="0"/>
              <a:pPr/>
              <a:t>‹#›</a:t>
            </a:fld>
            <a:endParaRPr lang="en-US" dirty="0"/>
          </a:p>
        </p:txBody>
      </p:sp>
    </p:spTree>
    <p:extLst>
      <p:ext uri="{BB962C8B-B14F-4D97-AF65-F5344CB8AC3E}">
        <p14:creationId xmlns:p14="http://schemas.microsoft.com/office/powerpoint/2010/main" val="379774106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1586"/>
            <a:ext cx="4038600" cy="4105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1586"/>
            <a:ext cx="4038600" cy="4105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5353535" y="6415208"/>
            <a:ext cx="4138037" cy="365125"/>
          </a:xfrm>
          <a:prstGeom prst="rect">
            <a:avLst/>
          </a:prstGeom>
        </p:spPr>
        <p:txBody>
          <a:bodyPr/>
          <a:lstStyle>
            <a:lvl1pPr>
              <a:defRPr sz="1100">
                <a:solidFill>
                  <a:srgbClr val="FFFFFF"/>
                </a:solidFill>
              </a:defRPr>
            </a:lvl1pPr>
          </a:lstStyle>
          <a:p>
            <a:r>
              <a:rPr lang="en-US" dirty="0" smtClean="0"/>
              <a:t>© 2014 University of New Hampshire | </a:t>
            </a:r>
            <a:r>
              <a:rPr lang="en-US" dirty="0" err="1" smtClean="0"/>
              <a:t>innovation.unh.edu</a:t>
            </a:r>
          </a:p>
          <a:p>
            <a:endParaRPr lang="en-US" dirty="0"/>
          </a:p>
        </p:txBody>
      </p:sp>
      <p:sp>
        <p:nvSpPr>
          <p:cNvPr id="9" name="Slide Number Placeholder 5"/>
          <p:cNvSpPr>
            <a:spLocks noGrp="1"/>
          </p:cNvSpPr>
          <p:nvPr>
            <p:ph type="sldNum" sz="quarter" idx="12"/>
          </p:nvPr>
        </p:nvSpPr>
        <p:spPr>
          <a:xfrm>
            <a:off x="4364892" y="6415208"/>
            <a:ext cx="2133600" cy="365125"/>
          </a:xfrm>
          <a:prstGeom prst="rect">
            <a:avLst/>
          </a:prstGeom>
        </p:spPr>
        <p:txBody>
          <a:bodyPr/>
          <a:lstStyle>
            <a:lvl1pPr>
              <a:defRPr sz="1400">
                <a:solidFill>
                  <a:srgbClr val="FFFFFF"/>
                </a:solidFill>
              </a:defRPr>
            </a:lvl1pPr>
          </a:lstStyle>
          <a:p>
            <a:fld id="{09D635B1-DF0E-5D40-BFF2-4FBCDE55799B}" type="slidenum">
              <a:rPr lang="en-US" smtClean="0"/>
              <a:pPr/>
              <a:t>‹#›</a:t>
            </a:fld>
            <a:endParaRPr lang="en-US" dirty="0"/>
          </a:p>
        </p:txBody>
      </p:sp>
    </p:spTree>
    <p:extLst>
      <p:ext uri="{BB962C8B-B14F-4D97-AF65-F5344CB8AC3E}">
        <p14:creationId xmlns:p14="http://schemas.microsoft.com/office/powerpoint/2010/main" val="359635602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303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303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5353535" y="6415208"/>
            <a:ext cx="4138037" cy="365125"/>
          </a:xfrm>
          <a:prstGeom prst="rect">
            <a:avLst/>
          </a:prstGeom>
        </p:spPr>
        <p:txBody>
          <a:bodyPr/>
          <a:lstStyle>
            <a:lvl1pPr>
              <a:defRPr sz="1100">
                <a:solidFill>
                  <a:srgbClr val="FFFFFF"/>
                </a:solidFill>
              </a:defRPr>
            </a:lvl1pPr>
          </a:lstStyle>
          <a:p>
            <a:r>
              <a:rPr lang="en-US" dirty="0" smtClean="0"/>
              <a:t>© 2014 University of New Hampshire | </a:t>
            </a:r>
            <a:r>
              <a:rPr lang="en-US" dirty="0" err="1" smtClean="0"/>
              <a:t>innovation.unh.edu</a:t>
            </a:r>
          </a:p>
          <a:p>
            <a:endParaRPr lang="en-US" dirty="0"/>
          </a:p>
        </p:txBody>
      </p:sp>
      <p:sp>
        <p:nvSpPr>
          <p:cNvPr id="11" name="Slide Number Placeholder 5"/>
          <p:cNvSpPr>
            <a:spLocks noGrp="1"/>
          </p:cNvSpPr>
          <p:nvPr>
            <p:ph type="sldNum" sz="quarter" idx="12"/>
          </p:nvPr>
        </p:nvSpPr>
        <p:spPr>
          <a:xfrm>
            <a:off x="4364892" y="6415208"/>
            <a:ext cx="2133600" cy="365125"/>
          </a:xfrm>
          <a:prstGeom prst="rect">
            <a:avLst/>
          </a:prstGeom>
        </p:spPr>
        <p:txBody>
          <a:bodyPr/>
          <a:lstStyle>
            <a:lvl1pPr>
              <a:defRPr sz="1400">
                <a:solidFill>
                  <a:srgbClr val="FFFFFF"/>
                </a:solidFill>
              </a:defRPr>
            </a:lvl1pPr>
          </a:lstStyle>
          <a:p>
            <a:fld id="{09D635B1-DF0E-5D40-BFF2-4FBCDE55799B}" type="slidenum">
              <a:rPr lang="en-US" smtClean="0"/>
              <a:pPr/>
              <a:t>‹#›</a:t>
            </a:fld>
            <a:endParaRPr lang="en-US" dirty="0"/>
          </a:p>
        </p:txBody>
      </p:sp>
    </p:spTree>
    <p:extLst>
      <p:ext uri="{BB962C8B-B14F-4D97-AF65-F5344CB8AC3E}">
        <p14:creationId xmlns:p14="http://schemas.microsoft.com/office/powerpoint/2010/main" val="1883167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3.jp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1290" y="156308"/>
            <a:ext cx="8752285" cy="9609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65386"/>
            <a:ext cx="8229600" cy="41616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18373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Lst>
  <p:timing>
    <p:tnLst>
      <p:par>
        <p:cTn xmlns:p14="http://schemas.microsoft.com/office/powerpoint/2010/main" id="1" dur="indefinite" restart="never" nodeType="tmRoot"/>
      </p:par>
    </p:tnLst>
  </p:timing>
  <p:hf hdr="0" dt="0"/>
  <p:txStyles>
    <p:titleStyle>
      <a:lvl1pPr algn="l" defTabSz="457200" rtl="0" eaLnBrk="1" latinLnBrk="0" hangingPunct="1">
        <a:spcBef>
          <a:spcPct val="0"/>
        </a:spcBef>
        <a:buNone/>
        <a:defRPr sz="4000" kern="1200">
          <a:solidFill>
            <a:srgbClr val="3667BE"/>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1290" y="156308"/>
            <a:ext cx="8752285" cy="9609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65386"/>
            <a:ext cx="8229600" cy="41616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513628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iming>
    <p:tnLst>
      <p:par>
        <p:cTn xmlns:p14="http://schemas.microsoft.com/office/powerpoint/2010/main" id="1" dur="indefinite" restart="never" nodeType="tmRoot"/>
      </p:par>
    </p:tnLst>
  </p:timing>
  <p:hf hdr="0" dt="0"/>
  <p:txStyles>
    <p:titleStyle>
      <a:lvl1pPr algn="l" defTabSz="457200" rtl="0" eaLnBrk="1" latinLnBrk="0" hangingPunct="1">
        <a:spcBef>
          <a:spcPct val="0"/>
        </a:spcBef>
        <a:buNone/>
        <a:defRPr sz="4000" kern="1200">
          <a:solidFill>
            <a:srgbClr val="3667BE"/>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p:txBody>
          <a:bodyPr>
            <a:normAutofit/>
          </a:bodyPr>
          <a:lstStyle/>
          <a:p>
            <a:pPr algn="ctr"/>
            <a:r>
              <a:rPr lang="en-US" sz="3800" b="1" dirty="0" smtClean="0">
                <a:solidFill>
                  <a:srgbClr val="FFFFFF"/>
                </a:solidFill>
              </a:rPr>
              <a:t>Teaching Lean IP Startups</a:t>
            </a:r>
            <a:endParaRPr lang="en-US" sz="2700" b="1" dirty="0">
              <a:solidFill>
                <a:srgbClr val="FFC534"/>
              </a:solidFill>
            </a:endParaRPr>
          </a:p>
        </p:txBody>
      </p:sp>
      <p:sp>
        <p:nvSpPr>
          <p:cNvPr id="5" name="Subtitle 4"/>
          <p:cNvSpPr>
            <a:spLocks noGrp="1"/>
          </p:cNvSpPr>
          <p:nvPr>
            <p:ph type="subTitle" idx="1"/>
          </p:nvPr>
        </p:nvSpPr>
        <p:spPr/>
        <p:txBody>
          <a:bodyPr/>
          <a:lstStyle/>
          <a:p>
            <a:r>
              <a:rPr lang="en-US" dirty="0"/>
              <a:t>Marc </a:t>
            </a:r>
            <a:r>
              <a:rPr lang="en-US" dirty="0" err="1"/>
              <a:t>Sedam</a:t>
            </a:r>
            <a:r>
              <a:rPr lang="en-US" dirty="0"/>
              <a:t/>
            </a:r>
            <a:br>
              <a:rPr lang="en-US" dirty="0"/>
            </a:br>
            <a:r>
              <a:rPr lang="en-US" dirty="0"/>
              <a:t>Executive Director, UNHInnovation</a:t>
            </a:r>
            <a:br>
              <a:rPr lang="en-US" dirty="0"/>
            </a:br>
            <a:r>
              <a:rPr lang="en-US" dirty="0" err="1"/>
              <a:t>marc.sedam@unh.edu</a:t>
            </a:r>
            <a:r>
              <a:rPr lang="en-US" dirty="0"/>
              <a:t/>
            </a:r>
            <a:br>
              <a:rPr lang="en-US" dirty="0"/>
            </a:br>
            <a:endParaRPr lang="en-US" dirty="0"/>
          </a:p>
        </p:txBody>
      </p:sp>
      <p:sp>
        <p:nvSpPr>
          <p:cNvPr id="9" name="Footer Placeholder 4"/>
          <p:cNvSpPr txBox="1">
            <a:spLocks/>
          </p:cNvSpPr>
          <p:nvPr/>
        </p:nvSpPr>
        <p:spPr>
          <a:xfrm>
            <a:off x="95407" y="6488680"/>
            <a:ext cx="4138037" cy="365125"/>
          </a:xfrm>
          <a:prstGeom prst="rect">
            <a:avLst/>
          </a:prstGeom>
        </p:spPr>
        <p:txBody>
          <a:bodyPr/>
          <a:lstStyle>
            <a:defPPr>
              <a:defRPr lang="en-US"/>
            </a:defPPr>
            <a:lvl1pPr marL="0" algn="l" defTabSz="457200" rtl="0" eaLnBrk="1" latinLnBrk="0" hangingPunct="1">
              <a:defRPr sz="11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235290"/>
                </a:solidFill>
              </a:rPr>
              <a:t>© 2014 University of New Hampshire | </a:t>
            </a:r>
            <a:r>
              <a:rPr lang="en-US" dirty="0" err="1" smtClean="0">
                <a:solidFill>
                  <a:srgbClr val="235290"/>
                </a:solidFill>
              </a:rPr>
              <a:t>innovation.unh.edu</a:t>
            </a:r>
            <a:endParaRPr lang="en-US" dirty="0" smtClean="0">
              <a:solidFill>
                <a:srgbClr val="235290"/>
              </a:solidFill>
            </a:endParaRPr>
          </a:p>
          <a:p>
            <a:endParaRPr lang="en-US" dirty="0"/>
          </a:p>
        </p:txBody>
      </p:sp>
    </p:spTree>
    <p:extLst>
      <p:ext uri="{BB962C8B-B14F-4D97-AF65-F5344CB8AC3E}">
        <p14:creationId xmlns:p14="http://schemas.microsoft.com/office/powerpoint/2010/main" val="1015135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IP?</a:t>
            </a:r>
            <a:endParaRPr lang="en-US" dirty="0"/>
          </a:p>
        </p:txBody>
      </p:sp>
      <p:sp>
        <p:nvSpPr>
          <p:cNvPr id="3" name="Content Placeholder 2"/>
          <p:cNvSpPr>
            <a:spLocks noGrp="1"/>
          </p:cNvSpPr>
          <p:nvPr>
            <p:ph idx="1"/>
          </p:nvPr>
        </p:nvSpPr>
        <p:spPr/>
        <p:txBody>
          <a:bodyPr/>
          <a:lstStyle/>
          <a:p>
            <a:r>
              <a:rPr lang="en-US" dirty="0" smtClean="0"/>
              <a:t>During the first four weeks teams are only working on their value proposition</a:t>
            </a:r>
          </a:p>
          <a:p>
            <a:pPr lvl="1"/>
            <a:r>
              <a:rPr lang="en-US" dirty="0" smtClean="0"/>
              <a:t>Told to focus on making an excellent value proposition and understanding the customer segment</a:t>
            </a:r>
          </a:p>
          <a:p>
            <a:pPr lvl="1"/>
            <a:endParaRPr lang="en-US" dirty="0"/>
          </a:p>
          <a:p>
            <a:r>
              <a:rPr lang="en-US" dirty="0" smtClean="0"/>
              <a:t>They only talk about what they are doing and to find out who wants it</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10</a:t>
            </a:fld>
            <a:endParaRPr lang="en-US" dirty="0"/>
          </a:p>
        </p:txBody>
      </p:sp>
    </p:spTree>
    <p:extLst>
      <p:ext uri="{BB962C8B-B14F-4D97-AF65-F5344CB8AC3E}">
        <p14:creationId xmlns:p14="http://schemas.microsoft.com/office/powerpoint/2010/main" val="416291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5</a:t>
            </a:r>
            <a:endParaRPr lang="en-US" dirty="0"/>
          </a:p>
        </p:txBody>
      </p:sp>
      <p:sp>
        <p:nvSpPr>
          <p:cNvPr id="3" name="Content Placeholder 2"/>
          <p:cNvSpPr>
            <a:spLocks noGrp="1"/>
          </p:cNvSpPr>
          <p:nvPr>
            <p:ph idx="1"/>
          </p:nvPr>
        </p:nvSpPr>
        <p:spPr/>
        <p:txBody>
          <a:bodyPr/>
          <a:lstStyle/>
          <a:p>
            <a:r>
              <a:rPr lang="en-US" dirty="0" smtClean="0"/>
              <a:t>Intellectual property lecture</a:t>
            </a:r>
          </a:p>
          <a:p>
            <a:pPr lvl="1"/>
            <a:r>
              <a:rPr lang="en-US" dirty="0" smtClean="0"/>
              <a:t>Patents</a:t>
            </a:r>
          </a:p>
          <a:p>
            <a:pPr lvl="1"/>
            <a:r>
              <a:rPr lang="en-US" dirty="0" smtClean="0"/>
              <a:t>Copyrights</a:t>
            </a:r>
          </a:p>
          <a:p>
            <a:pPr lvl="1"/>
            <a:r>
              <a:rPr lang="en-US" dirty="0" smtClean="0"/>
              <a:t>Trademarks</a:t>
            </a:r>
          </a:p>
          <a:p>
            <a:r>
              <a:rPr lang="en-US" dirty="0" smtClean="0"/>
              <a:t>Drilled to understand the difference between telling someone what you’re doing and not HOW you do it</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11</a:t>
            </a:fld>
            <a:endParaRPr lang="en-US" dirty="0"/>
          </a:p>
        </p:txBody>
      </p:sp>
    </p:spTree>
    <p:extLst>
      <p:ext uri="{BB962C8B-B14F-4D97-AF65-F5344CB8AC3E}">
        <p14:creationId xmlns:p14="http://schemas.microsoft.com/office/powerpoint/2010/main" val="304905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Come to the following class and present what you think your IP protection type is and how you intend to protect it</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12</a:t>
            </a:fld>
            <a:endParaRPr lang="en-US" dirty="0"/>
          </a:p>
        </p:txBody>
      </p:sp>
    </p:spTree>
    <p:extLst>
      <p:ext uri="{BB962C8B-B14F-4D97-AF65-F5344CB8AC3E}">
        <p14:creationId xmlns:p14="http://schemas.microsoft.com/office/powerpoint/2010/main" val="29098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6</a:t>
            </a:r>
            <a:endParaRPr lang="en-US" dirty="0"/>
          </a:p>
        </p:txBody>
      </p:sp>
      <p:sp>
        <p:nvSpPr>
          <p:cNvPr id="3" name="Content Placeholder 2"/>
          <p:cNvSpPr>
            <a:spLocks noGrp="1"/>
          </p:cNvSpPr>
          <p:nvPr>
            <p:ph idx="1"/>
          </p:nvPr>
        </p:nvSpPr>
        <p:spPr>
          <a:xfrm>
            <a:off x="241580" y="1465386"/>
            <a:ext cx="8526375" cy="4161692"/>
          </a:xfrm>
        </p:spPr>
        <p:txBody>
          <a:bodyPr>
            <a:normAutofit/>
          </a:bodyPr>
          <a:lstStyle/>
          <a:p>
            <a:r>
              <a:rPr lang="en-US" dirty="0" smtClean="0"/>
              <a:t>Review IP strategies in front of the class</a:t>
            </a:r>
          </a:p>
          <a:p>
            <a:r>
              <a:rPr lang="en-US" dirty="0" smtClean="0"/>
              <a:t>Show edited canvas in terms of IP influence</a:t>
            </a:r>
          </a:p>
          <a:p>
            <a:endParaRPr lang="en-US" dirty="0"/>
          </a:p>
          <a:p>
            <a:r>
              <a:rPr lang="en-US" dirty="0" smtClean="0"/>
              <a:t>For teams with patentable IP we focus hard on their non-confidential pitch</a:t>
            </a:r>
          </a:p>
          <a:p>
            <a:r>
              <a:rPr lang="en-US" dirty="0" smtClean="0"/>
              <a:t>For teams with copyright or trademarks they are to focus heavily on the brand</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13</a:t>
            </a:fld>
            <a:endParaRPr lang="en-US" dirty="0"/>
          </a:p>
        </p:txBody>
      </p:sp>
    </p:spTree>
    <p:extLst>
      <p:ext uri="{BB962C8B-B14F-4D97-AF65-F5344CB8AC3E}">
        <p14:creationId xmlns:p14="http://schemas.microsoft.com/office/powerpoint/2010/main" val="105156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7 and beyond</a:t>
            </a:r>
            <a:endParaRPr lang="en-US" dirty="0"/>
          </a:p>
        </p:txBody>
      </p:sp>
      <p:sp>
        <p:nvSpPr>
          <p:cNvPr id="3" name="Content Placeholder 2"/>
          <p:cNvSpPr>
            <a:spLocks noGrp="1"/>
          </p:cNvSpPr>
          <p:nvPr>
            <p:ph idx="1"/>
          </p:nvPr>
        </p:nvSpPr>
        <p:spPr/>
        <p:txBody>
          <a:bodyPr/>
          <a:lstStyle/>
          <a:p>
            <a:r>
              <a:rPr lang="en-US" dirty="0" smtClean="0"/>
              <a:t>Teams continue with customer discovery and working through the canvas and must show a new canvas each week</a:t>
            </a:r>
          </a:p>
          <a:p>
            <a:r>
              <a:rPr lang="en-US" dirty="0" smtClean="0"/>
              <a:t>Are asked if and how their discovery results effect the IP strategy</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14</a:t>
            </a:fld>
            <a:endParaRPr lang="en-US" dirty="0"/>
          </a:p>
        </p:txBody>
      </p:sp>
    </p:spTree>
    <p:extLst>
      <p:ext uri="{BB962C8B-B14F-4D97-AF65-F5344CB8AC3E}">
        <p14:creationId xmlns:p14="http://schemas.microsoft.com/office/powerpoint/2010/main" val="16734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Original iterations of the class had grading structures that included</a:t>
            </a:r>
          </a:p>
          <a:p>
            <a:pPr lvl="1"/>
            <a:r>
              <a:rPr lang="en-US" dirty="0" smtClean="0"/>
              <a:t>Submission of canvas each week</a:t>
            </a:r>
          </a:p>
          <a:p>
            <a:pPr lvl="1"/>
            <a:r>
              <a:rPr lang="en-US" dirty="0" smtClean="0"/>
              <a:t>Class participation</a:t>
            </a:r>
          </a:p>
          <a:p>
            <a:pPr lvl="1"/>
            <a:r>
              <a:rPr lang="en-US" dirty="0" smtClean="0"/>
              <a:t>Short reports on specific parts of canvas (VP, CS, CH, KP, KA)</a:t>
            </a:r>
          </a:p>
          <a:p>
            <a:pPr lvl="1"/>
            <a:r>
              <a:rPr lang="en-US" dirty="0" smtClean="0"/>
              <a:t>Final report</a:t>
            </a:r>
          </a:p>
          <a:p>
            <a:pPr lvl="1"/>
            <a:r>
              <a:rPr lang="en-US" dirty="0" smtClean="0"/>
              <a:t>Final </a:t>
            </a:r>
            <a:r>
              <a:rPr lang="en-US" dirty="0" err="1" smtClean="0"/>
              <a:t>presenation</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15</a:t>
            </a:fld>
            <a:endParaRPr lang="en-US" dirty="0"/>
          </a:p>
        </p:txBody>
      </p:sp>
    </p:spTree>
    <p:extLst>
      <p:ext uri="{BB962C8B-B14F-4D97-AF65-F5344CB8AC3E}">
        <p14:creationId xmlns:p14="http://schemas.microsoft.com/office/powerpoint/2010/main" val="110711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teach you?	</a:t>
            </a:r>
            <a:endParaRPr lang="en-US" dirty="0"/>
          </a:p>
        </p:txBody>
      </p:sp>
      <p:sp>
        <p:nvSpPr>
          <p:cNvPr id="3" name="Content Placeholder 2"/>
          <p:cNvSpPr>
            <a:spLocks noGrp="1"/>
          </p:cNvSpPr>
          <p:nvPr>
            <p:ph idx="1"/>
          </p:nvPr>
        </p:nvSpPr>
        <p:spPr/>
        <p:txBody>
          <a:bodyPr/>
          <a:lstStyle/>
          <a:p>
            <a:r>
              <a:rPr lang="en-US" dirty="0" smtClean="0"/>
              <a:t>Rewards participation, writing, presentation skills</a:t>
            </a:r>
          </a:p>
          <a:p>
            <a:r>
              <a:rPr lang="en-US" dirty="0" smtClean="0"/>
              <a:t>One iteration included the 100 interviews as part of the grading tautology</a:t>
            </a:r>
          </a:p>
          <a:p>
            <a:r>
              <a:rPr lang="en-US" dirty="0" smtClean="0"/>
              <a:t>That just reinforced another checkbox</a:t>
            </a:r>
          </a:p>
          <a:p>
            <a:endParaRPr lang="en-US" dirty="0"/>
          </a:p>
          <a:p>
            <a:r>
              <a:rPr lang="en-US" dirty="0" smtClean="0"/>
              <a:t>I wanted kids to actually DO SOMETHING</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16</a:t>
            </a:fld>
            <a:endParaRPr lang="en-US" dirty="0"/>
          </a:p>
        </p:txBody>
      </p:sp>
    </p:spTree>
    <p:extLst>
      <p:ext uri="{BB962C8B-B14F-4D97-AF65-F5344CB8AC3E}">
        <p14:creationId xmlns:p14="http://schemas.microsoft.com/office/powerpoint/2010/main" val="197670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Grading Structure</a:t>
            </a:r>
            <a:endParaRPr lang="en-US" dirty="0"/>
          </a:p>
        </p:txBody>
      </p:sp>
      <p:sp>
        <p:nvSpPr>
          <p:cNvPr id="3" name="Content Placeholder 2"/>
          <p:cNvSpPr>
            <a:spLocks noGrp="1"/>
          </p:cNvSpPr>
          <p:nvPr>
            <p:ph idx="1"/>
          </p:nvPr>
        </p:nvSpPr>
        <p:spPr/>
        <p:txBody>
          <a:bodyPr/>
          <a:lstStyle/>
          <a:p>
            <a:r>
              <a:rPr lang="en-US" dirty="0" smtClean="0"/>
              <a:t>All teams start with a “B”</a:t>
            </a:r>
          </a:p>
          <a:p>
            <a:r>
              <a:rPr lang="en-US" dirty="0" smtClean="0"/>
              <a:t>Gain or lose ½ grade by accomplishing or failing to accomplish the following tasks:</a:t>
            </a:r>
          </a:p>
          <a:p>
            <a:pPr lvl="1"/>
            <a:r>
              <a:rPr lang="en-US" dirty="0" smtClean="0"/>
              <a:t>Speak to at least 5 customers/week AND 100 over the course of the class</a:t>
            </a:r>
          </a:p>
          <a:p>
            <a:pPr lvl="1"/>
            <a:r>
              <a:rPr lang="en-US" dirty="0" smtClean="0"/>
              <a:t>Develop a non-working prototype</a:t>
            </a:r>
          </a:p>
          <a:p>
            <a:pPr lvl="1"/>
            <a:r>
              <a:rPr lang="en-US" dirty="0" smtClean="0"/>
              <a:t>Develop a working prototype</a:t>
            </a:r>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17</a:t>
            </a:fld>
            <a:endParaRPr lang="en-US" dirty="0"/>
          </a:p>
        </p:txBody>
      </p:sp>
    </p:spTree>
    <p:extLst>
      <p:ext uri="{BB962C8B-B14F-4D97-AF65-F5344CB8AC3E}">
        <p14:creationId xmlns:p14="http://schemas.microsoft.com/office/powerpoint/2010/main" val="367272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Half Grades</a:t>
            </a:r>
            <a:endParaRPr lang="en-US" dirty="0"/>
          </a:p>
        </p:txBody>
      </p:sp>
      <p:sp>
        <p:nvSpPr>
          <p:cNvPr id="3" name="Content Placeholder 2"/>
          <p:cNvSpPr>
            <a:spLocks noGrp="1"/>
          </p:cNvSpPr>
          <p:nvPr>
            <p:ph idx="1"/>
          </p:nvPr>
        </p:nvSpPr>
        <p:spPr/>
        <p:txBody>
          <a:bodyPr/>
          <a:lstStyle/>
          <a:p>
            <a:r>
              <a:rPr lang="en-US" dirty="0" smtClean="0"/>
              <a:t>Teams who are finalists for our business plan competition  or who generate a dollar of authentic revenue get grades reworked to start at B+</a:t>
            </a:r>
          </a:p>
          <a:p>
            <a:r>
              <a:rPr lang="en-US" dirty="0" smtClean="0"/>
              <a:t>Raising at least $5,000 of external funds or sales is an automatic A</a:t>
            </a:r>
          </a:p>
          <a:p>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18</a:t>
            </a:fld>
            <a:endParaRPr lang="en-US" dirty="0"/>
          </a:p>
        </p:txBody>
      </p:sp>
    </p:spTree>
    <p:extLst>
      <p:ext uri="{BB962C8B-B14F-4D97-AF65-F5344CB8AC3E}">
        <p14:creationId xmlns:p14="http://schemas.microsoft.com/office/powerpoint/2010/main" val="318047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I wanted the students to build real ideas</a:t>
            </a:r>
          </a:p>
          <a:p>
            <a:r>
              <a:rPr lang="en-US" dirty="0" smtClean="0"/>
              <a:t>They can’t get a good grade without doing something significant</a:t>
            </a:r>
          </a:p>
          <a:p>
            <a:pPr lvl="1"/>
            <a:r>
              <a:rPr lang="en-US" dirty="0" err="1" smtClean="0"/>
              <a:t>Eg</a:t>
            </a:r>
            <a:r>
              <a:rPr lang="en-US" dirty="0" smtClean="0"/>
              <a:t>. Talking to 100 customers but with no prototype can only get a B-</a:t>
            </a:r>
          </a:p>
          <a:p>
            <a:r>
              <a:rPr lang="en-US" dirty="0" smtClean="0"/>
              <a:t>Rewards them for real progress and avoids having the instructor have to grade busy work</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19</a:t>
            </a:fld>
            <a:endParaRPr lang="en-US" dirty="0"/>
          </a:p>
        </p:txBody>
      </p:sp>
    </p:spTree>
    <p:extLst>
      <p:ext uri="{BB962C8B-B14F-4D97-AF65-F5344CB8AC3E}">
        <p14:creationId xmlns:p14="http://schemas.microsoft.com/office/powerpoint/2010/main" val="287994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What are the main principles of Lean?</a:t>
            </a:r>
            <a:endParaRPr lang="en-US" dirty="0"/>
          </a:p>
        </p:txBody>
      </p:sp>
      <p:sp>
        <p:nvSpPr>
          <p:cNvPr id="5123" name="Rectangle 3"/>
          <p:cNvSpPr>
            <a:spLocks noGrp="1" noChangeArrowheads="1"/>
          </p:cNvSpPr>
          <p:nvPr>
            <p:ph idx="1"/>
          </p:nvPr>
        </p:nvSpPr>
        <p:spPr/>
        <p:txBody>
          <a:bodyPr/>
          <a:lstStyle/>
          <a:p>
            <a:pPr marL="533400" indent="-533400"/>
            <a:r>
              <a:rPr lang="en-US" dirty="0" smtClean="0"/>
              <a:t>Get out of the building</a:t>
            </a:r>
          </a:p>
          <a:p>
            <a:pPr marL="533400" indent="-533400"/>
            <a:r>
              <a:rPr lang="en-US" dirty="0" smtClean="0"/>
              <a:t>Learn, build, test, improve</a:t>
            </a:r>
          </a:p>
          <a:p>
            <a:pPr marL="533400" indent="-533400"/>
            <a:r>
              <a:rPr lang="en-US" dirty="0" smtClean="0"/>
              <a:t>Customer discovery</a:t>
            </a:r>
          </a:p>
          <a:p>
            <a:pPr marL="533400" indent="-533400"/>
            <a:r>
              <a:rPr lang="en-US" dirty="0" smtClean="0"/>
              <a:t>Build a minimum viable product</a:t>
            </a:r>
          </a:p>
          <a:p>
            <a:pPr marL="533400" indent="-533400"/>
            <a:r>
              <a:rPr lang="en-US" dirty="0" smtClean="0"/>
              <a:t>Probably going to pivot in there somewhere</a:t>
            </a:r>
            <a:endParaRPr lang="en-US" dirty="0"/>
          </a:p>
        </p:txBody>
      </p:sp>
      <p:sp>
        <p:nvSpPr>
          <p:cNvPr id="3" name="Footer Placeholder 2"/>
          <p:cNvSpPr>
            <a:spLocks noGrp="1"/>
          </p:cNvSpPr>
          <p:nvPr>
            <p:ph type="ftr" sz="quarter" idx="11"/>
          </p:nvPr>
        </p:nvSpPr>
        <p:spPr/>
        <p:txBody>
          <a:bodyPr/>
          <a:lstStyle/>
          <a:p>
            <a:r>
              <a:rPr lang="en-US" smtClean="0"/>
              <a:t>© 2014 University of New Hampshire | innovation.unh.edu </a:t>
            </a:r>
            <a:endParaRPr lang="en-US" dirty="0"/>
          </a:p>
        </p:txBody>
      </p:sp>
      <p:sp>
        <p:nvSpPr>
          <p:cNvPr id="4" name="Slide Number Placeholder 3"/>
          <p:cNvSpPr>
            <a:spLocks noGrp="1"/>
          </p:cNvSpPr>
          <p:nvPr>
            <p:ph type="sldNum" sz="quarter" idx="12"/>
          </p:nvPr>
        </p:nvSpPr>
        <p:spPr/>
        <p:txBody>
          <a:bodyPr/>
          <a:lstStyle/>
          <a:p>
            <a:fld id="{09D635B1-DF0E-5D40-BFF2-4FBCDE55799B}" type="slidenum">
              <a:rPr lang="en-US" smtClean="0"/>
              <a:t>2</a:t>
            </a:fld>
            <a:endParaRPr lang="en-US" dirty="0"/>
          </a:p>
        </p:txBody>
      </p:sp>
    </p:spTree>
    <p:extLst>
      <p:ext uri="{BB962C8B-B14F-4D97-AF65-F5344CB8AC3E}">
        <p14:creationId xmlns:p14="http://schemas.microsoft.com/office/powerpoint/2010/main" val="39188809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support this structure</a:t>
            </a:r>
            <a:endParaRPr lang="en-US" dirty="0"/>
          </a:p>
        </p:txBody>
      </p:sp>
      <p:sp>
        <p:nvSpPr>
          <p:cNvPr id="3" name="Content Placeholder 2"/>
          <p:cNvSpPr>
            <a:spLocks noGrp="1"/>
          </p:cNvSpPr>
          <p:nvPr>
            <p:ph idx="1"/>
          </p:nvPr>
        </p:nvSpPr>
        <p:spPr/>
        <p:txBody>
          <a:bodyPr/>
          <a:lstStyle/>
          <a:p>
            <a:r>
              <a:rPr lang="en-US" dirty="0" smtClean="0"/>
              <a:t>Thanks to an IBM grant, each team has a $300 budget for prototype development</a:t>
            </a:r>
          </a:p>
          <a:p>
            <a:r>
              <a:rPr lang="en-US" dirty="0" smtClean="0"/>
              <a:t>Future support from the NCIIA will help us create a $500 budget for local </a:t>
            </a:r>
            <a:r>
              <a:rPr lang="en-US" dirty="0" err="1" smtClean="0"/>
              <a:t>lawfirms</a:t>
            </a:r>
            <a:r>
              <a:rPr lang="en-US" dirty="0" smtClean="0"/>
              <a:t> to help us file provisional patent applications for teams that need them	</a:t>
            </a:r>
          </a:p>
          <a:p>
            <a:pPr lvl="1"/>
            <a:r>
              <a:rPr lang="en-US" dirty="0" smtClean="0"/>
              <a:t>Students own the IP</a:t>
            </a:r>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20</a:t>
            </a:fld>
            <a:endParaRPr lang="en-US" dirty="0"/>
          </a:p>
        </p:txBody>
      </p:sp>
    </p:spTree>
    <p:extLst>
      <p:ext uri="{BB962C8B-B14F-4D97-AF65-F5344CB8AC3E}">
        <p14:creationId xmlns:p14="http://schemas.microsoft.com/office/powerpoint/2010/main" val="196738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a:t>
            </a:r>
            <a:endParaRPr lang="en-US" dirty="0"/>
          </a:p>
        </p:txBody>
      </p:sp>
      <p:sp>
        <p:nvSpPr>
          <p:cNvPr id="3" name="Content Placeholder 2"/>
          <p:cNvSpPr>
            <a:spLocks noGrp="1"/>
          </p:cNvSpPr>
          <p:nvPr>
            <p:ph idx="1"/>
          </p:nvPr>
        </p:nvSpPr>
        <p:spPr/>
        <p:txBody>
          <a:bodyPr/>
          <a:lstStyle/>
          <a:p>
            <a:r>
              <a:rPr lang="en-US" dirty="0" smtClean="0"/>
              <a:t>Engineers and quite a few business students lack the skill needed to make good financial models</a:t>
            </a:r>
          </a:p>
          <a:p>
            <a:endParaRPr lang="en-US" dirty="0"/>
          </a:p>
          <a:p>
            <a:r>
              <a:rPr lang="en-US" dirty="0" smtClean="0"/>
              <a:t>Very few students know how to make a proper pitch</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21</a:t>
            </a:fld>
            <a:endParaRPr lang="en-US" dirty="0"/>
          </a:p>
        </p:txBody>
      </p:sp>
    </p:spTree>
    <p:extLst>
      <p:ext uri="{BB962C8B-B14F-4D97-AF65-F5344CB8AC3E}">
        <p14:creationId xmlns:p14="http://schemas.microsoft.com/office/powerpoint/2010/main" val="181949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 to the syllabus</a:t>
            </a:r>
            <a:endParaRPr lang="en-US" dirty="0"/>
          </a:p>
        </p:txBody>
      </p:sp>
      <p:sp>
        <p:nvSpPr>
          <p:cNvPr id="3" name="Content Placeholder 2"/>
          <p:cNvSpPr>
            <a:spLocks noGrp="1"/>
          </p:cNvSpPr>
          <p:nvPr>
            <p:ph idx="1"/>
          </p:nvPr>
        </p:nvSpPr>
        <p:spPr/>
        <p:txBody>
          <a:bodyPr/>
          <a:lstStyle/>
          <a:p>
            <a:r>
              <a:rPr lang="en-US" dirty="0" smtClean="0"/>
              <a:t>Entire class on pro-forma financial analyses</a:t>
            </a:r>
          </a:p>
          <a:p>
            <a:r>
              <a:rPr lang="en-US" dirty="0" smtClean="0"/>
              <a:t>Identifying potential costs and sources of revenue provides student with additional insights on the future of the idea</a:t>
            </a:r>
          </a:p>
          <a:p>
            <a:r>
              <a:rPr lang="en-US" dirty="0" smtClean="0"/>
              <a:t>Frequently changes the value prop or customer segments</a:t>
            </a:r>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22</a:t>
            </a:fld>
            <a:endParaRPr lang="en-US" dirty="0"/>
          </a:p>
        </p:txBody>
      </p:sp>
    </p:spTree>
    <p:extLst>
      <p:ext uri="{BB962C8B-B14F-4D97-AF65-F5344CB8AC3E}">
        <p14:creationId xmlns:p14="http://schemas.microsoft.com/office/powerpoint/2010/main" val="72285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to the syllabus</a:t>
            </a:r>
            <a:endParaRPr lang="en-US" dirty="0"/>
          </a:p>
        </p:txBody>
      </p:sp>
      <p:sp>
        <p:nvSpPr>
          <p:cNvPr id="3" name="Content Placeholder 2"/>
          <p:cNvSpPr>
            <a:spLocks noGrp="1"/>
          </p:cNvSpPr>
          <p:nvPr>
            <p:ph idx="1"/>
          </p:nvPr>
        </p:nvSpPr>
        <p:spPr/>
        <p:txBody>
          <a:bodyPr/>
          <a:lstStyle/>
          <a:p>
            <a:r>
              <a:rPr lang="en-US" dirty="0" smtClean="0"/>
              <a:t>Pitching</a:t>
            </a:r>
          </a:p>
          <a:p>
            <a:r>
              <a:rPr lang="en-US" dirty="0" smtClean="0"/>
              <a:t>Students are given tools to create good pitches while using the BMC as part of the structure</a:t>
            </a:r>
          </a:p>
          <a:p>
            <a:r>
              <a:rPr lang="en-US" dirty="0" smtClean="0"/>
              <a:t>Draft pitches are done 3 weeks before end of class</a:t>
            </a:r>
          </a:p>
          <a:p>
            <a:r>
              <a:rPr lang="en-US" dirty="0" smtClean="0"/>
              <a:t>Done in private</a:t>
            </a:r>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23</a:t>
            </a:fld>
            <a:endParaRPr lang="en-US" dirty="0"/>
          </a:p>
        </p:txBody>
      </p:sp>
    </p:spTree>
    <p:extLst>
      <p:ext uri="{BB962C8B-B14F-4D97-AF65-F5344CB8AC3E}">
        <p14:creationId xmlns:p14="http://schemas.microsoft.com/office/powerpoint/2010/main" val="78746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Class</a:t>
            </a:r>
            <a:endParaRPr lang="en-US" dirty="0"/>
          </a:p>
        </p:txBody>
      </p:sp>
      <p:sp>
        <p:nvSpPr>
          <p:cNvPr id="3" name="Content Placeholder 2"/>
          <p:cNvSpPr>
            <a:spLocks noGrp="1"/>
          </p:cNvSpPr>
          <p:nvPr>
            <p:ph idx="1"/>
          </p:nvPr>
        </p:nvSpPr>
        <p:spPr/>
        <p:txBody>
          <a:bodyPr/>
          <a:lstStyle/>
          <a:p>
            <a:r>
              <a:rPr lang="en-US" dirty="0" smtClean="0"/>
              <a:t>10 minute pitch</a:t>
            </a:r>
          </a:p>
          <a:p>
            <a:r>
              <a:rPr lang="en-US" dirty="0" smtClean="0"/>
              <a:t>Progression of canvas</a:t>
            </a:r>
          </a:p>
          <a:p>
            <a:r>
              <a:rPr lang="en-US" dirty="0" smtClean="0"/>
              <a:t>Summary of customer feedback</a:t>
            </a:r>
            <a:endParaRPr lang="en-US" dirty="0"/>
          </a:p>
          <a:p>
            <a:r>
              <a:rPr lang="en-US" dirty="0" smtClean="0"/>
              <a:t>Demo of prototype</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24</a:t>
            </a:fld>
            <a:endParaRPr lang="en-US" dirty="0"/>
          </a:p>
        </p:txBody>
      </p:sp>
    </p:spTree>
    <p:extLst>
      <p:ext uri="{BB962C8B-B14F-4D97-AF65-F5344CB8AC3E}">
        <p14:creationId xmlns:p14="http://schemas.microsoft.com/office/powerpoint/2010/main" val="921115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IP in University TTO</a:t>
            </a:r>
            <a:endParaRPr lang="en-US" dirty="0"/>
          </a:p>
        </p:txBody>
      </p:sp>
      <p:sp>
        <p:nvSpPr>
          <p:cNvPr id="3" name="Content Placeholder 2"/>
          <p:cNvSpPr>
            <a:spLocks noGrp="1"/>
          </p:cNvSpPr>
          <p:nvPr>
            <p:ph idx="1"/>
          </p:nvPr>
        </p:nvSpPr>
        <p:spPr/>
        <p:txBody>
          <a:bodyPr/>
          <a:lstStyle/>
          <a:p>
            <a:r>
              <a:rPr lang="en-US" dirty="0" smtClean="0"/>
              <a:t>BMC is a remarkably efficient tool at summarizing ideas</a:t>
            </a:r>
          </a:p>
          <a:p>
            <a:r>
              <a:rPr lang="en-US" dirty="0" smtClean="0"/>
              <a:t>Highlights value and problems with disclosures</a:t>
            </a:r>
          </a:p>
          <a:p>
            <a:r>
              <a:rPr lang="en-US" dirty="0" smtClean="0"/>
              <a:t>Shows faculty that there are many other pieces to consider </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25</a:t>
            </a:fld>
            <a:endParaRPr lang="en-US" dirty="0"/>
          </a:p>
        </p:txBody>
      </p:sp>
    </p:spTree>
    <p:extLst>
      <p:ext uri="{BB962C8B-B14F-4D97-AF65-F5344CB8AC3E}">
        <p14:creationId xmlns:p14="http://schemas.microsoft.com/office/powerpoint/2010/main" val="192296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BMC for TTOs</a:t>
            </a:r>
            <a:endParaRPr lang="en-US" dirty="0"/>
          </a:p>
        </p:txBody>
      </p:sp>
      <p:sp>
        <p:nvSpPr>
          <p:cNvPr id="3" name="Content Placeholder 2"/>
          <p:cNvSpPr>
            <a:spLocks noGrp="1"/>
          </p:cNvSpPr>
          <p:nvPr>
            <p:ph idx="1"/>
          </p:nvPr>
        </p:nvSpPr>
        <p:spPr/>
        <p:txBody>
          <a:bodyPr/>
          <a:lstStyle/>
          <a:p>
            <a:r>
              <a:rPr lang="en-US" dirty="0" smtClean="0"/>
              <a:t>Licensing managers are being trained on the use of BMC</a:t>
            </a:r>
          </a:p>
          <a:p>
            <a:r>
              <a:rPr lang="en-US" dirty="0" smtClean="0"/>
              <a:t>Expectation is to use this as an evaluation tool </a:t>
            </a:r>
          </a:p>
          <a:p>
            <a:r>
              <a:rPr lang="en-US" dirty="0" smtClean="0"/>
              <a:t>Helps determine if funding IP will advance the commercial likelihood of the inventions</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26</a:t>
            </a:fld>
            <a:endParaRPr lang="en-US" dirty="0"/>
          </a:p>
        </p:txBody>
      </p:sp>
    </p:spTree>
    <p:extLst>
      <p:ext uri="{BB962C8B-B14F-4D97-AF65-F5344CB8AC3E}">
        <p14:creationId xmlns:p14="http://schemas.microsoft.com/office/powerpoint/2010/main" val="25712896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Lean IP Startups</a:t>
            </a:r>
            <a:endParaRPr lang="en-US" dirty="0"/>
          </a:p>
        </p:txBody>
      </p:sp>
      <p:sp>
        <p:nvSpPr>
          <p:cNvPr id="7" name="Subtitle 6"/>
          <p:cNvSpPr>
            <a:spLocks noGrp="1"/>
          </p:cNvSpPr>
          <p:nvPr>
            <p:ph type="subTitle" idx="1"/>
          </p:nvPr>
        </p:nvSpPr>
        <p:spPr/>
        <p:txBody>
          <a:bodyPr/>
          <a:lstStyle/>
          <a:p>
            <a:r>
              <a:rPr lang="en-US" dirty="0" smtClean="0"/>
              <a:t>NCIIA Open 2014</a:t>
            </a:r>
          </a:p>
          <a:p>
            <a:r>
              <a:rPr lang="en-US" dirty="0" smtClean="0"/>
              <a:t>Marc Sedam</a:t>
            </a:r>
            <a:endParaRPr lang="en-US" dirty="0"/>
          </a:p>
        </p:txBody>
      </p:sp>
      <p:sp>
        <p:nvSpPr>
          <p:cNvPr id="4" name="Footer Placeholder 3"/>
          <p:cNvSpPr>
            <a:spLocks noGrp="1"/>
          </p:cNvSpPr>
          <p:nvPr>
            <p:ph type="ftr" sz="quarter" idx="4294967295"/>
          </p:nvPr>
        </p:nvSpPr>
        <p:spPr>
          <a:xfrm>
            <a:off x="5005388" y="6415088"/>
            <a:ext cx="4138612" cy="365125"/>
          </a:xfrm>
          <a:prstGeom prst="rect">
            <a:avLst/>
          </a:prstGeom>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4294967295"/>
          </p:nvPr>
        </p:nvSpPr>
        <p:spPr>
          <a:xfrm>
            <a:off x="7010400" y="6415088"/>
            <a:ext cx="2133600" cy="365125"/>
          </a:xfrm>
          <a:prstGeom prst="rect">
            <a:avLst/>
          </a:prstGeom>
        </p:spPr>
        <p:txBody>
          <a:bodyPr/>
          <a:lstStyle/>
          <a:p>
            <a:fld id="{09D635B1-DF0E-5D40-BFF2-4FBCDE55799B}" type="slidenum">
              <a:rPr lang="en-US" smtClean="0"/>
              <a:pPr/>
              <a:t>27</a:t>
            </a:fld>
            <a:endParaRPr lang="en-US" dirty="0"/>
          </a:p>
        </p:txBody>
      </p:sp>
    </p:spTree>
    <p:extLst>
      <p:ext uri="{BB962C8B-B14F-4D97-AF65-F5344CB8AC3E}">
        <p14:creationId xmlns:p14="http://schemas.microsoft.com/office/powerpoint/2010/main" val="190297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main principles of IP</a:t>
            </a:r>
            <a:endParaRPr lang="en-US" dirty="0"/>
          </a:p>
        </p:txBody>
      </p:sp>
      <p:sp>
        <p:nvSpPr>
          <p:cNvPr id="3" name="Content Placeholder 2"/>
          <p:cNvSpPr>
            <a:spLocks noGrp="1"/>
          </p:cNvSpPr>
          <p:nvPr>
            <p:ph idx="1"/>
          </p:nvPr>
        </p:nvSpPr>
        <p:spPr/>
        <p:txBody>
          <a:bodyPr/>
          <a:lstStyle/>
          <a:p>
            <a:r>
              <a:rPr lang="en-US" dirty="0" smtClean="0"/>
              <a:t>You can patent an idea</a:t>
            </a:r>
          </a:p>
          <a:p>
            <a:r>
              <a:rPr lang="en-US" dirty="0" smtClean="0"/>
              <a:t>But not after you make a disclosure</a:t>
            </a:r>
          </a:p>
          <a:p>
            <a:r>
              <a:rPr lang="en-US" dirty="0" smtClean="0"/>
              <a:t>Disclosures happen when you tell others what you intend to do</a:t>
            </a:r>
          </a:p>
          <a:p>
            <a:r>
              <a:rPr lang="en-US" dirty="0" smtClean="0"/>
              <a:t>This was made harder by the America Invents Act</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3</a:t>
            </a:fld>
            <a:endParaRPr lang="en-US" dirty="0"/>
          </a:p>
        </p:txBody>
      </p:sp>
    </p:spTree>
    <p:extLst>
      <p:ext uri="{BB962C8B-B14F-4D97-AF65-F5344CB8AC3E}">
        <p14:creationId xmlns:p14="http://schemas.microsoft.com/office/powerpoint/2010/main" val="139992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Lean IP?</a:t>
            </a:r>
            <a:endParaRPr lang="en-US" dirty="0"/>
          </a:p>
        </p:txBody>
      </p:sp>
      <p:sp>
        <p:nvSpPr>
          <p:cNvPr id="3" name="Content Placeholder 2"/>
          <p:cNvSpPr>
            <a:spLocks noGrp="1"/>
          </p:cNvSpPr>
          <p:nvPr>
            <p:ph idx="1"/>
          </p:nvPr>
        </p:nvSpPr>
        <p:spPr/>
        <p:txBody>
          <a:bodyPr/>
          <a:lstStyle/>
          <a:p>
            <a:r>
              <a:rPr lang="en-US" dirty="0" smtClean="0"/>
              <a:t>We’ll find out—I just made up the name!</a:t>
            </a:r>
          </a:p>
          <a:p>
            <a:endParaRPr lang="en-US" dirty="0"/>
          </a:p>
          <a:p>
            <a:r>
              <a:rPr lang="en-US" dirty="0" smtClean="0"/>
              <a:t>The main concept it to teach students how to understand and appreciate how IP can make their startup stronger and what to do so you don’t ruin your IP in customer discovery.</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4</a:t>
            </a:fld>
            <a:endParaRPr lang="en-US" dirty="0"/>
          </a:p>
        </p:txBody>
      </p:sp>
    </p:spTree>
    <p:extLst>
      <p:ext uri="{BB962C8B-B14F-4D97-AF65-F5344CB8AC3E}">
        <p14:creationId xmlns:p14="http://schemas.microsoft.com/office/powerpoint/2010/main" val="307718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Insight</a:t>
            </a:r>
            <a:endParaRPr lang="en-US" dirty="0"/>
          </a:p>
        </p:txBody>
      </p:sp>
      <p:sp>
        <p:nvSpPr>
          <p:cNvPr id="3" name="Content Placeholder 2"/>
          <p:cNvSpPr>
            <a:spLocks noGrp="1"/>
          </p:cNvSpPr>
          <p:nvPr>
            <p:ph idx="1"/>
          </p:nvPr>
        </p:nvSpPr>
        <p:spPr/>
        <p:txBody>
          <a:bodyPr>
            <a:normAutofit lnSpcReduction="10000"/>
          </a:bodyPr>
          <a:lstStyle/>
          <a:p>
            <a:r>
              <a:rPr lang="en-US" dirty="0" smtClean="0"/>
              <a:t>An “enabling public disclosure” is when you discuss the specifics about your idea so that someone “sufficiently skilled in the art” can reproduce or reverse engineer the idea without undue experimentation</a:t>
            </a:r>
          </a:p>
          <a:p>
            <a:endParaRPr lang="en-US" dirty="0"/>
          </a:p>
          <a:p>
            <a:r>
              <a:rPr lang="en-US" dirty="0" smtClean="0"/>
              <a:t>But you can tell someone </a:t>
            </a:r>
            <a:r>
              <a:rPr lang="en-US" i="1" dirty="0" smtClean="0"/>
              <a:t>what</a:t>
            </a:r>
            <a:r>
              <a:rPr lang="en-US" dirty="0" smtClean="0"/>
              <a:t> you want to do without telling them </a:t>
            </a:r>
            <a:r>
              <a:rPr lang="en-US" i="1" dirty="0" smtClean="0"/>
              <a:t>how</a:t>
            </a:r>
            <a:r>
              <a:rPr lang="en-US" dirty="0" smtClean="0"/>
              <a:t> to do it</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5</a:t>
            </a:fld>
            <a:endParaRPr lang="en-US" dirty="0"/>
          </a:p>
        </p:txBody>
      </p:sp>
    </p:spTree>
    <p:extLst>
      <p:ext uri="{BB962C8B-B14F-4D97-AF65-F5344CB8AC3E}">
        <p14:creationId xmlns:p14="http://schemas.microsoft.com/office/powerpoint/2010/main" val="102600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IP Syllabus</a:t>
            </a:r>
            <a:endParaRPr lang="en-US" dirty="0"/>
          </a:p>
        </p:txBody>
      </p:sp>
      <p:sp>
        <p:nvSpPr>
          <p:cNvPr id="3" name="Content Placeholder 2"/>
          <p:cNvSpPr>
            <a:spLocks noGrp="1"/>
          </p:cNvSpPr>
          <p:nvPr>
            <p:ph idx="1"/>
          </p:nvPr>
        </p:nvSpPr>
        <p:spPr/>
        <p:txBody>
          <a:bodyPr/>
          <a:lstStyle/>
          <a:p>
            <a:r>
              <a:rPr lang="en-US" dirty="0" smtClean="0"/>
              <a:t>Flipped classroom using </a:t>
            </a:r>
            <a:r>
              <a:rPr lang="en-US" dirty="0" err="1" smtClean="0"/>
              <a:t>Udacity</a:t>
            </a:r>
            <a:r>
              <a:rPr lang="en-US" dirty="0" smtClean="0"/>
              <a:t> EP245</a:t>
            </a:r>
          </a:p>
          <a:p>
            <a:r>
              <a:rPr lang="en-US" dirty="0" smtClean="0"/>
              <a:t>Only book assigned is Business Model Generation</a:t>
            </a:r>
          </a:p>
          <a:p>
            <a:r>
              <a:rPr lang="en-US" dirty="0" smtClean="0"/>
              <a:t>Customer discovery principles are discussed in the classroom</a:t>
            </a:r>
          </a:p>
          <a:p>
            <a:r>
              <a:rPr lang="en-US" dirty="0" smtClean="0"/>
              <a:t>Previous classes made it clear they read BMG but didn’t read 4-Steps</a:t>
            </a:r>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6</a:t>
            </a:fld>
            <a:endParaRPr lang="en-US" dirty="0"/>
          </a:p>
        </p:txBody>
      </p:sp>
    </p:spTree>
    <p:extLst>
      <p:ext uri="{BB962C8B-B14F-4D97-AF65-F5344CB8AC3E}">
        <p14:creationId xmlns:p14="http://schemas.microsoft.com/office/powerpoint/2010/main" val="394930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Classroom Structure</a:t>
            </a:r>
            <a:endParaRPr lang="en-US" dirty="0"/>
          </a:p>
        </p:txBody>
      </p:sp>
      <p:sp>
        <p:nvSpPr>
          <p:cNvPr id="3" name="Content Placeholder 2"/>
          <p:cNvSpPr>
            <a:spLocks noGrp="1"/>
          </p:cNvSpPr>
          <p:nvPr>
            <p:ph idx="1"/>
          </p:nvPr>
        </p:nvSpPr>
        <p:spPr/>
        <p:txBody>
          <a:bodyPr/>
          <a:lstStyle/>
          <a:p>
            <a:r>
              <a:rPr lang="en-US" dirty="0" smtClean="0"/>
              <a:t>Teams of engineers and b-school students</a:t>
            </a:r>
          </a:p>
          <a:p>
            <a:r>
              <a:rPr lang="en-US" dirty="0" smtClean="0"/>
              <a:t>Students register in their home </a:t>
            </a:r>
            <a:r>
              <a:rPr lang="en-US" dirty="0" err="1" smtClean="0"/>
              <a:t>deparment</a:t>
            </a:r>
            <a:r>
              <a:rPr lang="en-US" dirty="0" smtClean="0"/>
              <a:t> to avoid the long academic battle</a:t>
            </a:r>
          </a:p>
          <a:p>
            <a:r>
              <a:rPr lang="en-US" dirty="0" smtClean="0"/>
              <a:t>Teams originated in the classroom</a:t>
            </a:r>
          </a:p>
          <a:p>
            <a:r>
              <a:rPr lang="en-US" dirty="0" smtClean="0"/>
              <a:t>Students were to watch videos at home and do the work in the classroom</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7</a:t>
            </a:fld>
            <a:endParaRPr lang="en-US" dirty="0"/>
          </a:p>
        </p:txBody>
      </p:sp>
    </p:spTree>
    <p:extLst>
      <p:ext uri="{BB962C8B-B14F-4D97-AF65-F5344CB8AC3E}">
        <p14:creationId xmlns:p14="http://schemas.microsoft.com/office/powerpoint/2010/main" val="387597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a:t>
            </a:r>
            <a:endParaRPr lang="en-US" dirty="0"/>
          </a:p>
        </p:txBody>
      </p:sp>
      <p:sp>
        <p:nvSpPr>
          <p:cNvPr id="3" name="Content Placeholder 2"/>
          <p:cNvSpPr>
            <a:spLocks noGrp="1"/>
          </p:cNvSpPr>
          <p:nvPr>
            <p:ph idx="1"/>
          </p:nvPr>
        </p:nvSpPr>
        <p:spPr/>
        <p:txBody>
          <a:bodyPr/>
          <a:lstStyle/>
          <a:p>
            <a:r>
              <a:rPr lang="en-US" dirty="0" smtClean="0"/>
              <a:t>Students don’t watch the videos</a:t>
            </a:r>
          </a:p>
          <a:p>
            <a:r>
              <a:rPr lang="en-US" dirty="0" smtClean="0"/>
              <a:t>No, I have no idea why either</a:t>
            </a:r>
          </a:p>
          <a:p>
            <a:endParaRPr lang="en-US" dirty="0"/>
          </a:p>
          <a:p>
            <a:r>
              <a:rPr lang="en-US" dirty="0" smtClean="0"/>
              <a:t>Modified to ensure that the first 30 minutes of each class is spent reviewing the topic of the homework</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8</a:t>
            </a:fld>
            <a:endParaRPr lang="en-US" dirty="0"/>
          </a:p>
        </p:txBody>
      </p:sp>
    </p:spTree>
    <p:extLst>
      <p:ext uri="{BB962C8B-B14F-4D97-AF65-F5344CB8AC3E}">
        <p14:creationId xmlns:p14="http://schemas.microsoft.com/office/powerpoint/2010/main" val="236147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four weeks</a:t>
            </a:r>
            <a:endParaRPr lang="en-US" dirty="0"/>
          </a:p>
        </p:txBody>
      </p:sp>
      <p:sp>
        <p:nvSpPr>
          <p:cNvPr id="3" name="Content Placeholder 2"/>
          <p:cNvSpPr>
            <a:spLocks noGrp="1"/>
          </p:cNvSpPr>
          <p:nvPr>
            <p:ph idx="1"/>
          </p:nvPr>
        </p:nvSpPr>
        <p:spPr/>
        <p:txBody>
          <a:bodyPr/>
          <a:lstStyle/>
          <a:p>
            <a:r>
              <a:rPr lang="en-US" dirty="0" smtClean="0"/>
              <a:t>Week 1: Idea generation</a:t>
            </a:r>
          </a:p>
          <a:p>
            <a:pPr lvl="1"/>
            <a:r>
              <a:rPr lang="en-US" dirty="0" smtClean="0"/>
              <a:t>Homework: Submit canvas</a:t>
            </a:r>
          </a:p>
          <a:p>
            <a:r>
              <a:rPr lang="en-US" dirty="0" smtClean="0"/>
              <a:t>Week 2: Idea </a:t>
            </a:r>
            <a:r>
              <a:rPr lang="en-US" dirty="0" err="1" smtClean="0"/>
              <a:t>curation</a:t>
            </a:r>
            <a:r>
              <a:rPr lang="en-US" dirty="0" smtClean="0"/>
              <a:t> and finalize teams</a:t>
            </a:r>
          </a:p>
          <a:p>
            <a:pPr lvl="1"/>
            <a:r>
              <a:rPr lang="en-US" dirty="0" smtClean="0"/>
              <a:t>Homework: Rework canvas</a:t>
            </a:r>
          </a:p>
          <a:p>
            <a:r>
              <a:rPr lang="en-US" dirty="0" smtClean="0"/>
              <a:t>Week 3: Value Proposition </a:t>
            </a:r>
          </a:p>
          <a:p>
            <a:r>
              <a:rPr lang="en-US" dirty="0" smtClean="0"/>
              <a:t>Week 4: Customer Segments</a:t>
            </a:r>
            <a:endParaRPr lang="en-US" dirty="0"/>
          </a:p>
        </p:txBody>
      </p:sp>
      <p:sp>
        <p:nvSpPr>
          <p:cNvPr id="4" name="Footer Placeholder 3"/>
          <p:cNvSpPr>
            <a:spLocks noGrp="1"/>
          </p:cNvSpPr>
          <p:nvPr>
            <p:ph type="ftr" sz="quarter" idx="11"/>
          </p:nvPr>
        </p:nvSpPr>
        <p:spPr/>
        <p:txBody>
          <a:bodyPr/>
          <a:lstStyle/>
          <a:p>
            <a:r>
              <a:rPr lang="en-US" smtClean="0"/>
              <a:t>© 2014 University of New Hampshire | innovation.unh.edu</a:t>
            </a:r>
          </a:p>
          <a:p>
            <a:endParaRPr lang="en-US" dirty="0"/>
          </a:p>
        </p:txBody>
      </p:sp>
      <p:sp>
        <p:nvSpPr>
          <p:cNvPr id="5" name="Slide Number Placeholder 4"/>
          <p:cNvSpPr>
            <a:spLocks noGrp="1"/>
          </p:cNvSpPr>
          <p:nvPr>
            <p:ph type="sldNum" sz="quarter" idx="12"/>
          </p:nvPr>
        </p:nvSpPr>
        <p:spPr/>
        <p:txBody>
          <a:bodyPr/>
          <a:lstStyle/>
          <a:p>
            <a:fld id="{09D635B1-DF0E-5D40-BFF2-4FBCDE55799B}" type="slidenum">
              <a:rPr lang="en-US" smtClean="0"/>
              <a:pPr/>
              <a:t>9</a:t>
            </a:fld>
            <a:endParaRPr lang="en-US" dirty="0"/>
          </a:p>
        </p:txBody>
      </p:sp>
    </p:spTree>
    <p:extLst>
      <p:ext uri="{BB962C8B-B14F-4D97-AF65-F5344CB8AC3E}">
        <p14:creationId xmlns:p14="http://schemas.microsoft.com/office/powerpoint/2010/main" val="3329542554"/>
      </p:ext>
    </p:extLst>
  </p:cSld>
  <p:clrMapOvr>
    <a:masterClrMapping/>
  </p:clrMapOvr>
</p:sld>
</file>

<file path=ppt/theme/theme1.xml><?xml version="1.0" encoding="utf-8"?>
<a:theme xmlns:a="http://schemas.openxmlformats.org/drawingml/2006/main" name="UNHI_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UNHI_Powerpoint template.potx</Template>
  <TotalTime>2937</TotalTime>
  <Words>1207</Words>
  <Application>Microsoft Macintosh PowerPoint</Application>
  <PresentationFormat>On-screen Show (4:3)</PresentationFormat>
  <Paragraphs>179</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UNHI_Powerpoint template</vt:lpstr>
      <vt:lpstr>1_Default Theme</vt:lpstr>
      <vt:lpstr>Teaching Lean IP Startups</vt:lpstr>
      <vt:lpstr>What are the main principles of Lean?</vt:lpstr>
      <vt:lpstr>What are the main principles of IP</vt:lpstr>
      <vt:lpstr>What is Lean IP?</vt:lpstr>
      <vt:lpstr>Key Insight</vt:lpstr>
      <vt:lpstr>Lean IP Syllabus</vt:lpstr>
      <vt:lpstr>Original Classroom Structure</vt:lpstr>
      <vt:lpstr>Key Insight</vt:lpstr>
      <vt:lpstr>First four weeks</vt:lpstr>
      <vt:lpstr>Where’s the IP?</vt:lpstr>
      <vt:lpstr>Week 5</vt:lpstr>
      <vt:lpstr>Homework:</vt:lpstr>
      <vt:lpstr>Week 6</vt:lpstr>
      <vt:lpstr>Week 7 and beyond</vt:lpstr>
      <vt:lpstr>Grading</vt:lpstr>
      <vt:lpstr>What does that teach you? </vt:lpstr>
      <vt:lpstr>New Grading Structure</vt:lpstr>
      <vt:lpstr>Bonus Half Grades</vt:lpstr>
      <vt:lpstr>Why</vt:lpstr>
      <vt:lpstr>How do we support this structure</vt:lpstr>
      <vt:lpstr>Key Insights</vt:lpstr>
      <vt:lpstr>Additions to the syllabus</vt:lpstr>
      <vt:lpstr>Addition to the syllabus</vt:lpstr>
      <vt:lpstr>Final Class</vt:lpstr>
      <vt:lpstr>Lean IP in University TTO</vt:lpstr>
      <vt:lpstr>BMC for TTOs</vt:lpstr>
      <vt:lpstr>Lean IP Startups</vt:lpstr>
    </vt:vector>
  </TitlesOfParts>
  <Company>UNH Technology Transfer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Innovation</dc:title>
  <dc:creator>Marc Sedam</dc:creator>
  <cp:lastModifiedBy>Marc Sedam</cp:lastModifiedBy>
  <cp:revision>62</cp:revision>
  <dcterms:created xsi:type="dcterms:W3CDTF">2011-05-18T03:15:02Z</dcterms:created>
  <dcterms:modified xsi:type="dcterms:W3CDTF">2014-03-21T19:46:30Z</dcterms:modified>
</cp:coreProperties>
</file>