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3" r:id="rId3"/>
  </p:sldMasterIdLst>
  <p:sldIdLst>
    <p:sldId id="270" r:id="rId4"/>
    <p:sldId id="274" r:id="rId5"/>
    <p:sldId id="264" r:id="rId6"/>
    <p:sldId id="273" r:id="rId7"/>
    <p:sldId id="266" r:id="rId8"/>
    <p:sldId id="271" r:id="rId9"/>
    <p:sldId id="257" r:id="rId10"/>
    <p:sldId id="258" r:id="rId11"/>
    <p:sldId id="275" r:id="rId12"/>
    <p:sldId id="272" r:id="rId13"/>
    <p:sldId id="269"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4D267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6965" autoAdjust="0"/>
    <p:restoredTop sz="94660"/>
  </p:normalViewPr>
  <p:slideViewPr>
    <p:cSldViewPr snapToGrid="0" snapToObjects="1">
      <p:cViewPr varScale="1">
        <p:scale>
          <a:sx n="100" d="100"/>
          <a:sy n="100" d="100"/>
        </p:scale>
        <p:origin x="-243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3F36F9-110D-BC47-9F6C-D536E5D868B7}" type="datetimeFigureOut">
              <a:rPr lang="en-US" smtClean="0"/>
              <a:t>3/26/14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62C01-815F-A94C-B74E-B33D1BFF1ADD}" type="slidenum">
              <a:rPr lang="en-US" smtClean="0"/>
              <a:t>‹#›</a:t>
            </a:fld>
            <a:endParaRPr lang="en-US"/>
          </a:p>
        </p:txBody>
      </p:sp>
    </p:spTree>
    <p:extLst>
      <p:ext uri="{BB962C8B-B14F-4D97-AF65-F5344CB8AC3E}">
        <p14:creationId xmlns:p14="http://schemas.microsoft.com/office/powerpoint/2010/main" val="2626618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3F36F9-110D-BC47-9F6C-D536E5D868B7}" type="datetimeFigureOut">
              <a:rPr lang="en-US" smtClean="0"/>
              <a:t>3/26/14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62C01-815F-A94C-B74E-B33D1BFF1ADD}" type="slidenum">
              <a:rPr lang="en-US" smtClean="0"/>
              <a:t>‹#›</a:t>
            </a:fld>
            <a:endParaRPr lang="en-US"/>
          </a:p>
        </p:txBody>
      </p:sp>
    </p:spTree>
    <p:extLst>
      <p:ext uri="{BB962C8B-B14F-4D97-AF65-F5344CB8AC3E}">
        <p14:creationId xmlns:p14="http://schemas.microsoft.com/office/powerpoint/2010/main" val="2505535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3F36F9-110D-BC47-9F6C-D536E5D868B7}" type="datetimeFigureOut">
              <a:rPr lang="en-US" smtClean="0"/>
              <a:t>3/26/14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62C01-815F-A94C-B74E-B33D1BFF1ADD}" type="slidenum">
              <a:rPr lang="en-US" smtClean="0"/>
              <a:t>‹#›</a:t>
            </a:fld>
            <a:endParaRPr lang="en-US"/>
          </a:p>
        </p:txBody>
      </p:sp>
    </p:spTree>
    <p:extLst>
      <p:ext uri="{BB962C8B-B14F-4D97-AF65-F5344CB8AC3E}">
        <p14:creationId xmlns:p14="http://schemas.microsoft.com/office/powerpoint/2010/main" val="3693453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Rectangle 13"/>
          <p:cNvSpPr/>
          <p:nvPr userDrawn="1"/>
        </p:nvSpPr>
        <p:spPr>
          <a:xfrm>
            <a:off x="0" y="2300502"/>
            <a:ext cx="9144000" cy="1371600"/>
          </a:xfrm>
          <a:prstGeom prst="rect">
            <a:avLst/>
          </a:prstGeom>
          <a:gradFill flip="none" rotWithShape="1">
            <a:gsLst>
              <a:gs pos="0">
                <a:schemeClr val="accent1">
                  <a:tint val="50000"/>
                  <a:satMod val="300000"/>
                  <a:alpha val="60000"/>
                </a:schemeClr>
              </a:gs>
              <a:gs pos="35000">
                <a:schemeClr val="accent1">
                  <a:tint val="37000"/>
                  <a:satMod val="300000"/>
                  <a:alpha val="60000"/>
                </a:schemeClr>
              </a:gs>
              <a:gs pos="100000">
                <a:schemeClr val="accent1">
                  <a:tint val="15000"/>
                  <a:satMod val="350000"/>
                  <a:alpha val="60000"/>
                </a:schemeClr>
              </a:gs>
            </a:gsLst>
            <a:lin ang="5400000" scaled="0"/>
            <a:tileRect/>
          </a:grad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solidFill>
                <a:srgbClr val="000000"/>
              </a:solidFill>
              <a:latin typeface="Corbel"/>
            </a:endParaRPr>
          </a:p>
        </p:txBody>
      </p:sp>
      <p:sp>
        <p:nvSpPr>
          <p:cNvPr id="15" name="Rectangle 14"/>
          <p:cNvSpPr/>
          <p:nvPr userDrawn="1"/>
        </p:nvSpPr>
        <p:spPr>
          <a:xfrm>
            <a:off x="0" y="3672102"/>
            <a:ext cx="9144000" cy="2454060"/>
          </a:xfrm>
          <a:prstGeom prst="rect">
            <a:avLst/>
          </a:prstGeom>
          <a:gradFill flip="none" rotWithShape="1">
            <a:gsLst>
              <a:gs pos="0">
                <a:schemeClr val="accent1">
                  <a:tint val="50000"/>
                  <a:satMod val="300000"/>
                  <a:alpha val="50000"/>
                </a:schemeClr>
              </a:gs>
              <a:gs pos="35000">
                <a:schemeClr val="accent1">
                  <a:tint val="37000"/>
                  <a:satMod val="300000"/>
                  <a:alpha val="50000"/>
                </a:schemeClr>
              </a:gs>
              <a:gs pos="100000">
                <a:schemeClr val="accent1">
                  <a:tint val="15000"/>
                  <a:satMod val="350000"/>
                  <a:alpha val="50000"/>
                </a:schemeClr>
              </a:gs>
            </a:gsLst>
            <a:lin ang="5400000" scaled="0"/>
            <a:tileRect/>
          </a:grad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solidFill>
                  <a:srgbClr val="000000"/>
                </a:solidFill>
                <a:latin typeface="Corbel"/>
              </a:rPr>
              <a:t> </a:t>
            </a:r>
          </a:p>
        </p:txBody>
      </p:sp>
      <p:sp>
        <p:nvSpPr>
          <p:cNvPr id="2" name="Title 1"/>
          <p:cNvSpPr>
            <a:spLocks noGrp="1"/>
          </p:cNvSpPr>
          <p:nvPr>
            <p:ph type="ctrTitle"/>
          </p:nvPr>
        </p:nvSpPr>
        <p:spPr>
          <a:xfrm>
            <a:off x="1280160" y="2300502"/>
            <a:ext cx="7543800" cy="624102"/>
          </a:xfrm>
        </p:spPr>
        <p:txBody>
          <a:bodyPr tIns="45720">
            <a:spAutoFit/>
          </a:bodyPr>
          <a:lstStyle>
            <a:lvl1pPr algn="l">
              <a:lnSpc>
                <a:spcPts val="4400"/>
              </a:lnSpc>
              <a:defRPr sz="39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71016" y="3794760"/>
            <a:ext cx="7543800" cy="430887"/>
          </a:xfrm>
        </p:spPr>
        <p:txBody>
          <a:bodyPr>
            <a:spAutoFit/>
          </a:bodyPr>
          <a:lstStyle>
            <a:lvl1pPr marL="0" indent="0" algn="l">
              <a:lnSpc>
                <a:spcPts val="3400"/>
              </a:lnSpc>
              <a:buNone/>
              <a:defRPr sz="2700" b="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a:blip r:embed="rId2"/>
          <a:stretch>
            <a:fillRect/>
          </a:stretch>
        </p:blipFill>
        <p:spPr>
          <a:xfrm>
            <a:off x="7239000" y="6172200"/>
            <a:ext cx="1669737" cy="511489"/>
          </a:xfrm>
          <a:prstGeom prst="rect">
            <a:avLst/>
          </a:prstGeom>
        </p:spPr>
      </p:pic>
      <p:pic>
        <p:nvPicPr>
          <p:cNvPr id="8" name="Picture 7" descr="baker_lg.psd"/>
          <p:cNvPicPr>
            <a:picLocks noChangeAspect="1"/>
          </p:cNvPicPr>
          <p:nvPr userDrawn="1"/>
        </p:nvPicPr>
        <p:blipFill>
          <a:blip r:embed="rId3"/>
          <a:stretch>
            <a:fillRect/>
          </a:stretch>
        </p:blipFill>
        <p:spPr>
          <a:xfrm>
            <a:off x="228600" y="228600"/>
            <a:ext cx="4026408" cy="748284"/>
          </a:xfrm>
          <a:prstGeom prst="rect">
            <a:avLst/>
          </a:prstGeom>
        </p:spPr>
      </p:pic>
      <p:pic>
        <p:nvPicPr>
          <p:cNvPr id="13" name="Picture 12" descr="tagline.psd"/>
          <p:cNvPicPr>
            <a:picLocks noChangeAspect="1"/>
          </p:cNvPicPr>
          <p:nvPr userDrawn="1"/>
        </p:nvPicPr>
        <p:blipFill>
          <a:blip r:embed="rId4"/>
          <a:stretch>
            <a:fillRect/>
          </a:stretch>
        </p:blipFill>
        <p:spPr>
          <a:xfrm>
            <a:off x="1280160" y="6370364"/>
            <a:ext cx="2865120" cy="255270"/>
          </a:xfrm>
          <a:prstGeom prst="rect">
            <a:avLst/>
          </a:prstGeom>
        </p:spPr>
      </p:pic>
    </p:spTree>
    <p:extLst>
      <p:ext uri="{BB962C8B-B14F-4D97-AF65-F5344CB8AC3E}">
        <p14:creationId xmlns:p14="http://schemas.microsoft.com/office/powerpoint/2010/main" val="14166587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3" name="Rectangle 12"/>
          <p:cNvSpPr/>
          <p:nvPr userDrawn="1"/>
        </p:nvSpPr>
        <p:spPr>
          <a:xfrm>
            <a:off x="0" y="1417637"/>
            <a:ext cx="9144000" cy="4708525"/>
          </a:xfrm>
          <a:prstGeom prst="rect">
            <a:avLst/>
          </a:prstGeom>
          <a:gradFill flip="none" rotWithShape="1">
            <a:gsLst>
              <a:gs pos="0">
                <a:schemeClr val="accent1">
                  <a:tint val="50000"/>
                  <a:satMod val="300000"/>
                  <a:alpha val="60000"/>
                </a:schemeClr>
              </a:gs>
              <a:gs pos="35000">
                <a:schemeClr val="accent1">
                  <a:tint val="37000"/>
                  <a:satMod val="300000"/>
                  <a:alpha val="60000"/>
                </a:schemeClr>
              </a:gs>
              <a:gs pos="100000">
                <a:schemeClr val="accent1">
                  <a:tint val="15000"/>
                  <a:satMod val="350000"/>
                  <a:alpha val="60000"/>
                </a:schemeClr>
              </a:gs>
            </a:gsLst>
            <a:lin ang="5400000" scaled="0"/>
            <a:tileRect/>
          </a:grad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solidFill>
                <a:srgbClr val="000000"/>
              </a:solidFill>
              <a:latin typeface="Corbel"/>
            </a:endParaRPr>
          </a:p>
        </p:txBody>
      </p:sp>
      <p:sp>
        <p:nvSpPr>
          <p:cNvPr id="2" name="Title 1"/>
          <p:cNvSpPr>
            <a:spLocks noGrp="1"/>
          </p:cNvSpPr>
          <p:nvPr>
            <p:ph type="title"/>
          </p:nvPr>
        </p:nvSpPr>
        <p:spPr>
          <a:xfrm>
            <a:off x="457200" y="211141"/>
            <a:ext cx="7444014" cy="1143000"/>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lnSpc>
                <a:spcPts val="3000"/>
              </a:lnSpc>
              <a:defRPr sz="2400"/>
            </a:lvl1pPr>
            <a:lvl2pPr>
              <a:defRPr sz="2000"/>
            </a:lvl2pPr>
            <a:lvl3pPr>
              <a:defRPr sz="20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1EB5CE-61C1-3940-B174-6CF7CFA208EB}" type="datetime4">
              <a:rPr lang="en-US">
                <a:solidFill>
                  <a:srgbClr val="00A3E6"/>
                </a:solidFill>
                <a:latin typeface="Corbel"/>
              </a:rPr>
              <a:pPr/>
              <a:t>March 26, 2014</a:t>
            </a:fld>
            <a:endParaRPr>
              <a:solidFill>
                <a:srgbClr val="00A3E6"/>
              </a:solidFill>
              <a:latin typeface="Corbel"/>
            </a:endParaRPr>
          </a:p>
        </p:txBody>
      </p:sp>
      <p:sp>
        <p:nvSpPr>
          <p:cNvPr id="5" name="Footer Placeholder 4"/>
          <p:cNvSpPr>
            <a:spLocks noGrp="1"/>
          </p:cNvSpPr>
          <p:nvPr>
            <p:ph type="ftr" sz="quarter" idx="11"/>
          </p:nvPr>
        </p:nvSpPr>
        <p:spPr/>
        <p:txBody>
          <a:bodyPr/>
          <a:lstStyle/>
          <a:p>
            <a:endParaRPr lang="en-US">
              <a:solidFill>
                <a:srgbClr val="00A3E6"/>
              </a:solidFill>
              <a:latin typeface="Corbel"/>
            </a:endParaRPr>
          </a:p>
        </p:txBody>
      </p:sp>
      <p:sp>
        <p:nvSpPr>
          <p:cNvPr id="6" name="Slide Number Placeholder 5"/>
          <p:cNvSpPr>
            <a:spLocks noGrp="1"/>
          </p:cNvSpPr>
          <p:nvPr>
            <p:ph type="sldNum" sz="quarter" idx="12"/>
          </p:nvPr>
        </p:nvSpPr>
        <p:spPr/>
        <p:txBody>
          <a:bodyPr/>
          <a:lstStyle>
            <a:lvl1pPr algn="l">
              <a:defRPr/>
            </a:lvl1pPr>
          </a:lstStyle>
          <a:p>
            <a:fld id="{48549CEE-C61E-E244-B4AB-CD94B1B2B0F7}" type="slidenum">
              <a:rPr lang="en-US" smtClean="0">
                <a:solidFill>
                  <a:srgbClr val="00A3E6"/>
                </a:solidFill>
                <a:latin typeface="Corbel"/>
              </a:rPr>
              <a:pPr/>
              <a:t>‹#›</a:t>
            </a:fld>
            <a:endParaRPr lang="en-US" dirty="0">
              <a:solidFill>
                <a:srgbClr val="00A3E6"/>
              </a:solidFill>
              <a:latin typeface="Corbel"/>
            </a:endParaRPr>
          </a:p>
        </p:txBody>
      </p:sp>
      <p:pic>
        <p:nvPicPr>
          <p:cNvPr id="9" name="Picture 8"/>
          <p:cNvPicPr>
            <a:picLocks noChangeAspect="1"/>
          </p:cNvPicPr>
          <p:nvPr userDrawn="1"/>
        </p:nvPicPr>
        <p:blipFill>
          <a:blip r:embed="rId2"/>
          <a:stretch>
            <a:fillRect/>
          </a:stretch>
        </p:blipFill>
        <p:spPr>
          <a:xfrm>
            <a:off x="7772400" y="6324600"/>
            <a:ext cx="983937" cy="301409"/>
          </a:xfrm>
          <a:prstGeom prst="rect">
            <a:avLst/>
          </a:prstGeom>
        </p:spPr>
      </p:pic>
      <p:pic>
        <p:nvPicPr>
          <p:cNvPr id="12" name="Picture 11" descr="baker_mark.psd"/>
          <p:cNvPicPr>
            <a:picLocks noChangeAspect="1"/>
          </p:cNvPicPr>
          <p:nvPr userDrawn="1"/>
        </p:nvPicPr>
        <p:blipFill>
          <a:blip r:embed="rId3"/>
          <a:stretch>
            <a:fillRect/>
          </a:stretch>
        </p:blipFill>
        <p:spPr>
          <a:xfrm>
            <a:off x="7844025" y="228600"/>
            <a:ext cx="970791" cy="772669"/>
          </a:xfrm>
          <a:prstGeom prst="rect">
            <a:avLst/>
          </a:prstGeom>
        </p:spPr>
      </p:pic>
    </p:spTree>
    <p:extLst>
      <p:ext uri="{BB962C8B-B14F-4D97-AF65-F5344CB8AC3E}">
        <p14:creationId xmlns:p14="http://schemas.microsoft.com/office/powerpoint/2010/main" val="5173691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12" name="Rectangle 11"/>
          <p:cNvSpPr/>
          <p:nvPr userDrawn="1"/>
        </p:nvSpPr>
        <p:spPr>
          <a:xfrm>
            <a:off x="0" y="1417637"/>
            <a:ext cx="9144000" cy="4708525"/>
          </a:xfrm>
          <a:prstGeom prst="rect">
            <a:avLst/>
          </a:prstGeom>
          <a:gradFill flip="none" rotWithShape="1">
            <a:gsLst>
              <a:gs pos="0">
                <a:schemeClr val="accent1">
                  <a:tint val="50000"/>
                  <a:satMod val="300000"/>
                  <a:alpha val="60000"/>
                </a:schemeClr>
              </a:gs>
              <a:gs pos="35000">
                <a:schemeClr val="accent1">
                  <a:tint val="37000"/>
                  <a:satMod val="300000"/>
                  <a:alpha val="60000"/>
                </a:schemeClr>
              </a:gs>
              <a:gs pos="100000">
                <a:schemeClr val="accent1">
                  <a:tint val="15000"/>
                  <a:satMod val="350000"/>
                  <a:alpha val="60000"/>
                </a:schemeClr>
              </a:gs>
            </a:gsLst>
            <a:lin ang="5400000" scaled="0"/>
            <a:tileRect/>
          </a:grad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solidFill>
                <a:srgbClr val="000000"/>
              </a:solidFill>
              <a:latin typeface="Corbel"/>
            </a:endParaRPr>
          </a:p>
        </p:txBody>
      </p:sp>
      <p:sp>
        <p:nvSpPr>
          <p:cNvPr id="2" name="Title 1"/>
          <p:cNvSpPr>
            <a:spLocks noGrp="1"/>
          </p:cNvSpPr>
          <p:nvPr>
            <p:ph type="title"/>
          </p:nvPr>
        </p:nvSpPr>
        <p:spPr>
          <a:xfrm>
            <a:off x="457200" y="211141"/>
            <a:ext cx="7444014" cy="1143000"/>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0" indent="0">
              <a:lnSpc>
                <a:spcPts val="3000"/>
              </a:lnSpc>
              <a:spcBef>
                <a:spcPts val="600"/>
              </a:spcBef>
              <a:spcAft>
                <a:spcPts val="1200"/>
              </a:spcAft>
              <a:buNone/>
              <a:defRPr sz="2400" b="0">
                <a:solidFill>
                  <a:schemeClr val="tx2"/>
                </a:solidFill>
              </a:defRPr>
            </a:lvl1pPr>
            <a:lvl2pPr>
              <a:defRPr sz="2000"/>
            </a:lvl2pPr>
            <a:lvl3pPr>
              <a:defRPr sz="2000"/>
            </a:lvl3pPr>
            <a:lvl4pPr>
              <a:defRPr sz="2000"/>
            </a:lvl4pPr>
            <a:lvl5pPr>
              <a:defRPr sz="2000"/>
            </a:lvl5pPr>
          </a:lstStyle>
          <a:p>
            <a:pPr lvl="0"/>
            <a:r>
              <a:rPr lang="en-US" smtClean="0"/>
              <a:t>Click to edit Master text styles</a:t>
            </a:r>
          </a:p>
        </p:txBody>
      </p:sp>
      <p:sp>
        <p:nvSpPr>
          <p:cNvPr id="4" name="Date Placeholder 3"/>
          <p:cNvSpPr>
            <a:spLocks noGrp="1"/>
          </p:cNvSpPr>
          <p:nvPr>
            <p:ph type="dt" sz="half" idx="10"/>
          </p:nvPr>
        </p:nvSpPr>
        <p:spPr/>
        <p:txBody>
          <a:bodyPr/>
          <a:lstStyle/>
          <a:p>
            <a:fld id="{FB1EB5CE-61C1-3940-B174-6CF7CFA208EB}" type="datetime4">
              <a:rPr lang="en-US">
                <a:solidFill>
                  <a:srgbClr val="00A3E6"/>
                </a:solidFill>
                <a:latin typeface="Corbel"/>
              </a:rPr>
              <a:pPr/>
              <a:t>March 26, 2014</a:t>
            </a:fld>
            <a:endParaRPr>
              <a:solidFill>
                <a:srgbClr val="00A3E6"/>
              </a:solidFill>
              <a:latin typeface="Corbel"/>
            </a:endParaRPr>
          </a:p>
        </p:txBody>
      </p:sp>
      <p:sp>
        <p:nvSpPr>
          <p:cNvPr id="5" name="Footer Placeholder 4"/>
          <p:cNvSpPr>
            <a:spLocks noGrp="1"/>
          </p:cNvSpPr>
          <p:nvPr>
            <p:ph type="ftr" sz="quarter" idx="11"/>
          </p:nvPr>
        </p:nvSpPr>
        <p:spPr/>
        <p:txBody>
          <a:bodyPr/>
          <a:lstStyle/>
          <a:p>
            <a:endParaRPr lang="en-US">
              <a:solidFill>
                <a:srgbClr val="00A3E6"/>
              </a:solidFill>
              <a:latin typeface="Corbel"/>
            </a:endParaRPr>
          </a:p>
        </p:txBody>
      </p:sp>
      <p:sp>
        <p:nvSpPr>
          <p:cNvPr id="6" name="Slide Number Placeholder 5"/>
          <p:cNvSpPr>
            <a:spLocks noGrp="1"/>
          </p:cNvSpPr>
          <p:nvPr>
            <p:ph type="sldNum" sz="quarter" idx="12"/>
          </p:nvPr>
        </p:nvSpPr>
        <p:spPr/>
        <p:txBody>
          <a:bodyPr/>
          <a:lstStyle>
            <a:lvl1pPr algn="l">
              <a:defRPr/>
            </a:lvl1pPr>
          </a:lstStyle>
          <a:p>
            <a:fld id="{48549CEE-C61E-E244-B4AB-CD94B1B2B0F7}" type="slidenum">
              <a:rPr lang="en-US" smtClean="0">
                <a:solidFill>
                  <a:srgbClr val="00A3E6"/>
                </a:solidFill>
                <a:latin typeface="Corbel"/>
              </a:rPr>
              <a:pPr/>
              <a:t>‹#›</a:t>
            </a:fld>
            <a:endParaRPr lang="en-US" dirty="0">
              <a:solidFill>
                <a:srgbClr val="00A3E6"/>
              </a:solidFill>
              <a:latin typeface="Corbel"/>
            </a:endParaRPr>
          </a:p>
        </p:txBody>
      </p:sp>
      <p:pic>
        <p:nvPicPr>
          <p:cNvPr id="9" name="Picture 8"/>
          <p:cNvPicPr>
            <a:picLocks noChangeAspect="1"/>
          </p:cNvPicPr>
          <p:nvPr userDrawn="1"/>
        </p:nvPicPr>
        <p:blipFill>
          <a:blip r:embed="rId2"/>
          <a:stretch>
            <a:fillRect/>
          </a:stretch>
        </p:blipFill>
        <p:spPr>
          <a:xfrm>
            <a:off x="7772400" y="6324600"/>
            <a:ext cx="983937" cy="301409"/>
          </a:xfrm>
          <a:prstGeom prst="rect">
            <a:avLst/>
          </a:prstGeom>
        </p:spPr>
      </p:pic>
      <p:pic>
        <p:nvPicPr>
          <p:cNvPr id="11" name="Picture 10" descr="baker_mark.psd"/>
          <p:cNvPicPr>
            <a:picLocks noChangeAspect="1"/>
          </p:cNvPicPr>
          <p:nvPr userDrawn="1"/>
        </p:nvPicPr>
        <p:blipFill>
          <a:blip r:embed="rId3"/>
          <a:stretch>
            <a:fillRect/>
          </a:stretch>
        </p:blipFill>
        <p:spPr>
          <a:xfrm>
            <a:off x="7844025" y="228600"/>
            <a:ext cx="970791" cy="772669"/>
          </a:xfrm>
          <a:prstGeom prst="rect">
            <a:avLst/>
          </a:prstGeom>
        </p:spPr>
      </p:pic>
    </p:spTree>
    <p:extLst>
      <p:ext uri="{BB962C8B-B14F-4D97-AF65-F5344CB8AC3E}">
        <p14:creationId xmlns:p14="http://schemas.microsoft.com/office/powerpoint/2010/main" val="3008267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ectangle 16"/>
          <p:cNvSpPr/>
          <p:nvPr userDrawn="1"/>
        </p:nvSpPr>
        <p:spPr>
          <a:xfrm>
            <a:off x="0" y="1417637"/>
            <a:ext cx="9144000" cy="4708525"/>
          </a:xfrm>
          <a:prstGeom prst="rect">
            <a:avLst/>
          </a:prstGeom>
          <a:gradFill flip="none" rotWithShape="1">
            <a:gsLst>
              <a:gs pos="0">
                <a:schemeClr val="accent1">
                  <a:tint val="50000"/>
                  <a:satMod val="300000"/>
                  <a:alpha val="60000"/>
                </a:schemeClr>
              </a:gs>
              <a:gs pos="35000">
                <a:schemeClr val="accent1">
                  <a:tint val="37000"/>
                  <a:satMod val="300000"/>
                  <a:alpha val="60000"/>
                </a:schemeClr>
              </a:gs>
              <a:gs pos="100000">
                <a:schemeClr val="accent1">
                  <a:tint val="15000"/>
                  <a:satMod val="350000"/>
                  <a:alpha val="60000"/>
                </a:schemeClr>
              </a:gs>
            </a:gsLst>
            <a:lin ang="5400000" scaled="0"/>
            <a:tileRect/>
          </a:grad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solidFill>
                <a:srgbClr val="000000"/>
              </a:solidFill>
              <a:latin typeface="Corbel"/>
            </a:endParaRPr>
          </a:p>
        </p:txBody>
      </p:sp>
      <p:sp>
        <p:nvSpPr>
          <p:cNvPr id="2" name="Title 1"/>
          <p:cNvSpPr>
            <a:spLocks noGrp="1"/>
          </p:cNvSpPr>
          <p:nvPr>
            <p:ph type="title"/>
          </p:nvPr>
        </p:nvSpPr>
        <p:spPr>
          <a:xfrm>
            <a:off x="457200" y="1600200"/>
            <a:ext cx="7772400" cy="1362075"/>
          </a:xfrm>
        </p:spPr>
        <p:txBody>
          <a:bodyPr anchor="t">
            <a:normAutofit/>
          </a:bodyPr>
          <a:lstStyle>
            <a:lvl1pPr algn="l">
              <a:lnSpc>
                <a:spcPts val="3000"/>
              </a:lnSpc>
              <a:defRPr sz="2400" b="0" cap="none">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685801"/>
            <a:ext cx="7772400" cy="60960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E717D0-9208-F54C-A803-3E9602002E67}" type="datetime4">
              <a:rPr lang="en-US">
                <a:solidFill>
                  <a:srgbClr val="00A3E6"/>
                </a:solidFill>
                <a:latin typeface="Corbel"/>
              </a:rPr>
              <a:pPr/>
              <a:t>March 26, 2014</a:t>
            </a:fld>
            <a:endParaRPr>
              <a:solidFill>
                <a:srgbClr val="00A3E6"/>
              </a:solidFill>
              <a:latin typeface="Corbel"/>
            </a:endParaRPr>
          </a:p>
        </p:txBody>
      </p:sp>
      <p:sp>
        <p:nvSpPr>
          <p:cNvPr id="5" name="Footer Placeholder 4"/>
          <p:cNvSpPr>
            <a:spLocks noGrp="1"/>
          </p:cNvSpPr>
          <p:nvPr>
            <p:ph type="ftr" sz="quarter" idx="11"/>
          </p:nvPr>
        </p:nvSpPr>
        <p:spPr/>
        <p:txBody>
          <a:bodyPr/>
          <a:lstStyle/>
          <a:p>
            <a:endParaRPr lang="en-US">
              <a:solidFill>
                <a:srgbClr val="00A3E6"/>
              </a:solidFill>
              <a:latin typeface="Corbel"/>
            </a:endParaRPr>
          </a:p>
        </p:txBody>
      </p:sp>
      <p:sp>
        <p:nvSpPr>
          <p:cNvPr id="6" name="Slide Number Placeholder 5"/>
          <p:cNvSpPr>
            <a:spLocks noGrp="1"/>
          </p:cNvSpPr>
          <p:nvPr>
            <p:ph type="sldNum" sz="quarter" idx="12"/>
          </p:nvPr>
        </p:nvSpPr>
        <p:spPr/>
        <p:txBody>
          <a:bodyPr/>
          <a:lstStyle/>
          <a:p>
            <a:fld id="{48549CEE-C61E-E244-B4AB-CD94B1B2B0F7}" type="slidenum">
              <a:rPr lang="en-US" smtClean="0">
                <a:solidFill>
                  <a:srgbClr val="00A3E6"/>
                </a:solidFill>
                <a:latin typeface="Corbel"/>
              </a:rPr>
              <a:pPr/>
              <a:t>‹#›</a:t>
            </a:fld>
            <a:endParaRPr lang="en-US">
              <a:solidFill>
                <a:srgbClr val="00A3E6"/>
              </a:solidFill>
              <a:latin typeface="Corbel"/>
            </a:endParaRPr>
          </a:p>
        </p:txBody>
      </p:sp>
      <p:pic>
        <p:nvPicPr>
          <p:cNvPr id="9" name="Picture 8"/>
          <p:cNvPicPr>
            <a:picLocks noChangeAspect="1"/>
          </p:cNvPicPr>
          <p:nvPr userDrawn="1"/>
        </p:nvPicPr>
        <p:blipFill>
          <a:blip r:embed="rId2"/>
          <a:stretch>
            <a:fillRect/>
          </a:stretch>
        </p:blipFill>
        <p:spPr>
          <a:xfrm>
            <a:off x="7772400" y="6324600"/>
            <a:ext cx="983937" cy="301409"/>
          </a:xfrm>
          <a:prstGeom prst="rect">
            <a:avLst/>
          </a:prstGeom>
        </p:spPr>
      </p:pic>
      <p:pic>
        <p:nvPicPr>
          <p:cNvPr id="14" name="Picture 13" descr="baker_mark.psd"/>
          <p:cNvPicPr>
            <a:picLocks noChangeAspect="1"/>
          </p:cNvPicPr>
          <p:nvPr userDrawn="1"/>
        </p:nvPicPr>
        <p:blipFill>
          <a:blip r:embed="rId3"/>
          <a:stretch>
            <a:fillRect/>
          </a:stretch>
        </p:blipFill>
        <p:spPr>
          <a:xfrm>
            <a:off x="7844025" y="228600"/>
            <a:ext cx="970791" cy="772669"/>
          </a:xfrm>
          <a:prstGeom prst="rect">
            <a:avLst/>
          </a:prstGeom>
        </p:spPr>
      </p:pic>
    </p:spTree>
    <p:extLst>
      <p:ext uri="{BB962C8B-B14F-4D97-AF65-F5344CB8AC3E}">
        <p14:creationId xmlns:p14="http://schemas.microsoft.com/office/powerpoint/2010/main" val="27439095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Rectangle 13"/>
          <p:cNvSpPr/>
          <p:nvPr userDrawn="1"/>
        </p:nvSpPr>
        <p:spPr>
          <a:xfrm>
            <a:off x="0" y="1417637"/>
            <a:ext cx="9144000" cy="4708525"/>
          </a:xfrm>
          <a:prstGeom prst="rect">
            <a:avLst/>
          </a:prstGeom>
          <a:gradFill flip="none" rotWithShape="1">
            <a:gsLst>
              <a:gs pos="0">
                <a:schemeClr val="accent1">
                  <a:tint val="50000"/>
                  <a:satMod val="300000"/>
                  <a:alpha val="60000"/>
                </a:schemeClr>
              </a:gs>
              <a:gs pos="35000">
                <a:schemeClr val="accent1">
                  <a:tint val="37000"/>
                  <a:satMod val="300000"/>
                  <a:alpha val="60000"/>
                </a:schemeClr>
              </a:gs>
              <a:gs pos="100000">
                <a:schemeClr val="accent1">
                  <a:tint val="15000"/>
                  <a:satMod val="350000"/>
                  <a:alpha val="60000"/>
                </a:schemeClr>
              </a:gs>
            </a:gsLst>
            <a:lin ang="5400000" scaled="0"/>
            <a:tileRect/>
          </a:grad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solidFill>
                <a:srgbClr val="000000"/>
              </a:solidFill>
              <a:latin typeface="Corbe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lnSpc>
                <a:spcPts val="3000"/>
              </a:lnSpc>
              <a:spcBef>
                <a:spcPts val="0"/>
              </a:spcBef>
              <a:spcAft>
                <a:spcPts val="0"/>
              </a:spcAft>
              <a:defRPr sz="2000" b="0">
                <a:solidFill>
                  <a:schemeClr val="tx2"/>
                </a:solidFill>
              </a:defRPr>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lnSpc>
                <a:spcPts val="3000"/>
              </a:lnSpc>
              <a:spcBef>
                <a:spcPts val="0"/>
              </a:spcBef>
              <a:spcAft>
                <a:spcPts val="0"/>
              </a:spcAft>
              <a:defRPr sz="2000" b="0">
                <a:solidFill>
                  <a:schemeClr val="tx2"/>
                </a:solidFill>
              </a:defRPr>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9C73B01-D831-8046-BC80-9E9D22ACDE9D}" type="datetime4">
              <a:rPr lang="en-US">
                <a:solidFill>
                  <a:srgbClr val="00A3E6"/>
                </a:solidFill>
                <a:latin typeface="Corbel"/>
              </a:rPr>
              <a:pPr/>
              <a:t>March 26, 2014</a:t>
            </a:fld>
            <a:endParaRPr>
              <a:solidFill>
                <a:srgbClr val="00A3E6"/>
              </a:solidFill>
              <a:latin typeface="Corbel"/>
            </a:endParaRPr>
          </a:p>
        </p:txBody>
      </p:sp>
      <p:sp>
        <p:nvSpPr>
          <p:cNvPr id="6" name="Footer Placeholder 5"/>
          <p:cNvSpPr>
            <a:spLocks noGrp="1"/>
          </p:cNvSpPr>
          <p:nvPr>
            <p:ph type="ftr" sz="quarter" idx="11"/>
          </p:nvPr>
        </p:nvSpPr>
        <p:spPr/>
        <p:txBody>
          <a:bodyPr/>
          <a:lstStyle/>
          <a:p>
            <a:endParaRPr lang="en-US">
              <a:solidFill>
                <a:srgbClr val="00A3E6"/>
              </a:solidFill>
              <a:latin typeface="Corbel"/>
            </a:endParaRPr>
          </a:p>
        </p:txBody>
      </p:sp>
      <p:sp>
        <p:nvSpPr>
          <p:cNvPr id="7" name="Slide Number Placeholder 6"/>
          <p:cNvSpPr>
            <a:spLocks noGrp="1"/>
          </p:cNvSpPr>
          <p:nvPr>
            <p:ph type="sldNum" sz="quarter" idx="12"/>
          </p:nvPr>
        </p:nvSpPr>
        <p:spPr/>
        <p:txBody>
          <a:bodyPr/>
          <a:lstStyle>
            <a:lvl1pPr algn="l">
              <a:defRPr/>
            </a:lvl1pPr>
          </a:lstStyle>
          <a:p>
            <a:fld id="{48549CEE-C61E-E244-B4AB-CD94B1B2B0F7}" type="slidenum">
              <a:rPr lang="en-US" smtClean="0">
                <a:solidFill>
                  <a:srgbClr val="00A3E6"/>
                </a:solidFill>
                <a:latin typeface="Corbel"/>
              </a:rPr>
              <a:pPr/>
              <a:t>‹#›</a:t>
            </a:fld>
            <a:endParaRPr lang="en-US" dirty="0">
              <a:solidFill>
                <a:srgbClr val="00A3E6"/>
              </a:solidFill>
              <a:latin typeface="Corbel"/>
            </a:endParaRPr>
          </a:p>
        </p:txBody>
      </p:sp>
      <p:pic>
        <p:nvPicPr>
          <p:cNvPr id="10" name="Picture 9"/>
          <p:cNvPicPr>
            <a:picLocks noChangeAspect="1"/>
          </p:cNvPicPr>
          <p:nvPr userDrawn="1"/>
        </p:nvPicPr>
        <p:blipFill>
          <a:blip r:embed="rId2"/>
          <a:stretch>
            <a:fillRect/>
          </a:stretch>
        </p:blipFill>
        <p:spPr>
          <a:xfrm>
            <a:off x="7772400" y="6324600"/>
            <a:ext cx="983937" cy="301409"/>
          </a:xfrm>
          <a:prstGeom prst="rect">
            <a:avLst/>
          </a:prstGeom>
        </p:spPr>
      </p:pic>
      <p:pic>
        <p:nvPicPr>
          <p:cNvPr id="13" name="Picture 12" descr="baker_mark.psd"/>
          <p:cNvPicPr>
            <a:picLocks noChangeAspect="1"/>
          </p:cNvPicPr>
          <p:nvPr userDrawn="1"/>
        </p:nvPicPr>
        <p:blipFill>
          <a:blip r:embed="rId3"/>
          <a:stretch>
            <a:fillRect/>
          </a:stretch>
        </p:blipFill>
        <p:spPr>
          <a:xfrm>
            <a:off x="7844025" y="228600"/>
            <a:ext cx="970791" cy="772669"/>
          </a:xfrm>
          <a:prstGeom prst="rect">
            <a:avLst/>
          </a:prstGeom>
        </p:spPr>
      </p:pic>
    </p:spTree>
    <p:extLst>
      <p:ext uri="{BB962C8B-B14F-4D97-AF65-F5344CB8AC3E}">
        <p14:creationId xmlns:p14="http://schemas.microsoft.com/office/powerpoint/2010/main" val="42808646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5" name="Rectangle 14"/>
          <p:cNvSpPr/>
          <p:nvPr userDrawn="1"/>
        </p:nvSpPr>
        <p:spPr>
          <a:xfrm>
            <a:off x="0" y="1417637"/>
            <a:ext cx="9144000" cy="4708525"/>
          </a:xfrm>
          <a:prstGeom prst="rect">
            <a:avLst/>
          </a:prstGeom>
          <a:gradFill flip="none" rotWithShape="1">
            <a:gsLst>
              <a:gs pos="0">
                <a:schemeClr val="accent1">
                  <a:tint val="50000"/>
                  <a:satMod val="300000"/>
                  <a:alpha val="60000"/>
                </a:schemeClr>
              </a:gs>
              <a:gs pos="35000">
                <a:schemeClr val="accent1">
                  <a:tint val="37000"/>
                  <a:satMod val="300000"/>
                  <a:alpha val="60000"/>
                </a:schemeClr>
              </a:gs>
              <a:gs pos="100000">
                <a:schemeClr val="accent1">
                  <a:tint val="15000"/>
                  <a:satMod val="350000"/>
                  <a:alpha val="60000"/>
                </a:schemeClr>
              </a:gs>
            </a:gsLst>
            <a:lin ang="5400000" scaled="0"/>
            <a:tileRect/>
          </a:grad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solidFill>
                <a:srgbClr val="000000"/>
              </a:solidFill>
              <a:latin typeface="Corbel"/>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lnSpc>
                <a:spcPts val="3000"/>
              </a:lnSpc>
              <a:spcBef>
                <a:spcPts val="0"/>
              </a:spcBef>
              <a:spcAft>
                <a:spcPts val="0"/>
              </a:spcAft>
              <a:defRPr sz="2000" b="0">
                <a:solidFill>
                  <a:schemeClr val="tx2"/>
                </a:solidFill>
              </a:defRPr>
            </a:lvl1pPr>
            <a:lvl2pPr>
              <a:lnSpc>
                <a:spcPts val="2400"/>
              </a:lnSpc>
              <a:defRPr sz="1800"/>
            </a:lvl2pPr>
            <a:lvl3pPr>
              <a:lnSpc>
                <a:spcPts val="2400"/>
              </a:lnSpc>
              <a:defRPr sz="1800"/>
            </a:lvl3pPr>
            <a:lvl4pPr>
              <a:lnSpc>
                <a:spcPts val="2400"/>
              </a:lnSpc>
              <a:defRPr sz="1800"/>
            </a:lvl4pPr>
            <a:lvl5pPr>
              <a:lnSpc>
                <a:spcPts val="2400"/>
              </a:lnSpc>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lnSpc>
                <a:spcPts val="3000"/>
              </a:lnSpc>
              <a:spcBef>
                <a:spcPts val="0"/>
              </a:spcBef>
              <a:spcAft>
                <a:spcPts val="0"/>
              </a:spcAft>
              <a:defRPr sz="2000" b="0">
                <a:solidFill>
                  <a:schemeClr val="tx2"/>
                </a:solidFill>
              </a:defRPr>
            </a:lvl1pPr>
            <a:lvl2pPr>
              <a:lnSpc>
                <a:spcPts val="2400"/>
              </a:lnSpc>
              <a:defRPr sz="1800"/>
            </a:lvl2pPr>
            <a:lvl3pPr>
              <a:lnSpc>
                <a:spcPts val="2400"/>
              </a:lnSpc>
              <a:defRPr sz="1800"/>
            </a:lvl3pPr>
            <a:lvl4pPr>
              <a:lnSpc>
                <a:spcPts val="2400"/>
              </a:lnSpc>
              <a:defRPr sz="1800"/>
            </a:lvl4pPr>
            <a:lvl5pPr>
              <a:lnSpc>
                <a:spcPts val="2400"/>
              </a:lnSpc>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E1B1A94-622B-6D41-9CA2-DB7F42E46B81}" type="datetime4">
              <a:rPr lang="en-US">
                <a:solidFill>
                  <a:srgbClr val="00A3E6"/>
                </a:solidFill>
                <a:latin typeface="Corbel"/>
              </a:rPr>
              <a:pPr/>
              <a:t>March 26, 2014</a:t>
            </a:fld>
            <a:endParaRPr>
              <a:solidFill>
                <a:srgbClr val="00A3E6"/>
              </a:solidFill>
              <a:latin typeface="Corbel"/>
            </a:endParaRPr>
          </a:p>
        </p:txBody>
      </p:sp>
      <p:sp>
        <p:nvSpPr>
          <p:cNvPr id="8" name="Footer Placeholder 7"/>
          <p:cNvSpPr>
            <a:spLocks noGrp="1"/>
          </p:cNvSpPr>
          <p:nvPr>
            <p:ph type="ftr" sz="quarter" idx="11"/>
          </p:nvPr>
        </p:nvSpPr>
        <p:spPr/>
        <p:txBody>
          <a:bodyPr/>
          <a:lstStyle/>
          <a:p>
            <a:endParaRPr lang="en-US">
              <a:solidFill>
                <a:srgbClr val="00A3E6"/>
              </a:solidFill>
              <a:latin typeface="Corbel"/>
            </a:endParaRPr>
          </a:p>
        </p:txBody>
      </p:sp>
      <p:sp>
        <p:nvSpPr>
          <p:cNvPr id="9" name="Slide Number Placeholder 8"/>
          <p:cNvSpPr>
            <a:spLocks noGrp="1"/>
          </p:cNvSpPr>
          <p:nvPr>
            <p:ph type="sldNum" sz="quarter" idx="12"/>
          </p:nvPr>
        </p:nvSpPr>
        <p:spPr/>
        <p:txBody>
          <a:bodyPr/>
          <a:lstStyle>
            <a:lvl1pPr algn="l">
              <a:defRPr/>
            </a:lvl1pPr>
          </a:lstStyle>
          <a:p>
            <a:fld id="{48549CEE-C61E-E244-B4AB-CD94B1B2B0F7}" type="slidenum">
              <a:rPr lang="en-US" smtClean="0">
                <a:solidFill>
                  <a:srgbClr val="00A3E6"/>
                </a:solidFill>
                <a:latin typeface="Corbel"/>
              </a:rPr>
              <a:pPr/>
              <a:t>‹#›</a:t>
            </a:fld>
            <a:endParaRPr lang="en-US">
              <a:solidFill>
                <a:srgbClr val="00A3E6"/>
              </a:solidFill>
              <a:latin typeface="Corbel"/>
            </a:endParaRPr>
          </a:p>
        </p:txBody>
      </p:sp>
      <p:pic>
        <p:nvPicPr>
          <p:cNvPr id="12" name="Picture 11"/>
          <p:cNvPicPr>
            <a:picLocks noChangeAspect="1"/>
          </p:cNvPicPr>
          <p:nvPr userDrawn="1"/>
        </p:nvPicPr>
        <p:blipFill>
          <a:blip r:embed="rId2"/>
          <a:stretch>
            <a:fillRect/>
          </a:stretch>
        </p:blipFill>
        <p:spPr>
          <a:xfrm>
            <a:off x="7772400" y="6324600"/>
            <a:ext cx="983937" cy="301409"/>
          </a:xfrm>
          <a:prstGeom prst="rect">
            <a:avLst/>
          </a:prstGeom>
        </p:spPr>
      </p:pic>
      <p:pic>
        <p:nvPicPr>
          <p:cNvPr id="14" name="Picture 13" descr="baker_mark.psd"/>
          <p:cNvPicPr>
            <a:picLocks noChangeAspect="1"/>
          </p:cNvPicPr>
          <p:nvPr userDrawn="1"/>
        </p:nvPicPr>
        <p:blipFill>
          <a:blip r:embed="rId3"/>
          <a:stretch>
            <a:fillRect/>
          </a:stretch>
        </p:blipFill>
        <p:spPr>
          <a:xfrm>
            <a:off x="7844025" y="228600"/>
            <a:ext cx="970791" cy="772669"/>
          </a:xfrm>
          <a:prstGeom prst="rect">
            <a:avLst/>
          </a:prstGeom>
        </p:spPr>
      </p:pic>
    </p:spTree>
    <p:extLst>
      <p:ext uri="{BB962C8B-B14F-4D97-AF65-F5344CB8AC3E}">
        <p14:creationId xmlns:p14="http://schemas.microsoft.com/office/powerpoint/2010/main" val="30175947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C729D7-8A50-A74B-9914-DF38C32D77B9}" type="datetime4">
              <a:rPr lang="en-US">
                <a:solidFill>
                  <a:srgbClr val="00A3E6"/>
                </a:solidFill>
                <a:latin typeface="Corbel"/>
              </a:rPr>
              <a:pPr/>
              <a:t>March 26, 2014</a:t>
            </a:fld>
            <a:endParaRPr>
              <a:solidFill>
                <a:srgbClr val="00A3E6"/>
              </a:solidFill>
              <a:latin typeface="Corbel"/>
            </a:endParaRPr>
          </a:p>
        </p:txBody>
      </p:sp>
      <p:sp>
        <p:nvSpPr>
          <p:cNvPr id="4" name="Footer Placeholder 3"/>
          <p:cNvSpPr>
            <a:spLocks noGrp="1"/>
          </p:cNvSpPr>
          <p:nvPr>
            <p:ph type="ftr" sz="quarter" idx="11"/>
          </p:nvPr>
        </p:nvSpPr>
        <p:spPr/>
        <p:txBody>
          <a:bodyPr/>
          <a:lstStyle/>
          <a:p>
            <a:endParaRPr lang="en-US">
              <a:solidFill>
                <a:srgbClr val="00A3E6"/>
              </a:solidFill>
              <a:latin typeface="Corbel"/>
            </a:endParaRPr>
          </a:p>
        </p:txBody>
      </p:sp>
      <p:sp>
        <p:nvSpPr>
          <p:cNvPr id="5" name="Slide Number Placeholder 4"/>
          <p:cNvSpPr>
            <a:spLocks noGrp="1"/>
          </p:cNvSpPr>
          <p:nvPr>
            <p:ph type="sldNum" sz="quarter" idx="12"/>
          </p:nvPr>
        </p:nvSpPr>
        <p:spPr/>
        <p:txBody>
          <a:bodyPr/>
          <a:lstStyle>
            <a:lvl1pPr algn="l">
              <a:defRPr/>
            </a:lvl1pPr>
          </a:lstStyle>
          <a:p>
            <a:fld id="{48549CEE-C61E-E244-B4AB-CD94B1B2B0F7}" type="slidenum">
              <a:rPr lang="en-US" smtClean="0">
                <a:solidFill>
                  <a:srgbClr val="00A3E6"/>
                </a:solidFill>
                <a:latin typeface="Corbel"/>
              </a:rPr>
              <a:pPr/>
              <a:t>‹#›</a:t>
            </a:fld>
            <a:endParaRPr lang="en-US">
              <a:solidFill>
                <a:srgbClr val="00A3E6"/>
              </a:solidFill>
              <a:latin typeface="Corbel"/>
            </a:endParaRPr>
          </a:p>
        </p:txBody>
      </p:sp>
      <p:pic>
        <p:nvPicPr>
          <p:cNvPr id="8" name="Picture 7"/>
          <p:cNvPicPr>
            <a:picLocks noChangeAspect="1"/>
          </p:cNvPicPr>
          <p:nvPr userDrawn="1"/>
        </p:nvPicPr>
        <p:blipFill>
          <a:blip r:embed="rId2"/>
          <a:stretch>
            <a:fillRect/>
          </a:stretch>
        </p:blipFill>
        <p:spPr>
          <a:xfrm>
            <a:off x="7772400" y="6324600"/>
            <a:ext cx="983937" cy="301409"/>
          </a:xfrm>
          <a:prstGeom prst="rect">
            <a:avLst/>
          </a:prstGeom>
        </p:spPr>
      </p:pic>
      <p:pic>
        <p:nvPicPr>
          <p:cNvPr id="10" name="Picture 9" descr="baker_mark.psd"/>
          <p:cNvPicPr>
            <a:picLocks noChangeAspect="1"/>
          </p:cNvPicPr>
          <p:nvPr userDrawn="1"/>
        </p:nvPicPr>
        <p:blipFill>
          <a:blip r:embed="rId3"/>
          <a:stretch>
            <a:fillRect/>
          </a:stretch>
        </p:blipFill>
        <p:spPr>
          <a:xfrm>
            <a:off x="7844025" y="228600"/>
            <a:ext cx="970791" cy="772669"/>
          </a:xfrm>
          <a:prstGeom prst="rect">
            <a:avLst/>
          </a:prstGeom>
        </p:spPr>
      </p:pic>
      <p:sp>
        <p:nvSpPr>
          <p:cNvPr id="11" name="Rectangle 10"/>
          <p:cNvSpPr/>
          <p:nvPr userDrawn="1"/>
        </p:nvSpPr>
        <p:spPr>
          <a:xfrm>
            <a:off x="0" y="1417637"/>
            <a:ext cx="9144000" cy="4708525"/>
          </a:xfrm>
          <a:prstGeom prst="rect">
            <a:avLst/>
          </a:prstGeom>
          <a:gradFill flip="none" rotWithShape="1">
            <a:gsLst>
              <a:gs pos="0">
                <a:schemeClr val="accent1">
                  <a:tint val="50000"/>
                  <a:satMod val="300000"/>
                  <a:alpha val="60000"/>
                </a:schemeClr>
              </a:gs>
              <a:gs pos="35000">
                <a:schemeClr val="accent1">
                  <a:tint val="37000"/>
                  <a:satMod val="300000"/>
                  <a:alpha val="60000"/>
                </a:schemeClr>
              </a:gs>
              <a:gs pos="100000">
                <a:schemeClr val="accent1">
                  <a:tint val="15000"/>
                  <a:satMod val="350000"/>
                  <a:alpha val="60000"/>
                </a:schemeClr>
              </a:gs>
            </a:gsLst>
            <a:lin ang="5400000" scaled="0"/>
            <a:tileRect/>
          </a:grad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solidFill>
                <a:srgbClr val="000000"/>
              </a:solidFill>
              <a:latin typeface="Corbel"/>
            </a:endParaRPr>
          </a:p>
        </p:txBody>
      </p:sp>
    </p:spTree>
    <p:extLst>
      <p:ext uri="{BB962C8B-B14F-4D97-AF65-F5344CB8AC3E}">
        <p14:creationId xmlns:p14="http://schemas.microsoft.com/office/powerpoint/2010/main" val="1055984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22048A-3725-D948-98A0-2AFD85B032B0}" type="datetime4">
              <a:rPr lang="en-US">
                <a:solidFill>
                  <a:srgbClr val="00A3E6"/>
                </a:solidFill>
                <a:latin typeface="Corbel"/>
              </a:rPr>
              <a:pPr/>
              <a:t>March 26, 2014</a:t>
            </a:fld>
            <a:endParaRPr>
              <a:solidFill>
                <a:srgbClr val="00A3E6"/>
              </a:solidFill>
              <a:latin typeface="Corbel"/>
            </a:endParaRPr>
          </a:p>
        </p:txBody>
      </p:sp>
      <p:sp>
        <p:nvSpPr>
          <p:cNvPr id="3" name="Footer Placeholder 2"/>
          <p:cNvSpPr>
            <a:spLocks noGrp="1"/>
          </p:cNvSpPr>
          <p:nvPr>
            <p:ph type="ftr" sz="quarter" idx="11"/>
          </p:nvPr>
        </p:nvSpPr>
        <p:spPr/>
        <p:txBody>
          <a:bodyPr/>
          <a:lstStyle/>
          <a:p>
            <a:endParaRPr lang="en-US">
              <a:solidFill>
                <a:srgbClr val="00A3E6"/>
              </a:solidFill>
              <a:latin typeface="Corbel"/>
            </a:endParaRPr>
          </a:p>
        </p:txBody>
      </p:sp>
      <p:sp>
        <p:nvSpPr>
          <p:cNvPr id="4" name="Slide Number Placeholder 3"/>
          <p:cNvSpPr>
            <a:spLocks noGrp="1"/>
          </p:cNvSpPr>
          <p:nvPr>
            <p:ph type="sldNum" sz="quarter" idx="12"/>
          </p:nvPr>
        </p:nvSpPr>
        <p:spPr/>
        <p:txBody>
          <a:bodyPr/>
          <a:lstStyle>
            <a:lvl1pPr algn="l">
              <a:defRPr/>
            </a:lvl1pPr>
          </a:lstStyle>
          <a:p>
            <a:fld id="{48549CEE-C61E-E244-B4AB-CD94B1B2B0F7}" type="slidenum">
              <a:rPr lang="en-US" smtClean="0">
                <a:solidFill>
                  <a:srgbClr val="00A3E6"/>
                </a:solidFill>
                <a:latin typeface="Corbel"/>
              </a:rPr>
              <a:pPr/>
              <a:t>‹#›</a:t>
            </a:fld>
            <a:endParaRPr lang="en-US" dirty="0">
              <a:solidFill>
                <a:srgbClr val="00A3E6"/>
              </a:solidFill>
              <a:latin typeface="Corbel"/>
            </a:endParaRPr>
          </a:p>
        </p:txBody>
      </p:sp>
      <p:pic>
        <p:nvPicPr>
          <p:cNvPr id="7" name="Picture 6"/>
          <p:cNvPicPr>
            <a:picLocks noChangeAspect="1"/>
          </p:cNvPicPr>
          <p:nvPr userDrawn="1"/>
        </p:nvPicPr>
        <p:blipFill>
          <a:blip r:embed="rId2"/>
          <a:stretch>
            <a:fillRect/>
          </a:stretch>
        </p:blipFill>
        <p:spPr>
          <a:xfrm>
            <a:off x="7772400" y="6324600"/>
            <a:ext cx="983937" cy="301409"/>
          </a:xfrm>
          <a:prstGeom prst="rect">
            <a:avLst/>
          </a:prstGeom>
        </p:spPr>
      </p:pic>
      <p:pic>
        <p:nvPicPr>
          <p:cNvPr id="9" name="Picture 8" descr="baker_mark.psd"/>
          <p:cNvPicPr>
            <a:picLocks noChangeAspect="1"/>
          </p:cNvPicPr>
          <p:nvPr userDrawn="1"/>
        </p:nvPicPr>
        <p:blipFill>
          <a:blip r:embed="rId3"/>
          <a:stretch>
            <a:fillRect/>
          </a:stretch>
        </p:blipFill>
        <p:spPr>
          <a:xfrm>
            <a:off x="7844025" y="228600"/>
            <a:ext cx="970791" cy="772669"/>
          </a:xfrm>
          <a:prstGeom prst="rect">
            <a:avLst/>
          </a:prstGeom>
        </p:spPr>
      </p:pic>
      <p:sp>
        <p:nvSpPr>
          <p:cNvPr id="10" name="Rectangle 9"/>
          <p:cNvSpPr/>
          <p:nvPr userDrawn="1"/>
        </p:nvSpPr>
        <p:spPr>
          <a:xfrm>
            <a:off x="0" y="1417637"/>
            <a:ext cx="9144000" cy="4708525"/>
          </a:xfrm>
          <a:prstGeom prst="rect">
            <a:avLst/>
          </a:prstGeom>
          <a:gradFill flip="none" rotWithShape="1">
            <a:gsLst>
              <a:gs pos="0">
                <a:schemeClr val="accent1">
                  <a:tint val="50000"/>
                  <a:satMod val="300000"/>
                  <a:alpha val="60000"/>
                </a:schemeClr>
              </a:gs>
              <a:gs pos="35000">
                <a:schemeClr val="accent1">
                  <a:tint val="37000"/>
                  <a:satMod val="300000"/>
                  <a:alpha val="60000"/>
                </a:schemeClr>
              </a:gs>
              <a:gs pos="100000">
                <a:schemeClr val="accent1">
                  <a:tint val="15000"/>
                  <a:satMod val="350000"/>
                  <a:alpha val="60000"/>
                </a:schemeClr>
              </a:gs>
            </a:gsLst>
            <a:lin ang="5400000" scaled="0"/>
            <a:tileRect/>
          </a:grad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solidFill>
                <a:srgbClr val="000000"/>
              </a:solidFill>
              <a:latin typeface="Corbel"/>
            </a:endParaRPr>
          </a:p>
        </p:txBody>
      </p:sp>
    </p:spTree>
    <p:extLst>
      <p:ext uri="{BB962C8B-B14F-4D97-AF65-F5344CB8AC3E}">
        <p14:creationId xmlns:p14="http://schemas.microsoft.com/office/powerpoint/2010/main" val="3687590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3F36F9-110D-BC47-9F6C-D536E5D868B7}" type="datetimeFigureOut">
              <a:rPr lang="en-US" smtClean="0"/>
              <a:t>3/26/14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62C01-815F-A94C-B74E-B33D1BFF1ADD}" type="slidenum">
              <a:rPr lang="en-US" smtClean="0"/>
              <a:t>‹#›</a:t>
            </a:fld>
            <a:endParaRPr lang="en-US"/>
          </a:p>
        </p:txBody>
      </p:sp>
    </p:spTree>
    <p:extLst>
      <p:ext uri="{BB962C8B-B14F-4D97-AF65-F5344CB8AC3E}">
        <p14:creationId xmlns:p14="http://schemas.microsoft.com/office/powerpoint/2010/main" val="20231993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userDrawn="1"/>
        </p:nvSpPr>
        <p:spPr>
          <a:xfrm>
            <a:off x="0" y="1417637"/>
            <a:ext cx="9144000" cy="4708525"/>
          </a:xfrm>
          <a:prstGeom prst="rect">
            <a:avLst/>
          </a:prstGeom>
          <a:gradFill flip="none" rotWithShape="1">
            <a:gsLst>
              <a:gs pos="0">
                <a:schemeClr val="accent1">
                  <a:tint val="50000"/>
                  <a:satMod val="300000"/>
                  <a:alpha val="60000"/>
                </a:schemeClr>
              </a:gs>
              <a:gs pos="35000">
                <a:schemeClr val="accent1">
                  <a:tint val="37000"/>
                  <a:satMod val="300000"/>
                  <a:alpha val="60000"/>
                </a:schemeClr>
              </a:gs>
              <a:gs pos="100000">
                <a:schemeClr val="accent1">
                  <a:tint val="15000"/>
                  <a:satMod val="350000"/>
                  <a:alpha val="60000"/>
                </a:schemeClr>
              </a:gs>
            </a:gsLst>
            <a:lin ang="5400000" scaled="0"/>
            <a:tileRect/>
          </a:grad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solidFill>
                <a:srgbClr val="000000"/>
              </a:solidFill>
              <a:latin typeface="Corbel"/>
            </a:endParaRPr>
          </a:p>
        </p:txBody>
      </p:sp>
      <p:sp>
        <p:nvSpPr>
          <p:cNvPr id="2" name="Title 1"/>
          <p:cNvSpPr>
            <a:spLocks noGrp="1"/>
          </p:cNvSpPr>
          <p:nvPr>
            <p:ph type="title"/>
          </p:nvPr>
        </p:nvSpPr>
        <p:spPr>
          <a:xfrm>
            <a:off x="457200" y="1100393"/>
            <a:ext cx="3008313" cy="334707"/>
          </a:xfrm>
        </p:spPr>
        <p:txBody>
          <a:bodyPr anchor="b"/>
          <a:lstStyle>
            <a:lvl1pPr algn="l">
              <a:lnSpc>
                <a:spcPts val="2700"/>
              </a:lnSpc>
              <a:defRPr sz="1600" b="1"/>
            </a:lvl1pPr>
          </a:lstStyle>
          <a:p>
            <a:r>
              <a:rPr lang="en-US" smtClean="0"/>
              <a:t>Click to edit Master title style</a:t>
            </a:r>
            <a:endParaRPr lang="en-US" dirty="0"/>
          </a:p>
        </p:txBody>
      </p:sp>
      <p:sp>
        <p:nvSpPr>
          <p:cNvPr id="3" name="Content Placeholder 2"/>
          <p:cNvSpPr>
            <a:spLocks noGrp="1"/>
          </p:cNvSpPr>
          <p:nvPr>
            <p:ph idx="1"/>
          </p:nvPr>
        </p:nvSpPr>
        <p:spPr>
          <a:xfrm>
            <a:off x="3575050" y="1435100"/>
            <a:ext cx="5111750" cy="4691063"/>
          </a:xfrm>
        </p:spPr>
        <p:txBody>
          <a:bodyPr/>
          <a:lstStyle>
            <a:lvl1pPr>
              <a:lnSpc>
                <a:spcPts val="3000"/>
              </a:lnSpc>
              <a:defRPr sz="24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lnSpc>
                <a:spcPts val="3000"/>
              </a:lnSpc>
              <a:buNone/>
              <a:defRPr sz="1400" b="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877EB1-9046-7545-9344-6FFCC5B707C3}" type="datetime4">
              <a:rPr lang="en-US">
                <a:solidFill>
                  <a:srgbClr val="00A3E6"/>
                </a:solidFill>
                <a:latin typeface="Corbel"/>
              </a:rPr>
              <a:pPr/>
              <a:t>March 26, 2014</a:t>
            </a:fld>
            <a:endParaRPr>
              <a:solidFill>
                <a:srgbClr val="00A3E6"/>
              </a:solidFill>
              <a:latin typeface="Corbel"/>
            </a:endParaRPr>
          </a:p>
        </p:txBody>
      </p:sp>
      <p:sp>
        <p:nvSpPr>
          <p:cNvPr id="6" name="Footer Placeholder 5"/>
          <p:cNvSpPr>
            <a:spLocks noGrp="1"/>
          </p:cNvSpPr>
          <p:nvPr>
            <p:ph type="ftr" sz="quarter" idx="11"/>
          </p:nvPr>
        </p:nvSpPr>
        <p:spPr/>
        <p:txBody>
          <a:bodyPr/>
          <a:lstStyle/>
          <a:p>
            <a:endParaRPr lang="en-US">
              <a:solidFill>
                <a:srgbClr val="00A3E6"/>
              </a:solidFill>
              <a:latin typeface="Corbel"/>
            </a:endParaRPr>
          </a:p>
        </p:txBody>
      </p:sp>
      <p:sp>
        <p:nvSpPr>
          <p:cNvPr id="7" name="Slide Number Placeholder 6"/>
          <p:cNvSpPr>
            <a:spLocks noGrp="1"/>
          </p:cNvSpPr>
          <p:nvPr>
            <p:ph type="sldNum" sz="quarter" idx="12"/>
          </p:nvPr>
        </p:nvSpPr>
        <p:spPr/>
        <p:txBody>
          <a:bodyPr/>
          <a:lstStyle>
            <a:lvl1pPr algn="l">
              <a:defRPr/>
            </a:lvl1pPr>
          </a:lstStyle>
          <a:p>
            <a:fld id="{48549CEE-C61E-E244-B4AB-CD94B1B2B0F7}" type="slidenum">
              <a:rPr lang="en-US" smtClean="0">
                <a:solidFill>
                  <a:srgbClr val="00A3E6"/>
                </a:solidFill>
                <a:latin typeface="Corbel"/>
              </a:rPr>
              <a:pPr/>
              <a:t>‹#›</a:t>
            </a:fld>
            <a:endParaRPr lang="en-US">
              <a:solidFill>
                <a:srgbClr val="00A3E6"/>
              </a:solidFill>
              <a:latin typeface="Corbel"/>
            </a:endParaRPr>
          </a:p>
        </p:txBody>
      </p:sp>
      <p:pic>
        <p:nvPicPr>
          <p:cNvPr id="9" name="Picture 8"/>
          <p:cNvPicPr>
            <a:picLocks noChangeAspect="1"/>
          </p:cNvPicPr>
          <p:nvPr userDrawn="1"/>
        </p:nvPicPr>
        <p:blipFill>
          <a:blip r:embed="rId2"/>
          <a:stretch>
            <a:fillRect/>
          </a:stretch>
        </p:blipFill>
        <p:spPr>
          <a:xfrm>
            <a:off x="7772400" y="6324600"/>
            <a:ext cx="983937" cy="301409"/>
          </a:xfrm>
          <a:prstGeom prst="rect">
            <a:avLst/>
          </a:prstGeom>
        </p:spPr>
      </p:pic>
      <p:pic>
        <p:nvPicPr>
          <p:cNvPr id="11" name="Picture 10" descr="baker_mark.psd"/>
          <p:cNvPicPr>
            <a:picLocks noChangeAspect="1"/>
          </p:cNvPicPr>
          <p:nvPr userDrawn="1"/>
        </p:nvPicPr>
        <p:blipFill>
          <a:blip r:embed="rId3"/>
          <a:stretch>
            <a:fillRect/>
          </a:stretch>
        </p:blipFill>
        <p:spPr>
          <a:xfrm>
            <a:off x="7844025" y="228600"/>
            <a:ext cx="970791" cy="772669"/>
          </a:xfrm>
          <a:prstGeom prst="rect">
            <a:avLst/>
          </a:prstGeom>
        </p:spPr>
      </p:pic>
    </p:spTree>
    <p:extLst>
      <p:ext uri="{BB962C8B-B14F-4D97-AF65-F5344CB8AC3E}">
        <p14:creationId xmlns:p14="http://schemas.microsoft.com/office/powerpoint/2010/main" val="20836100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Rectangle 12"/>
          <p:cNvSpPr/>
          <p:nvPr userDrawn="1"/>
        </p:nvSpPr>
        <p:spPr>
          <a:xfrm>
            <a:off x="0" y="1417637"/>
            <a:ext cx="9144000" cy="4708525"/>
          </a:xfrm>
          <a:prstGeom prst="rect">
            <a:avLst/>
          </a:prstGeom>
          <a:gradFill flip="none" rotWithShape="1">
            <a:gsLst>
              <a:gs pos="0">
                <a:schemeClr val="accent1">
                  <a:tint val="50000"/>
                  <a:satMod val="300000"/>
                  <a:alpha val="60000"/>
                </a:schemeClr>
              </a:gs>
              <a:gs pos="35000">
                <a:schemeClr val="accent1">
                  <a:tint val="37000"/>
                  <a:satMod val="300000"/>
                  <a:alpha val="60000"/>
                </a:schemeClr>
              </a:gs>
              <a:gs pos="100000">
                <a:schemeClr val="accent1">
                  <a:tint val="15000"/>
                  <a:satMod val="350000"/>
                  <a:alpha val="60000"/>
                </a:schemeClr>
              </a:gs>
            </a:gsLst>
            <a:lin ang="5400000" scaled="0"/>
            <a:tileRect/>
          </a:grad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solidFill>
                <a:srgbClr val="000000"/>
              </a:solidFill>
              <a:latin typeface="Corbel"/>
            </a:endParaRPr>
          </a:p>
        </p:txBody>
      </p:sp>
      <p:sp>
        <p:nvSpPr>
          <p:cNvPr id="2" name="Title 1"/>
          <p:cNvSpPr>
            <a:spLocks noGrp="1"/>
          </p:cNvSpPr>
          <p:nvPr>
            <p:ph type="title"/>
          </p:nvPr>
        </p:nvSpPr>
        <p:spPr>
          <a:xfrm>
            <a:off x="1792287" y="5197419"/>
            <a:ext cx="6964049" cy="339837"/>
          </a:xfrm>
        </p:spPr>
        <p:txBody>
          <a:bodyPr anchor="b"/>
          <a:lstStyle>
            <a:lvl1pPr algn="l">
              <a:lnSpc>
                <a:spcPts val="2700"/>
              </a:lnSpc>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1417637"/>
            <a:ext cx="5486400" cy="36877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562600"/>
            <a:ext cx="6969982" cy="249641"/>
          </a:xfrm>
        </p:spPr>
        <p:txBody>
          <a:bodyPr wrap="square" anchor="t" anchorCtr="0">
            <a:spAutoFit/>
          </a:bodyPr>
          <a:lstStyle>
            <a:lvl1pPr marL="0" indent="0">
              <a:lnSpc>
                <a:spcPts val="2000"/>
              </a:lnSpc>
              <a:buNone/>
              <a:defRPr sz="1400" b="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E2FA68-09C6-2D42-9F99-134F9AEF997F}" type="datetime4">
              <a:rPr lang="en-US">
                <a:solidFill>
                  <a:srgbClr val="00A3E6"/>
                </a:solidFill>
                <a:latin typeface="Corbel"/>
              </a:rPr>
              <a:pPr/>
              <a:t>March 26, 2014</a:t>
            </a:fld>
            <a:endParaRPr>
              <a:solidFill>
                <a:srgbClr val="00A3E6"/>
              </a:solidFill>
              <a:latin typeface="Corbel"/>
            </a:endParaRPr>
          </a:p>
        </p:txBody>
      </p:sp>
      <p:sp>
        <p:nvSpPr>
          <p:cNvPr id="6" name="Footer Placeholder 5"/>
          <p:cNvSpPr>
            <a:spLocks noGrp="1"/>
          </p:cNvSpPr>
          <p:nvPr>
            <p:ph type="ftr" sz="quarter" idx="11"/>
          </p:nvPr>
        </p:nvSpPr>
        <p:spPr/>
        <p:txBody>
          <a:bodyPr/>
          <a:lstStyle/>
          <a:p>
            <a:endParaRPr lang="en-US">
              <a:solidFill>
                <a:srgbClr val="00A3E6"/>
              </a:solidFill>
              <a:latin typeface="Corbel"/>
            </a:endParaRPr>
          </a:p>
        </p:txBody>
      </p:sp>
      <p:sp>
        <p:nvSpPr>
          <p:cNvPr id="7" name="Slide Number Placeholder 6"/>
          <p:cNvSpPr>
            <a:spLocks noGrp="1"/>
          </p:cNvSpPr>
          <p:nvPr>
            <p:ph type="sldNum" sz="quarter" idx="12"/>
          </p:nvPr>
        </p:nvSpPr>
        <p:spPr/>
        <p:txBody>
          <a:bodyPr/>
          <a:lstStyle>
            <a:lvl1pPr algn="l">
              <a:defRPr/>
            </a:lvl1pPr>
          </a:lstStyle>
          <a:p>
            <a:fld id="{48549CEE-C61E-E244-B4AB-CD94B1B2B0F7}" type="slidenum">
              <a:rPr lang="en-US" smtClean="0">
                <a:solidFill>
                  <a:srgbClr val="00A3E6"/>
                </a:solidFill>
                <a:latin typeface="Corbel"/>
              </a:rPr>
              <a:pPr/>
              <a:t>‹#›</a:t>
            </a:fld>
            <a:endParaRPr lang="en-US">
              <a:solidFill>
                <a:srgbClr val="00A3E6"/>
              </a:solidFill>
              <a:latin typeface="Corbel"/>
            </a:endParaRPr>
          </a:p>
        </p:txBody>
      </p:sp>
      <p:pic>
        <p:nvPicPr>
          <p:cNvPr id="9" name="Picture 8"/>
          <p:cNvPicPr>
            <a:picLocks noChangeAspect="1"/>
          </p:cNvPicPr>
          <p:nvPr userDrawn="1"/>
        </p:nvPicPr>
        <p:blipFill>
          <a:blip r:embed="rId2"/>
          <a:stretch>
            <a:fillRect/>
          </a:stretch>
        </p:blipFill>
        <p:spPr>
          <a:xfrm>
            <a:off x="7772400" y="6324600"/>
            <a:ext cx="983937" cy="301409"/>
          </a:xfrm>
          <a:prstGeom prst="rect">
            <a:avLst/>
          </a:prstGeom>
        </p:spPr>
      </p:pic>
      <p:pic>
        <p:nvPicPr>
          <p:cNvPr id="12" name="Picture 11" descr="baker_mark.psd"/>
          <p:cNvPicPr>
            <a:picLocks noChangeAspect="1"/>
          </p:cNvPicPr>
          <p:nvPr userDrawn="1"/>
        </p:nvPicPr>
        <p:blipFill>
          <a:blip r:embed="rId3"/>
          <a:stretch>
            <a:fillRect/>
          </a:stretch>
        </p:blipFill>
        <p:spPr>
          <a:xfrm>
            <a:off x="7844025" y="228600"/>
            <a:ext cx="970791" cy="772669"/>
          </a:xfrm>
          <a:prstGeom prst="rect">
            <a:avLst/>
          </a:prstGeom>
        </p:spPr>
      </p:pic>
    </p:spTree>
    <p:extLst>
      <p:ext uri="{BB962C8B-B14F-4D97-AF65-F5344CB8AC3E}">
        <p14:creationId xmlns:p14="http://schemas.microsoft.com/office/powerpoint/2010/main" val="6810723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Rectangle 8"/>
          <p:cNvSpPr/>
          <p:nvPr userDrawn="1"/>
        </p:nvSpPr>
        <p:spPr>
          <a:xfrm>
            <a:off x="0" y="1417637"/>
            <a:ext cx="9144000" cy="4708525"/>
          </a:xfrm>
          <a:prstGeom prst="rect">
            <a:avLst/>
          </a:prstGeom>
          <a:gradFill flip="none" rotWithShape="1">
            <a:gsLst>
              <a:gs pos="0">
                <a:schemeClr val="accent1">
                  <a:tint val="50000"/>
                  <a:satMod val="300000"/>
                  <a:alpha val="60000"/>
                </a:schemeClr>
              </a:gs>
              <a:gs pos="35000">
                <a:schemeClr val="accent1">
                  <a:tint val="37000"/>
                  <a:satMod val="300000"/>
                  <a:alpha val="60000"/>
                </a:schemeClr>
              </a:gs>
              <a:gs pos="100000">
                <a:schemeClr val="accent1">
                  <a:tint val="15000"/>
                  <a:satMod val="350000"/>
                  <a:alpha val="60000"/>
                </a:schemeClr>
              </a:gs>
            </a:gsLst>
            <a:lin ang="5400000" scaled="0"/>
            <a:tileRect/>
          </a:grad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solidFill>
                <a:srgbClr val="000000"/>
              </a:solidFill>
              <a:latin typeface="Corbe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B70206-6B56-B048-8044-037AC4D7529E}" type="datetime4">
              <a:rPr lang="en-US">
                <a:solidFill>
                  <a:srgbClr val="00A3E6"/>
                </a:solidFill>
                <a:latin typeface="Corbel"/>
              </a:rPr>
              <a:pPr/>
              <a:t>March 26, 2014</a:t>
            </a:fld>
            <a:endParaRPr>
              <a:solidFill>
                <a:srgbClr val="00A3E6"/>
              </a:solidFill>
              <a:latin typeface="Corbel"/>
            </a:endParaRPr>
          </a:p>
        </p:txBody>
      </p:sp>
      <p:sp>
        <p:nvSpPr>
          <p:cNvPr id="5" name="Footer Placeholder 4"/>
          <p:cNvSpPr>
            <a:spLocks noGrp="1"/>
          </p:cNvSpPr>
          <p:nvPr>
            <p:ph type="ftr" sz="quarter" idx="11"/>
          </p:nvPr>
        </p:nvSpPr>
        <p:spPr/>
        <p:txBody>
          <a:bodyPr/>
          <a:lstStyle/>
          <a:p>
            <a:endParaRPr lang="en-US">
              <a:solidFill>
                <a:srgbClr val="00A3E6"/>
              </a:solidFill>
              <a:latin typeface="Corbel"/>
            </a:endParaRPr>
          </a:p>
        </p:txBody>
      </p:sp>
      <p:sp>
        <p:nvSpPr>
          <p:cNvPr id="6" name="Slide Number Placeholder 5"/>
          <p:cNvSpPr>
            <a:spLocks noGrp="1"/>
          </p:cNvSpPr>
          <p:nvPr>
            <p:ph type="sldNum" sz="quarter" idx="12"/>
          </p:nvPr>
        </p:nvSpPr>
        <p:spPr/>
        <p:txBody>
          <a:bodyPr/>
          <a:lstStyle/>
          <a:p>
            <a:pPr algn="l"/>
            <a:fld id="{48549CEE-C61E-E244-B4AB-CD94B1B2B0F7}" type="slidenum">
              <a:rPr lang="en-US" smtClean="0">
                <a:solidFill>
                  <a:srgbClr val="00A3E6"/>
                </a:solidFill>
                <a:latin typeface="Corbel"/>
              </a:rPr>
              <a:pPr algn="l"/>
              <a:t>‹#›</a:t>
            </a:fld>
            <a:endParaRPr lang="en-US" dirty="0">
              <a:solidFill>
                <a:srgbClr val="00A3E6"/>
              </a:solidFill>
              <a:latin typeface="Corbel"/>
            </a:endParaRPr>
          </a:p>
        </p:txBody>
      </p:sp>
      <p:pic>
        <p:nvPicPr>
          <p:cNvPr id="8" name="Picture 7" descr="baker_mark.psd"/>
          <p:cNvPicPr>
            <a:picLocks noChangeAspect="1"/>
          </p:cNvPicPr>
          <p:nvPr userDrawn="1"/>
        </p:nvPicPr>
        <p:blipFill>
          <a:blip r:embed="rId2"/>
          <a:stretch>
            <a:fillRect/>
          </a:stretch>
        </p:blipFill>
        <p:spPr>
          <a:xfrm>
            <a:off x="7844025" y="228600"/>
            <a:ext cx="970791" cy="772669"/>
          </a:xfrm>
          <a:prstGeom prst="rect">
            <a:avLst/>
          </a:prstGeom>
        </p:spPr>
      </p:pic>
    </p:spTree>
    <p:extLst>
      <p:ext uri="{BB962C8B-B14F-4D97-AF65-F5344CB8AC3E}">
        <p14:creationId xmlns:p14="http://schemas.microsoft.com/office/powerpoint/2010/main" val="17394938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AE153B-7A47-1745-972A-A0089B48BE46}" type="datetime4">
              <a:rPr lang="en-US">
                <a:solidFill>
                  <a:srgbClr val="00A3E6"/>
                </a:solidFill>
                <a:latin typeface="Corbel"/>
              </a:rPr>
              <a:pPr/>
              <a:t>March 26, 2014</a:t>
            </a:fld>
            <a:endParaRPr>
              <a:solidFill>
                <a:srgbClr val="00A3E6"/>
              </a:solidFill>
              <a:latin typeface="Corbel"/>
            </a:endParaRPr>
          </a:p>
        </p:txBody>
      </p:sp>
      <p:sp>
        <p:nvSpPr>
          <p:cNvPr id="5" name="Footer Placeholder 4"/>
          <p:cNvSpPr>
            <a:spLocks noGrp="1"/>
          </p:cNvSpPr>
          <p:nvPr>
            <p:ph type="ftr" sz="quarter" idx="11"/>
          </p:nvPr>
        </p:nvSpPr>
        <p:spPr/>
        <p:txBody>
          <a:bodyPr/>
          <a:lstStyle/>
          <a:p>
            <a:endParaRPr lang="en-US">
              <a:solidFill>
                <a:srgbClr val="00A3E6"/>
              </a:solidFill>
              <a:latin typeface="Corbel"/>
            </a:endParaRPr>
          </a:p>
        </p:txBody>
      </p:sp>
      <p:sp>
        <p:nvSpPr>
          <p:cNvPr id="6" name="Slide Number Placeholder 5"/>
          <p:cNvSpPr>
            <a:spLocks noGrp="1"/>
          </p:cNvSpPr>
          <p:nvPr>
            <p:ph type="sldNum" sz="quarter" idx="12"/>
          </p:nvPr>
        </p:nvSpPr>
        <p:spPr/>
        <p:txBody>
          <a:bodyPr/>
          <a:lstStyle>
            <a:lvl1pPr algn="l">
              <a:defRPr/>
            </a:lvl1pPr>
          </a:lstStyle>
          <a:p>
            <a:fld id="{48549CEE-C61E-E244-B4AB-CD94B1B2B0F7}" type="slidenum">
              <a:rPr lang="en-US" smtClean="0">
                <a:solidFill>
                  <a:srgbClr val="00A3E6"/>
                </a:solidFill>
                <a:latin typeface="Corbel"/>
              </a:rPr>
              <a:pPr/>
              <a:t>‹#›</a:t>
            </a:fld>
            <a:endParaRPr lang="en-US" dirty="0">
              <a:solidFill>
                <a:srgbClr val="00A3E6"/>
              </a:solidFill>
              <a:latin typeface="Corbel"/>
            </a:endParaRPr>
          </a:p>
        </p:txBody>
      </p:sp>
    </p:spTree>
    <p:extLst>
      <p:ext uri="{BB962C8B-B14F-4D97-AF65-F5344CB8AC3E}">
        <p14:creationId xmlns:p14="http://schemas.microsoft.com/office/powerpoint/2010/main" val="40139988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25E0CB-758F-1E4C-A059-61FF9BFBEB8B}" type="datetimeFigureOut">
              <a:rPr lang="en-US" smtClean="0">
                <a:solidFill>
                  <a:prstClr val="black">
                    <a:tint val="75000"/>
                  </a:prstClr>
                </a:solidFill>
                <a:latin typeface="Calibri"/>
              </a:rPr>
              <a:pPr/>
              <a:t>3/26/14</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150FEA70-38C6-134A-B235-F7B0A13003B1}"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1704441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25E0CB-758F-1E4C-A059-61FF9BFBEB8B}" type="datetimeFigureOut">
              <a:rPr lang="en-US" smtClean="0">
                <a:solidFill>
                  <a:prstClr val="black">
                    <a:tint val="75000"/>
                  </a:prstClr>
                </a:solidFill>
                <a:latin typeface="Calibri"/>
              </a:rPr>
              <a:pPr/>
              <a:t>3/26/14</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150FEA70-38C6-134A-B235-F7B0A13003B1}"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0473420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25E0CB-758F-1E4C-A059-61FF9BFBEB8B}" type="datetimeFigureOut">
              <a:rPr lang="en-US" smtClean="0">
                <a:solidFill>
                  <a:prstClr val="black">
                    <a:tint val="75000"/>
                  </a:prstClr>
                </a:solidFill>
                <a:latin typeface="Calibri"/>
              </a:rPr>
              <a:pPr/>
              <a:t>3/26/14</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150FEA70-38C6-134A-B235-F7B0A13003B1}"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5670970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25E0CB-758F-1E4C-A059-61FF9BFBEB8B}" type="datetimeFigureOut">
              <a:rPr lang="en-US" smtClean="0">
                <a:solidFill>
                  <a:prstClr val="black">
                    <a:tint val="75000"/>
                  </a:prstClr>
                </a:solidFill>
                <a:latin typeface="Calibri"/>
              </a:rPr>
              <a:pPr/>
              <a:t>3/26/14</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150FEA70-38C6-134A-B235-F7B0A13003B1}"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2190946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25E0CB-758F-1E4C-A059-61FF9BFBEB8B}" type="datetimeFigureOut">
              <a:rPr lang="en-US" smtClean="0">
                <a:solidFill>
                  <a:prstClr val="black">
                    <a:tint val="75000"/>
                  </a:prstClr>
                </a:solidFill>
                <a:latin typeface="Calibri"/>
              </a:rPr>
              <a:pPr/>
              <a:t>3/26/14</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150FEA70-38C6-134A-B235-F7B0A13003B1}"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96906142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25E0CB-758F-1E4C-A059-61FF9BFBEB8B}" type="datetimeFigureOut">
              <a:rPr lang="en-US" smtClean="0">
                <a:solidFill>
                  <a:prstClr val="black">
                    <a:tint val="75000"/>
                  </a:prstClr>
                </a:solidFill>
                <a:latin typeface="Calibri"/>
              </a:rPr>
              <a:pPr/>
              <a:t>3/26/14</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150FEA70-38C6-134A-B235-F7B0A13003B1}"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226580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3F36F9-110D-BC47-9F6C-D536E5D868B7}" type="datetimeFigureOut">
              <a:rPr lang="en-US" smtClean="0"/>
              <a:t>3/26/14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62C01-815F-A94C-B74E-B33D1BFF1ADD}" type="slidenum">
              <a:rPr lang="en-US" smtClean="0"/>
              <a:t>‹#›</a:t>
            </a:fld>
            <a:endParaRPr lang="en-US"/>
          </a:p>
        </p:txBody>
      </p:sp>
    </p:spTree>
    <p:extLst>
      <p:ext uri="{BB962C8B-B14F-4D97-AF65-F5344CB8AC3E}">
        <p14:creationId xmlns:p14="http://schemas.microsoft.com/office/powerpoint/2010/main" val="11480574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25E0CB-758F-1E4C-A059-61FF9BFBEB8B}" type="datetimeFigureOut">
              <a:rPr lang="en-US" smtClean="0">
                <a:solidFill>
                  <a:prstClr val="black">
                    <a:tint val="75000"/>
                  </a:prstClr>
                </a:solidFill>
                <a:latin typeface="Calibri"/>
              </a:rPr>
              <a:pPr/>
              <a:t>3/26/14</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150FEA70-38C6-134A-B235-F7B0A13003B1}"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90281278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25E0CB-758F-1E4C-A059-61FF9BFBEB8B}" type="datetimeFigureOut">
              <a:rPr lang="en-US" smtClean="0">
                <a:solidFill>
                  <a:prstClr val="black">
                    <a:tint val="75000"/>
                  </a:prstClr>
                </a:solidFill>
                <a:latin typeface="Calibri"/>
              </a:rPr>
              <a:pPr/>
              <a:t>3/26/14</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150FEA70-38C6-134A-B235-F7B0A13003B1}"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6619172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25E0CB-758F-1E4C-A059-61FF9BFBEB8B}" type="datetimeFigureOut">
              <a:rPr lang="en-US" smtClean="0">
                <a:solidFill>
                  <a:prstClr val="black">
                    <a:tint val="75000"/>
                  </a:prstClr>
                </a:solidFill>
                <a:latin typeface="Calibri"/>
              </a:rPr>
              <a:pPr/>
              <a:t>3/26/14</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150FEA70-38C6-134A-B235-F7B0A13003B1}"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4574790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25E0CB-758F-1E4C-A059-61FF9BFBEB8B}" type="datetimeFigureOut">
              <a:rPr lang="en-US" smtClean="0">
                <a:solidFill>
                  <a:prstClr val="black">
                    <a:tint val="75000"/>
                  </a:prstClr>
                </a:solidFill>
                <a:latin typeface="Calibri"/>
              </a:rPr>
              <a:pPr/>
              <a:t>3/26/14</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150FEA70-38C6-134A-B235-F7B0A13003B1}"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21577329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25E0CB-758F-1E4C-A059-61FF9BFBEB8B}" type="datetimeFigureOut">
              <a:rPr lang="en-US" smtClean="0">
                <a:solidFill>
                  <a:prstClr val="black">
                    <a:tint val="75000"/>
                  </a:prstClr>
                </a:solidFill>
                <a:latin typeface="Calibri"/>
              </a:rPr>
              <a:pPr/>
              <a:t>3/26/14</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150FEA70-38C6-134A-B235-F7B0A13003B1}"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057161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3F36F9-110D-BC47-9F6C-D536E5D868B7}" type="datetimeFigureOut">
              <a:rPr lang="en-US" smtClean="0"/>
              <a:t>3/26/14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62C01-815F-A94C-B74E-B33D1BFF1ADD}" type="slidenum">
              <a:rPr lang="en-US" smtClean="0"/>
              <a:t>‹#›</a:t>
            </a:fld>
            <a:endParaRPr lang="en-US"/>
          </a:p>
        </p:txBody>
      </p:sp>
    </p:spTree>
    <p:extLst>
      <p:ext uri="{BB962C8B-B14F-4D97-AF65-F5344CB8AC3E}">
        <p14:creationId xmlns:p14="http://schemas.microsoft.com/office/powerpoint/2010/main" val="1643719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3F36F9-110D-BC47-9F6C-D536E5D868B7}" type="datetimeFigureOut">
              <a:rPr lang="en-US" smtClean="0"/>
              <a:t>3/26/14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462C01-815F-A94C-B74E-B33D1BFF1ADD}" type="slidenum">
              <a:rPr lang="en-US" smtClean="0"/>
              <a:t>‹#›</a:t>
            </a:fld>
            <a:endParaRPr lang="en-US"/>
          </a:p>
        </p:txBody>
      </p:sp>
    </p:spTree>
    <p:extLst>
      <p:ext uri="{BB962C8B-B14F-4D97-AF65-F5344CB8AC3E}">
        <p14:creationId xmlns:p14="http://schemas.microsoft.com/office/powerpoint/2010/main" val="3329745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3F36F9-110D-BC47-9F6C-D536E5D868B7}" type="datetimeFigureOut">
              <a:rPr lang="en-US" smtClean="0"/>
              <a:t>3/26/14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462C01-815F-A94C-B74E-B33D1BFF1ADD}" type="slidenum">
              <a:rPr lang="en-US" smtClean="0"/>
              <a:t>‹#›</a:t>
            </a:fld>
            <a:endParaRPr lang="en-US"/>
          </a:p>
        </p:txBody>
      </p:sp>
    </p:spTree>
    <p:extLst>
      <p:ext uri="{BB962C8B-B14F-4D97-AF65-F5344CB8AC3E}">
        <p14:creationId xmlns:p14="http://schemas.microsoft.com/office/powerpoint/2010/main" val="4181211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3F36F9-110D-BC47-9F6C-D536E5D868B7}" type="datetimeFigureOut">
              <a:rPr lang="en-US" smtClean="0"/>
              <a:t>3/26/14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462C01-815F-A94C-B74E-B33D1BFF1ADD}" type="slidenum">
              <a:rPr lang="en-US" smtClean="0"/>
              <a:t>‹#›</a:t>
            </a:fld>
            <a:endParaRPr lang="en-US"/>
          </a:p>
        </p:txBody>
      </p:sp>
    </p:spTree>
    <p:extLst>
      <p:ext uri="{BB962C8B-B14F-4D97-AF65-F5344CB8AC3E}">
        <p14:creationId xmlns:p14="http://schemas.microsoft.com/office/powerpoint/2010/main" val="3294899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3F36F9-110D-BC47-9F6C-D536E5D868B7}" type="datetimeFigureOut">
              <a:rPr lang="en-US" smtClean="0"/>
              <a:t>3/26/14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62C01-815F-A94C-B74E-B33D1BFF1ADD}" type="slidenum">
              <a:rPr lang="en-US" smtClean="0"/>
              <a:t>‹#›</a:t>
            </a:fld>
            <a:endParaRPr lang="en-US"/>
          </a:p>
        </p:txBody>
      </p:sp>
    </p:spTree>
    <p:extLst>
      <p:ext uri="{BB962C8B-B14F-4D97-AF65-F5344CB8AC3E}">
        <p14:creationId xmlns:p14="http://schemas.microsoft.com/office/powerpoint/2010/main" val="2923778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3F36F9-110D-BC47-9F6C-D536E5D868B7}" type="datetimeFigureOut">
              <a:rPr lang="en-US" smtClean="0"/>
              <a:t>3/26/14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62C01-815F-A94C-B74E-B33D1BFF1ADD}" type="slidenum">
              <a:rPr lang="en-US" smtClean="0"/>
              <a:t>‹#›</a:t>
            </a:fld>
            <a:endParaRPr lang="en-US"/>
          </a:p>
        </p:txBody>
      </p:sp>
    </p:spTree>
    <p:extLst>
      <p:ext uri="{BB962C8B-B14F-4D97-AF65-F5344CB8AC3E}">
        <p14:creationId xmlns:p14="http://schemas.microsoft.com/office/powerpoint/2010/main" val="424939966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4.xml"/><Relationship Id="rId12" Type="http://schemas.openxmlformats.org/officeDocument/2006/relationships/theme" Target="../theme/theme3.xml"/><Relationship Id="rId1" Type="http://schemas.openxmlformats.org/officeDocument/2006/relationships/slideLayout" Target="../slideLayouts/slideLayout24.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3F36F9-110D-BC47-9F6C-D536E5D868B7}" type="datetimeFigureOut">
              <a:rPr lang="en-US" smtClean="0"/>
              <a:t>3/26/14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462C01-815F-A94C-B74E-B33D1BFF1ADD}" type="slidenum">
              <a:rPr lang="en-US" smtClean="0"/>
              <a:t>‹#›</a:t>
            </a:fld>
            <a:endParaRPr lang="en-US"/>
          </a:p>
        </p:txBody>
      </p:sp>
    </p:spTree>
    <p:extLst>
      <p:ext uri="{BB962C8B-B14F-4D97-AF65-F5344CB8AC3E}">
        <p14:creationId xmlns:p14="http://schemas.microsoft.com/office/powerpoint/2010/main" val="1800523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1141"/>
            <a:ext cx="7326086" cy="461665"/>
          </a:xfrm>
          <a:prstGeom prst="rect">
            <a:avLst/>
          </a:prstGeom>
        </p:spPr>
        <p:txBody>
          <a:bodyPr vert="horz" lIns="0" tIns="0" rIns="0" bIns="0" rtlCol="0" anchor="t" anchorCtr="0">
            <a:sp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0" y="6356350"/>
            <a:ext cx="2133600" cy="365125"/>
          </a:xfrm>
          <a:prstGeom prst="rect">
            <a:avLst/>
          </a:prstGeom>
        </p:spPr>
        <p:txBody>
          <a:bodyPr vert="horz" lIns="0" tIns="0" rIns="0" bIns="0" rtlCol="0" anchor="t" anchorCtr="0"/>
          <a:lstStyle>
            <a:lvl1pPr algn="l">
              <a:lnSpc>
                <a:spcPts val="1400"/>
              </a:lnSpc>
              <a:defRPr lang="en-US" sz="1200" kern="1200" smtClean="0">
                <a:solidFill>
                  <a:schemeClr val="accent5"/>
                </a:solidFill>
                <a:latin typeface="+mn-lt"/>
                <a:ea typeface="+mn-ea"/>
                <a:cs typeface="+mn-cs"/>
              </a:defRPr>
            </a:lvl1pPr>
          </a:lstStyle>
          <a:p>
            <a:fld id="{D43E3CCC-C7FE-3449-A858-E363F2966F09}" type="datetime4">
              <a:rPr lang="en-US">
                <a:solidFill>
                  <a:srgbClr val="00A3E6"/>
                </a:solidFill>
                <a:latin typeface="Corbel"/>
              </a:rPr>
              <a:pPr/>
              <a:t>March 26, 2014</a:t>
            </a:fld>
            <a:endParaRPr dirty="0">
              <a:solidFill>
                <a:srgbClr val="00A3E6"/>
              </a:solidFill>
              <a:latin typeface="Corbe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0" tIns="0" rIns="0" bIns="0" rtlCol="0" anchor="t" anchorCtr="0"/>
          <a:lstStyle>
            <a:lvl1pPr algn="l">
              <a:lnSpc>
                <a:spcPts val="1400"/>
              </a:lnSpc>
              <a:defRPr sz="1200">
                <a:solidFill>
                  <a:schemeClr val="accent5"/>
                </a:solidFill>
              </a:defRPr>
            </a:lvl1pPr>
          </a:lstStyle>
          <a:p>
            <a:endParaRPr lang="en-US" dirty="0">
              <a:solidFill>
                <a:srgbClr val="00A3E6"/>
              </a:solidFill>
              <a:latin typeface="Corbel"/>
            </a:endParaRPr>
          </a:p>
        </p:txBody>
      </p:sp>
      <p:sp>
        <p:nvSpPr>
          <p:cNvPr id="6" name="Slide Number Placeholder 5"/>
          <p:cNvSpPr>
            <a:spLocks noGrp="1"/>
          </p:cNvSpPr>
          <p:nvPr>
            <p:ph type="sldNum" sz="quarter" idx="4"/>
          </p:nvPr>
        </p:nvSpPr>
        <p:spPr>
          <a:xfrm>
            <a:off x="457200" y="6356350"/>
            <a:ext cx="301752" cy="365125"/>
          </a:xfrm>
          <a:prstGeom prst="rect">
            <a:avLst/>
          </a:prstGeom>
        </p:spPr>
        <p:txBody>
          <a:bodyPr vert="horz" lIns="0" tIns="0" rIns="0" bIns="0" rtlCol="0" anchor="t" anchorCtr="0"/>
          <a:lstStyle>
            <a:lvl1pPr algn="r">
              <a:defRPr sz="1200">
                <a:solidFill>
                  <a:schemeClr val="accent5"/>
                </a:solidFill>
              </a:defRPr>
            </a:lvl1pPr>
          </a:lstStyle>
          <a:p>
            <a:pPr algn="l">
              <a:lnSpc>
                <a:spcPts val="1400"/>
              </a:lnSpc>
            </a:pPr>
            <a:fld id="{48549CEE-C61E-E244-B4AB-CD94B1B2B0F7}" type="slidenum">
              <a:rPr lang="en-US" smtClean="0">
                <a:solidFill>
                  <a:srgbClr val="00A3E6"/>
                </a:solidFill>
                <a:latin typeface="Corbel"/>
              </a:rPr>
              <a:pPr algn="l">
                <a:lnSpc>
                  <a:spcPts val="1400"/>
                </a:lnSpc>
              </a:pPr>
              <a:t>‹#›</a:t>
            </a:fld>
            <a:endParaRPr lang="en-US" dirty="0">
              <a:solidFill>
                <a:srgbClr val="00A3E6"/>
              </a:solidFill>
              <a:latin typeface="Corbel"/>
            </a:endParaRPr>
          </a:p>
        </p:txBody>
      </p:sp>
    </p:spTree>
    <p:extLst>
      <p:ext uri="{BB962C8B-B14F-4D97-AF65-F5344CB8AC3E}">
        <p14:creationId xmlns:p14="http://schemas.microsoft.com/office/powerpoint/2010/main" val="22034839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xmlns:p14="http://schemas.microsoft.com/office/powerpoint/2010/main" id="1" dur="indefinite" restart="never" nodeType="tmRoot"/>
      </p:par>
    </p:tnLst>
  </p:timing>
  <p:hf hdr="0" ftr="0"/>
  <p:txStyles>
    <p:titleStyle>
      <a:lvl1pPr algn="l" defTabSz="457200" rtl="0" eaLnBrk="1" latinLnBrk="0" hangingPunct="1">
        <a:lnSpc>
          <a:spcPts val="3600"/>
        </a:lnSpc>
        <a:spcBef>
          <a:spcPct val="0"/>
        </a:spcBef>
        <a:buNone/>
        <a:defRPr sz="3000" kern="1200">
          <a:solidFill>
            <a:schemeClr val="tx1"/>
          </a:solidFill>
          <a:latin typeface="+mj-lt"/>
          <a:ea typeface="+mj-ea"/>
          <a:cs typeface="+mj-cs"/>
        </a:defRPr>
      </a:lvl1pPr>
    </p:titleStyle>
    <p:bodyStyle>
      <a:lvl1pPr marL="342900" indent="-342900" algn="l" defTabSz="457200" rtl="0" eaLnBrk="1" latinLnBrk="0" hangingPunct="1">
        <a:lnSpc>
          <a:spcPts val="3400"/>
        </a:lnSpc>
        <a:spcBef>
          <a:spcPts val="1200"/>
        </a:spcBef>
        <a:spcAft>
          <a:spcPts val="600"/>
        </a:spcAft>
        <a:buFont typeface="Arial"/>
        <a:buChar char="•"/>
        <a:defRPr sz="2400" b="1" kern="1200">
          <a:solidFill>
            <a:schemeClr val="tx1"/>
          </a:solidFill>
          <a:latin typeface="+mn-lt"/>
          <a:ea typeface="+mn-ea"/>
          <a:cs typeface="+mn-cs"/>
        </a:defRPr>
      </a:lvl1pPr>
      <a:lvl2pPr marL="742950" indent="-285750" algn="l" defTabSz="457200" rtl="0" eaLnBrk="1" latinLnBrk="0" hangingPunct="1">
        <a:lnSpc>
          <a:spcPts val="2700"/>
        </a:lnSpc>
        <a:spcBef>
          <a:spcPts val="0"/>
        </a:spcBef>
        <a:buFont typeface="Arial"/>
        <a:buChar char="–"/>
        <a:defRPr sz="2000" kern="1200">
          <a:solidFill>
            <a:schemeClr val="tx2"/>
          </a:solidFill>
          <a:latin typeface="+mn-lt"/>
          <a:ea typeface="+mn-ea"/>
          <a:cs typeface="+mn-cs"/>
        </a:defRPr>
      </a:lvl2pPr>
      <a:lvl3pPr marL="1143000" indent="-228600" algn="l" defTabSz="457200" rtl="0" eaLnBrk="1" latinLnBrk="0" hangingPunct="1">
        <a:lnSpc>
          <a:spcPts val="2700"/>
        </a:lnSpc>
        <a:spcBef>
          <a:spcPts val="0"/>
        </a:spcBef>
        <a:buFont typeface="Arial"/>
        <a:buChar char="•"/>
        <a:defRPr sz="2000" kern="1200">
          <a:solidFill>
            <a:schemeClr val="tx2"/>
          </a:solidFill>
          <a:latin typeface="+mn-lt"/>
          <a:ea typeface="+mn-ea"/>
          <a:cs typeface="+mn-cs"/>
        </a:defRPr>
      </a:lvl3pPr>
      <a:lvl4pPr marL="1600200" indent="-228600" algn="l" defTabSz="457200" rtl="0" eaLnBrk="1" latinLnBrk="0" hangingPunct="1">
        <a:lnSpc>
          <a:spcPts val="2700"/>
        </a:lnSpc>
        <a:spcBef>
          <a:spcPts val="0"/>
        </a:spcBef>
        <a:buFont typeface="Arial"/>
        <a:buChar char="–"/>
        <a:defRPr sz="2000" kern="1200">
          <a:solidFill>
            <a:schemeClr val="tx2"/>
          </a:solidFill>
          <a:latin typeface="+mn-lt"/>
          <a:ea typeface="+mn-ea"/>
          <a:cs typeface="+mn-cs"/>
        </a:defRPr>
      </a:lvl4pPr>
      <a:lvl5pPr marL="2057400" indent="-228600" algn="l" defTabSz="457200" rtl="0" eaLnBrk="1" latinLnBrk="0" hangingPunct="1">
        <a:lnSpc>
          <a:spcPts val="2700"/>
        </a:lnSpc>
        <a:spcBef>
          <a:spcPts val="0"/>
        </a:spcBef>
        <a:buFont typeface="Arial"/>
        <a:buChar char="»"/>
        <a:defRPr sz="20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25E0CB-758F-1E4C-A059-61FF9BFBEB8B}" type="datetimeFigureOut">
              <a:rPr lang="en-US" smtClean="0">
                <a:solidFill>
                  <a:prstClr val="black">
                    <a:tint val="75000"/>
                  </a:prstClr>
                </a:solidFill>
                <a:latin typeface="Calibri"/>
              </a:rPr>
              <a:pPr/>
              <a:t>3/26/14</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0FEA70-38C6-134A-B235-F7B0A13003B1}"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95979529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17176" y="1073712"/>
            <a:ext cx="7972313" cy="1180665"/>
          </a:xfrm>
        </p:spPr>
        <p:txBody>
          <a:bodyPr/>
          <a:lstStyle/>
          <a:p>
            <a:pPr algn="ctr"/>
            <a:r>
              <a:rPr lang="en-US" b="1" dirty="0" smtClean="0"/>
              <a:t>       The Three R’s of Supporting   Student Startups</a:t>
            </a:r>
            <a:endParaRPr lang="en-US" b="1" dirty="0"/>
          </a:p>
        </p:txBody>
      </p:sp>
      <p:sp>
        <p:nvSpPr>
          <p:cNvPr id="5" name="Subtitle 4"/>
          <p:cNvSpPr>
            <a:spLocks noGrp="1"/>
          </p:cNvSpPr>
          <p:nvPr>
            <p:ph type="subTitle" idx="1"/>
          </p:nvPr>
        </p:nvSpPr>
        <p:spPr>
          <a:xfrm>
            <a:off x="717176" y="2408834"/>
            <a:ext cx="8097640" cy="3027496"/>
          </a:xfrm>
        </p:spPr>
        <p:txBody>
          <a:bodyPr/>
          <a:lstStyle/>
          <a:p>
            <a:pPr algn="ctr"/>
            <a:r>
              <a:rPr lang="en-US" sz="2800" b="1" dirty="0" smtClean="0">
                <a:latin typeface="Univers" pitchFamily="34" charset="0"/>
              </a:rPr>
              <a:t>Before and after they’ve “flipped the switch”</a:t>
            </a:r>
          </a:p>
          <a:p>
            <a:pPr algn="ctr">
              <a:lnSpc>
                <a:spcPct val="100000"/>
              </a:lnSpc>
              <a:spcBef>
                <a:spcPts val="0"/>
              </a:spcBef>
              <a:spcAft>
                <a:spcPts val="0"/>
              </a:spcAft>
            </a:pPr>
            <a:endParaRPr lang="en-US" sz="1200" b="1" dirty="0"/>
          </a:p>
          <a:p>
            <a:pPr algn="ctr">
              <a:lnSpc>
                <a:spcPct val="100000"/>
              </a:lnSpc>
              <a:spcBef>
                <a:spcPts val="0"/>
              </a:spcBef>
              <a:spcAft>
                <a:spcPts val="0"/>
              </a:spcAft>
            </a:pPr>
            <a:r>
              <a:rPr lang="en-US" sz="1800" b="1" dirty="0" smtClean="0"/>
              <a:t>Lisa Getzler-Linn, Lehigh University</a:t>
            </a:r>
          </a:p>
          <a:p>
            <a:pPr algn="ctr">
              <a:lnSpc>
                <a:spcPct val="100000"/>
              </a:lnSpc>
              <a:spcBef>
                <a:spcPts val="0"/>
              </a:spcBef>
              <a:spcAft>
                <a:spcPts val="0"/>
              </a:spcAft>
            </a:pPr>
            <a:r>
              <a:rPr lang="en-US" sz="1800" b="1" dirty="0" smtClean="0"/>
              <a:t>lig4@lehigh.edu</a:t>
            </a:r>
          </a:p>
          <a:p>
            <a:pPr algn="ctr">
              <a:lnSpc>
                <a:spcPct val="100000"/>
              </a:lnSpc>
              <a:spcBef>
                <a:spcPts val="0"/>
              </a:spcBef>
              <a:spcAft>
                <a:spcPts val="0"/>
              </a:spcAft>
            </a:pPr>
            <a:r>
              <a:rPr lang="en-US" sz="1800" b="1" dirty="0" smtClean="0"/>
              <a:t>NCIIA OPEN Conference, March 21, 2014</a:t>
            </a:r>
          </a:p>
          <a:p>
            <a:pPr algn="ctr"/>
            <a:r>
              <a:rPr lang="en-US" sz="1800" b="1" dirty="0" smtClean="0"/>
              <a:t>With</a:t>
            </a:r>
          </a:p>
          <a:p>
            <a:pPr algn="ctr">
              <a:lnSpc>
                <a:spcPct val="80000"/>
              </a:lnSpc>
            </a:pPr>
            <a:r>
              <a:rPr lang="en-US" sz="1800" b="1" dirty="0" smtClean="0"/>
              <a:t>Anita </a:t>
            </a:r>
            <a:r>
              <a:rPr lang="en-US" sz="1800" b="1" dirty="0" err="1" smtClean="0"/>
              <a:t>Leffel</a:t>
            </a:r>
            <a:r>
              <a:rPr lang="en-US" sz="1800" b="1" dirty="0" smtClean="0"/>
              <a:t>, UT San Antonio</a:t>
            </a:r>
          </a:p>
          <a:p>
            <a:pPr algn="ctr">
              <a:lnSpc>
                <a:spcPct val="80000"/>
              </a:lnSpc>
            </a:pPr>
            <a:r>
              <a:rPr lang="en-US" sz="1800" b="1" dirty="0" err="1" smtClean="0"/>
              <a:t>Lada</a:t>
            </a:r>
            <a:r>
              <a:rPr lang="en-US" sz="1800" b="1" dirty="0" smtClean="0"/>
              <a:t> </a:t>
            </a:r>
            <a:r>
              <a:rPr lang="en-US" sz="1800" b="1" dirty="0" err="1" smtClean="0"/>
              <a:t>Rasochova</a:t>
            </a:r>
            <a:r>
              <a:rPr lang="en-US" sz="1800" b="1" dirty="0" smtClean="0"/>
              <a:t>, UC San Diego</a:t>
            </a:r>
            <a:endParaRPr lang="en-US" sz="1800" b="1" dirty="0"/>
          </a:p>
        </p:txBody>
      </p:sp>
    </p:spTree>
    <p:extLst>
      <p:ext uri="{BB962C8B-B14F-4D97-AF65-F5344CB8AC3E}">
        <p14:creationId xmlns:p14="http://schemas.microsoft.com/office/powerpoint/2010/main" val="65491040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7002" y="2001119"/>
            <a:ext cx="9066997" cy="2369880"/>
          </a:xfrm>
          <a:prstGeom prst="rect">
            <a:avLst/>
          </a:prstGeom>
          <a:noFill/>
        </p:spPr>
        <p:txBody>
          <a:bodyPr wrap="square" lIns="91440" tIns="45720" rIns="91440" bIns="45720">
            <a:spAutoFit/>
          </a:bodyPr>
          <a:lstStyle/>
          <a:p>
            <a:r>
              <a:rPr lang="en-US" sz="5400" dirty="0">
                <a:solidFill>
                  <a:prstClr val="black"/>
                </a:solidFill>
                <a:latin typeface="Calibri"/>
              </a:rPr>
              <a:t> </a:t>
            </a:r>
            <a:endParaRPr lang="en-US" sz="1600" dirty="0">
              <a:solidFill>
                <a:prstClr val="black"/>
              </a:solidFill>
              <a:latin typeface="Calibri"/>
            </a:endParaRPr>
          </a:p>
          <a:p>
            <a:r>
              <a:rPr lang="en-US" sz="1600" dirty="0">
                <a:solidFill>
                  <a:prstClr val="black"/>
                </a:solidFill>
                <a:latin typeface="Calibri"/>
              </a:rPr>
              <a:t> </a:t>
            </a:r>
            <a:r>
              <a:rPr lang="en-US" sz="1600" dirty="0" smtClean="0">
                <a:solidFill>
                  <a:prstClr val="black"/>
                </a:solidFill>
                <a:latin typeface="Calibri"/>
              </a:rPr>
              <a:t>I        I        I        I        I        I        I        I        I        I        I        I        I        I        I        I        I        I        I        I        I      </a:t>
            </a:r>
            <a:r>
              <a:rPr lang="en-US" sz="1100" b="1" dirty="0" smtClean="0">
                <a:solidFill>
                  <a:srgbClr val="FF0000"/>
                </a:solidFill>
                <a:latin typeface="Calibri"/>
              </a:rPr>
              <a:t>idea   </a:t>
            </a:r>
            <a:r>
              <a:rPr lang="en-US" sz="1200" b="1" dirty="0" smtClean="0">
                <a:solidFill>
                  <a:srgbClr val="FF0000"/>
                </a:solidFill>
                <a:latin typeface="Calibri"/>
              </a:rPr>
              <a:t>idea</a:t>
            </a:r>
            <a:r>
              <a:rPr lang="en-US" sz="1100" b="1" dirty="0" smtClean="0">
                <a:solidFill>
                  <a:srgbClr val="FF0000"/>
                </a:solidFill>
                <a:latin typeface="Calibri"/>
              </a:rPr>
              <a:t>   IDEA</a:t>
            </a:r>
            <a:r>
              <a:rPr lang="en-US" sz="1100" dirty="0" smtClean="0">
                <a:solidFill>
                  <a:srgbClr val="FF0000"/>
                </a:solidFill>
                <a:latin typeface="Calibri"/>
              </a:rPr>
              <a:t>  </a:t>
            </a:r>
            <a:r>
              <a:rPr lang="en-US" sz="1400" dirty="0" smtClean="0">
                <a:solidFill>
                  <a:srgbClr val="FF0000"/>
                </a:solidFill>
                <a:latin typeface="Calibri"/>
              </a:rPr>
              <a:t>IDEA</a:t>
            </a:r>
            <a:r>
              <a:rPr lang="en-US" sz="1100" dirty="0" smtClean="0">
                <a:solidFill>
                  <a:srgbClr val="FF0000"/>
                </a:solidFill>
                <a:latin typeface="Calibri"/>
              </a:rPr>
              <a:t>  </a:t>
            </a:r>
            <a:r>
              <a:rPr lang="en-US" sz="1400" b="1" dirty="0" smtClean="0">
                <a:solidFill>
                  <a:srgbClr val="FF0000"/>
                </a:solidFill>
                <a:latin typeface="Calibri"/>
              </a:rPr>
              <a:t>IDEA</a:t>
            </a:r>
            <a:r>
              <a:rPr lang="en-US" sz="1100" b="1" dirty="0" smtClean="0">
                <a:solidFill>
                  <a:srgbClr val="FF0000"/>
                </a:solidFill>
                <a:latin typeface="Calibri"/>
              </a:rPr>
              <a:t>     </a:t>
            </a:r>
            <a:r>
              <a:rPr lang="en-US" sz="1200" b="1" dirty="0" smtClean="0">
                <a:solidFill>
                  <a:srgbClr val="FF0000"/>
                </a:solidFill>
                <a:latin typeface="Arial Narrow"/>
                <a:cs typeface="Arial Narrow"/>
              </a:rPr>
              <a:t>Team </a:t>
            </a:r>
            <a:r>
              <a:rPr lang="en-US" sz="1200" b="1" dirty="0">
                <a:solidFill>
                  <a:srgbClr val="FF0000"/>
                </a:solidFill>
                <a:latin typeface="Arial Narrow"/>
                <a:cs typeface="Arial Narrow"/>
              </a:rPr>
              <a:t>Formation </a:t>
            </a:r>
            <a:r>
              <a:rPr lang="en-US" sz="1200" b="1" dirty="0" smtClean="0">
                <a:solidFill>
                  <a:srgbClr val="FF0000"/>
                </a:solidFill>
                <a:latin typeface="Arial Narrow"/>
                <a:cs typeface="Arial Narrow"/>
              </a:rPr>
              <a:t>    Functional      Company </a:t>
            </a:r>
            <a:r>
              <a:rPr lang="en-US" sz="1200" b="1" dirty="0">
                <a:solidFill>
                  <a:srgbClr val="FF0000"/>
                </a:solidFill>
                <a:latin typeface="Arial Narrow"/>
                <a:cs typeface="Arial Narrow"/>
              </a:rPr>
              <a:t>Formation </a:t>
            </a:r>
            <a:r>
              <a:rPr lang="en-US" sz="1200" b="1" dirty="0" smtClean="0">
                <a:solidFill>
                  <a:srgbClr val="FF0000"/>
                </a:solidFill>
                <a:latin typeface="Arial Narrow"/>
                <a:cs typeface="Arial Narrow"/>
              </a:rPr>
              <a:t>    </a:t>
            </a:r>
            <a:r>
              <a:rPr lang="en-US" sz="1200" b="1" dirty="0">
                <a:solidFill>
                  <a:srgbClr val="FF0000"/>
                </a:solidFill>
                <a:latin typeface="Arial Narrow"/>
                <a:cs typeface="Arial Narrow"/>
              </a:rPr>
              <a:t>Investment Seeking   </a:t>
            </a:r>
            <a:r>
              <a:rPr lang="en-US" sz="1200" b="1" dirty="0" smtClean="0">
                <a:solidFill>
                  <a:srgbClr val="FF0000"/>
                </a:solidFill>
                <a:latin typeface="Arial Narrow"/>
                <a:cs typeface="Arial Narrow"/>
              </a:rPr>
              <a:t>   Operational     Revenue +      Growth</a:t>
            </a:r>
            <a:endParaRPr lang="en-US" sz="1200" dirty="0">
              <a:solidFill>
                <a:srgbClr val="FF0000"/>
              </a:solidFill>
              <a:latin typeface="Arial Narrow"/>
              <a:cs typeface="Arial Narrow"/>
            </a:endParaRPr>
          </a:p>
          <a:p>
            <a:r>
              <a:rPr lang="en-US" sz="1200" dirty="0">
                <a:solidFill>
                  <a:srgbClr val="FF0000"/>
                </a:solidFill>
                <a:latin typeface="Arial Narrow"/>
                <a:cs typeface="Arial Narrow"/>
              </a:rPr>
              <a:t>      </a:t>
            </a:r>
          </a:p>
          <a:p>
            <a:r>
              <a:rPr lang="en-US" sz="1100" b="1" dirty="0" smtClean="0">
                <a:solidFill>
                  <a:srgbClr val="0000FF"/>
                </a:solidFill>
                <a:latin typeface="Calibri"/>
              </a:rPr>
              <a:t>seeking advice     </a:t>
            </a:r>
            <a:r>
              <a:rPr lang="en-US" sz="1100" b="1" dirty="0">
                <a:solidFill>
                  <a:srgbClr val="0000FF"/>
                </a:solidFill>
                <a:latin typeface="Calibri"/>
              </a:rPr>
              <a:t>market/customer research  </a:t>
            </a:r>
            <a:r>
              <a:rPr lang="en-US" sz="1100" b="1" dirty="0" smtClean="0">
                <a:solidFill>
                  <a:srgbClr val="0000FF"/>
                </a:solidFill>
                <a:latin typeface="Calibri"/>
              </a:rPr>
              <a:t>      </a:t>
            </a:r>
            <a:r>
              <a:rPr lang="en-US" sz="1100" b="1" dirty="0">
                <a:solidFill>
                  <a:srgbClr val="0000FF"/>
                </a:solidFill>
                <a:latin typeface="Calibri"/>
              </a:rPr>
              <a:t>product/service development  </a:t>
            </a:r>
            <a:r>
              <a:rPr lang="en-US" sz="1100" b="1" dirty="0" smtClean="0">
                <a:solidFill>
                  <a:srgbClr val="0000FF"/>
                </a:solidFill>
                <a:latin typeface="Calibri"/>
              </a:rPr>
              <a:t>     </a:t>
            </a:r>
            <a:r>
              <a:rPr lang="en-US" sz="1100" b="1" dirty="0">
                <a:solidFill>
                  <a:srgbClr val="0000FF"/>
                </a:solidFill>
                <a:latin typeface="Calibri"/>
              </a:rPr>
              <a:t>awards and </a:t>
            </a:r>
            <a:r>
              <a:rPr lang="en-US" sz="1100" b="1" dirty="0" smtClean="0">
                <a:solidFill>
                  <a:srgbClr val="0000FF"/>
                </a:solidFill>
                <a:latin typeface="Calibri"/>
              </a:rPr>
              <a:t>grants      bootstrapping         raising </a:t>
            </a:r>
            <a:r>
              <a:rPr lang="en-US" sz="1100" b="1" dirty="0">
                <a:solidFill>
                  <a:srgbClr val="0000FF"/>
                </a:solidFill>
                <a:latin typeface="Calibri"/>
              </a:rPr>
              <a:t>capital      </a:t>
            </a:r>
            <a:r>
              <a:rPr lang="en-US" sz="1100" b="1" dirty="0" smtClean="0">
                <a:solidFill>
                  <a:srgbClr val="0000FF"/>
                </a:solidFill>
                <a:latin typeface="Calibri"/>
              </a:rPr>
              <a:t> </a:t>
            </a:r>
            <a:r>
              <a:rPr lang="en-US" sz="1100" b="1" dirty="0">
                <a:solidFill>
                  <a:srgbClr val="0000FF"/>
                </a:solidFill>
                <a:latin typeface="Calibri"/>
              </a:rPr>
              <a:t>filing </a:t>
            </a:r>
            <a:r>
              <a:rPr lang="en-US" sz="1100" b="1" dirty="0" smtClean="0">
                <a:solidFill>
                  <a:srgbClr val="0000FF"/>
                </a:solidFill>
                <a:latin typeface="Calibri"/>
              </a:rPr>
              <a:t>tax</a:t>
            </a:r>
            <a:r>
              <a:rPr lang="en-US" sz="1000" b="1" dirty="0" smtClean="0">
                <a:solidFill>
                  <a:srgbClr val="0000FF"/>
                </a:solidFill>
                <a:latin typeface="Calibri"/>
              </a:rPr>
              <a:t>	</a:t>
            </a:r>
            <a:r>
              <a:rPr lang="en-US" sz="1000" dirty="0">
                <a:solidFill>
                  <a:srgbClr val="0000FF"/>
                </a:solidFill>
                <a:latin typeface="Calibri"/>
              </a:rPr>
              <a:t> </a:t>
            </a:r>
            <a:endParaRPr lang="en-US" sz="800" dirty="0">
              <a:solidFill>
                <a:srgbClr val="0000FF"/>
              </a:solidFill>
              <a:latin typeface="Calibri"/>
            </a:endParaRPr>
          </a:p>
          <a:p>
            <a:r>
              <a:rPr lang="en-US" sz="800" dirty="0">
                <a:solidFill>
                  <a:prstClr val="black"/>
                </a:solidFill>
                <a:latin typeface="Calibri"/>
              </a:rPr>
              <a:t>   </a:t>
            </a:r>
          </a:p>
          <a:p>
            <a:r>
              <a:rPr lang="en-US" sz="1000" i="1" dirty="0" smtClean="0">
                <a:solidFill>
                  <a:prstClr val="black"/>
                </a:solidFill>
                <a:latin typeface="Calibri"/>
              </a:rPr>
              <a:t> </a:t>
            </a:r>
            <a:r>
              <a:rPr lang="en-US" sz="1100" i="1" dirty="0" smtClean="0">
                <a:solidFill>
                  <a:srgbClr val="008000"/>
                </a:solidFill>
                <a:latin typeface="Calibri"/>
              </a:rPr>
              <a:t>courses        affinity groups            competitions          grants         student  incubator       TTO          </a:t>
            </a:r>
            <a:r>
              <a:rPr lang="en-US" sz="1100" i="1" dirty="0">
                <a:solidFill>
                  <a:srgbClr val="008000"/>
                </a:solidFill>
                <a:latin typeface="Calibri"/>
              </a:rPr>
              <a:t>a</a:t>
            </a:r>
            <a:r>
              <a:rPr lang="en-US" sz="1100" i="1" dirty="0" smtClean="0">
                <a:solidFill>
                  <a:srgbClr val="008000"/>
                </a:solidFill>
                <a:latin typeface="Calibri"/>
              </a:rPr>
              <a:t>lumni network          accelerator        venture fund </a:t>
            </a:r>
          </a:p>
          <a:p>
            <a:endParaRPr lang="en-US" sz="1100" i="1" dirty="0">
              <a:solidFill>
                <a:srgbClr val="008000"/>
              </a:solidFill>
              <a:latin typeface="Calibri"/>
            </a:endParaRPr>
          </a:p>
          <a:p>
            <a:r>
              <a:rPr lang="en-US" sz="1100" i="1" dirty="0">
                <a:solidFill>
                  <a:prstClr val="black"/>
                </a:solidFill>
              </a:rPr>
              <a:t>expert input     networking   </a:t>
            </a:r>
            <a:r>
              <a:rPr lang="en-US" sz="1100" dirty="0">
                <a:solidFill>
                  <a:prstClr val="black"/>
                </a:solidFill>
              </a:rPr>
              <a:t>   </a:t>
            </a:r>
            <a:r>
              <a:rPr lang="en-US" sz="1100" i="1" dirty="0">
                <a:solidFill>
                  <a:prstClr val="black"/>
                </a:solidFill>
              </a:rPr>
              <a:t>mentoring   </a:t>
            </a:r>
            <a:r>
              <a:rPr lang="en-US" sz="1100" dirty="0">
                <a:solidFill>
                  <a:prstClr val="black"/>
                </a:solidFill>
              </a:rPr>
              <a:t>   </a:t>
            </a:r>
            <a:r>
              <a:rPr lang="en-US" sz="1100" i="1" dirty="0">
                <a:solidFill>
                  <a:prstClr val="black"/>
                </a:solidFill>
              </a:rPr>
              <a:t>expert input    networking            mentoring       expert input    networking             mentoring      expert input</a:t>
            </a:r>
            <a:r>
              <a:rPr lang="en-US" sz="1100" i="1" dirty="0" smtClean="0">
                <a:solidFill>
                  <a:srgbClr val="008000"/>
                </a:solidFill>
                <a:latin typeface="Calibri"/>
              </a:rPr>
              <a:t>      </a:t>
            </a:r>
            <a:endParaRPr lang="en-US" sz="1100" b="1" dirty="0">
              <a:ln w="12700">
                <a:solidFill>
                  <a:srgbClr val="1F497D">
                    <a:satMod val="155000"/>
                  </a:srgbClr>
                </a:solidFill>
                <a:prstDash val="solid"/>
              </a:ln>
              <a:solidFill>
                <a:srgbClr val="008000"/>
              </a:solidFill>
              <a:effectLst>
                <a:outerShdw blurRad="41275" dist="20320" dir="1800000" algn="tl" rotWithShape="0">
                  <a:srgbClr val="000000">
                    <a:alpha val="40000"/>
                  </a:srgbClr>
                </a:outerShdw>
              </a:effectLst>
              <a:latin typeface="Calibri"/>
            </a:endParaRPr>
          </a:p>
        </p:txBody>
      </p:sp>
      <p:cxnSp>
        <p:nvCxnSpPr>
          <p:cNvPr id="7" name="Straight Arrow Connector 6"/>
          <p:cNvCxnSpPr/>
          <p:nvPr/>
        </p:nvCxnSpPr>
        <p:spPr>
          <a:xfrm flipV="1">
            <a:off x="200615" y="2814177"/>
            <a:ext cx="8728495" cy="2490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9" name="Picture 8" descr="witch"/>
          <p:cNvPicPr/>
          <p:nvPr/>
        </p:nvPicPr>
        <p:blipFill>
          <a:blip r:embed="rId2">
            <a:extLst>
              <a:ext uri="{28A0092B-C50C-407E-A947-70E740481C1C}">
                <a14:useLocalDpi xmlns:a14="http://schemas.microsoft.com/office/drawing/2010/main" val="0"/>
              </a:ext>
            </a:extLst>
          </a:blip>
          <a:srcRect/>
          <a:stretch>
            <a:fillRect/>
          </a:stretch>
        </p:blipFill>
        <p:spPr bwMode="auto">
          <a:xfrm>
            <a:off x="7143354" y="2023950"/>
            <a:ext cx="876300" cy="791210"/>
          </a:xfrm>
          <a:prstGeom prst="rect">
            <a:avLst/>
          </a:prstGeom>
          <a:noFill/>
          <a:ln>
            <a:noFill/>
          </a:ln>
        </p:spPr>
      </p:pic>
      <p:pic>
        <p:nvPicPr>
          <p:cNvPr id="10" name="Picture 9" descr="witch"/>
          <p:cNvPicPr/>
          <p:nvPr/>
        </p:nvPicPr>
        <p:blipFill>
          <a:blip r:embed="rId2">
            <a:extLst>
              <a:ext uri="{28A0092B-C50C-407E-A947-70E740481C1C}">
                <a14:useLocalDpi xmlns:a14="http://schemas.microsoft.com/office/drawing/2010/main" val="0"/>
              </a:ext>
            </a:extLst>
          </a:blip>
          <a:srcRect/>
          <a:stretch>
            <a:fillRect/>
          </a:stretch>
        </p:blipFill>
        <p:spPr bwMode="auto">
          <a:xfrm>
            <a:off x="4096566" y="2022967"/>
            <a:ext cx="876300" cy="791210"/>
          </a:xfrm>
          <a:prstGeom prst="rect">
            <a:avLst/>
          </a:prstGeom>
          <a:noFill/>
          <a:ln>
            <a:noFill/>
          </a:ln>
        </p:spPr>
      </p:pic>
      <p:sp>
        <p:nvSpPr>
          <p:cNvPr id="11" name="Right Arrow 10"/>
          <p:cNvSpPr/>
          <p:nvPr/>
        </p:nvSpPr>
        <p:spPr>
          <a:xfrm>
            <a:off x="4972866" y="2297905"/>
            <a:ext cx="2170488" cy="241333"/>
          </a:xfrm>
          <a:prstGeom prst="rightArrow">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alibri"/>
            </a:endParaRPr>
          </a:p>
        </p:txBody>
      </p:sp>
      <p:sp>
        <p:nvSpPr>
          <p:cNvPr id="12" name="TextBox 11"/>
          <p:cNvSpPr txBox="1"/>
          <p:nvPr/>
        </p:nvSpPr>
        <p:spPr>
          <a:xfrm>
            <a:off x="850900" y="481608"/>
            <a:ext cx="7384654" cy="923330"/>
          </a:xfrm>
          <a:prstGeom prst="rect">
            <a:avLst/>
          </a:prstGeom>
          <a:noFill/>
        </p:spPr>
        <p:txBody>
          <a:bodyPr wrap="square" rtlCol="0">
            <a:spAutoFit/>
          </a:bodyPr>
          <a:lstStyle/>
          <a:p>
            <a:r>
              <a:rPr lang="en-US" dirty="0" smtClean="0"/>
              <a:t>RELATIONSHIP – how are student entrepreneurs related to the institution?</a:t>
            </a:r>
          </a:p>
          <a:p>
            <a:r>
              <a:rPr lang="en-US" dirty="0" smtClean="0"/>
              <a:t>RISK – how does the institution view/handle the related liabilities?</a:t>
            </a:r>
          </a:p>
          <a:p>
            <a:r>
              <a:rPr lang="en-US" dirty="0" smtClean="0"/>
              <a:t>REWARD – does ownership provide relationship? </a:t>
            </a:r>
            <a:endParaRPr lang="en-US" dirty="0"/>
          </a:p>
        </p:txBody>
      </p:sp>
    </p:spTree>
    <p:extLst>
      <p:ext uri="{BB962C8B-B14F-4D97-AF65-F5344CB8AC3E}">
        <p14:creationId xmlns:p14="http://schemas.microsoft.com/office/powerpoint/2010/main" val="662805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17176" y="1073712"/>
            <a:ext cx="7972313" cy="1180665"/>
          </a:xfrm>
        </p:spPr>
        <p:txBody>
          <a:bodyPr/>
          <a:lstStyle/>
          <a:p>
            <a:pPr algn="ctr"/>
            <a:r>
              <a:rPr lang="en-US" b="1" dirty="0" smtClean="0"/>
              <a:t>       The Three R’s of Supporting   Student Startups</a:t>
            </a:r>
            <a:endParaRPr lang="en-US" b="1" dirty="0"/>
          </a:p>
        </p:txBody>
      </p:sp>
      <p:sp>
        <p:nvSpPr>
          <p:cNvPr id="5" name="Subtitle 4"/>
          <p:cNvSpPr>
            <a:spLocks noGrp="1"/>
          </p:cNvSpPr>
          <p:nvPr>
            <p:ph type="subTitle" idx="1"/>
          </p:nvPr>
        </p:nvSpPr>
        <p:spPr>
          <a:xfrm>
            <a:off x="717176" y="2408834"/>
            <a:ext cx="8097640" cy="3027496"/>
          </a:xfrm>
        </p:spPr>
        <p:txBody>
          <a:bodyPr/>
          <a:lstStyle/>
          <a:p>
            <a:pPr algn="ctr"/>
            <a:r>
              <a:rPr lang="en-US" sz="2800" b="1" dirty="0" smtClean="0">
                <a:latin typeface="Univers" pitchFamily="34" charset="0"/>
              </a:rPr>
              <a:t>Before and after they’ve “flipped the switch”</a:t>
            </a:r>
          </a:p>
          <a:p>
            <a:pPr algn="ctr">
              <a:lnSpc>
                <a:spcPct val="100000"/>
              </a:lnSpc>
              <a:spcBef>
                <a:spcPts val="0"/>
              </a:spcBef>
              <a:spcAft>
                <a:spcPts val="0"/>
              </a:spcAft>
            </a:pPr>
            <a:endParaRPr lang="en-US" sz="1200" b="1" dirty="0"/>
          </a:p>
          <a:p>
            <a:pPr algn="ctr">
              <a:lnSpc>
                <a:spcPct val="100000"/>
              </a:lnSpc>
              <a:spcBef>
                <a:spcPts val="0"/>
              </a:spcBef>
              <a:spcAft>
                <a:spcPts val="0"/>
              </a:spcAft>
            </a:pPr>
            <a:r>
              <a:rPr lang="en-US" sz="1800" b="1" dirty="0" smtClean="0"/>
              <a:t>Lisa Getzler-Linn, Lehigh University</a:t>
            </a:r>
          </a:p>
          <a:p>
            <a:pPr algn="ctr">
              <a:lnSpc>
                <a:spcPct val="100000"/>
              </a:lnSpc>
              <a:spcBef>
                <a:spcPts val="0"/>
              </a:spcBef>
              <a:spcAft>
                <a:spcPts val="0"/>
              </a:spcAft>
            </a:pPr>
            <a:r>
              <a:rPr lang="en-US" sz="1800" b="1" dirty="0" smtClean="0"/>
              <a:t>lig4@lehigh.edu</a:t>
            </a:r>
          </a:p>
          <a:p>
            <a:pPr algn="ctr">
              <a:lnSpc>
                <a:spcPct val="100000"/>
              </a:lnSpc>
              <a:spcBef>
                <a:spcPts val="0"/>
              </a:spcBef>
              <a:spcAft>
                <a:spcPts val="0"/>
              </a:spcAft>
            </a:pPr>
            <a:r>
              <a:rPr lang="en-US" sz="1800" b="1" dirty="0" smtClean="0"/>
              <a:t>NCIIA OPEN Conference, March 21, 2014</a:t>
            </a:r>
          </a:p>
          <a:p>
            <a:pPr algn="ctr"/>
            <a:r>
              <a:rPr lang="en-US" sz="1800" b="1" dirty="0" smtClean="0"/>
              <a:t>With</a:t>
            </a:r>
          </a:p>
          <a:p>
            <a:pPr algn="ctr">
              <a:lnSpc>
                <a:spcPct val="80000"/>
              </a:lnSpc>
            </a:pPr>
            <a:r>
              <a:rPr lang="en-US" sz="1800" b="1" dirty="0" smtClean="0"/>
              <a:t>Anita </a:t>
            </a:r>
            <a:r>
              <a:rPr lang="en-US" sz="1800" b="1" dirty="0" err="1" smtClean="0"/>
              <a:t>Leffel</a:t>
            </a:r>
            <a:r>
              <a:rPr lang="en-US" sz="1800" b="1" dirty="0" smtClean="0"/>
              <a:t>, UT San Antonio</a:t>
            </a:r>
          </a:p>
          <a:p>
            <a:pPr algn="ctr">
              <a:lnSpc>
                <a:spcPct val="80000"/>
              </a:lnSpc>
            </a:pPr>
            <a:r>
              <a:rPr lang="en-US" sz="1800" b="1" dirty="0" err="1" smtClean="0"/>
              <a:t>Lada</a:t>
            </a:r>
            <a:r>
              <a:rPr lang="en-US" sz="1800" b="1" dirty="0" smtClean="0"/>
              <a:t> </a:t>
            </a:r>
            <a:r>
              <a:rPr lang="en-US" sz="1800" b="1" smtClean="0"/>
              <a:t>Rasochova</a:t>
            </a:r>
            <a:r>
              <a:rPr lang="en-US" sz="1800" b="1" dirty="0" smtClean="0"/>
              <a:t>, UC San Diego</a:t>
            </a:r>
            <a:endParaRPr lang="en-US" sz="1800" b="1" dirty="0"/>
          </a:p>
        </p:txBody>
      </p:sp>
    </p:spTree>
    <p:extLst>
      <p:ext uri="{BB962C8B-B14F-4D97-AF65-F5344CB8AC3E}">
        <p14:creationId xmlns:p14="http://schemas.microsoft.com/office/powerpoint/2010/main" val="29167661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6814" y="1381916"/>
            <a:ext cx="7972313" cy="616408"/>
          </a:xfrm>
        </p:spPr>
        <p:txBody>
          <a:bodyPr/>
          <a:lstStyle/>
          <a:p>
            <a:pPr algn="ctr"/>
            <a:r>
              <a:rPr lang="en-US" b="1" dirty="0" smtClean="0"/>
              <a:t>       CONGRATULATIONS !</a:t>
            </a:r>
            <a:endParaRPr lang="en-US" b="1" dirty="0"/>
          </a:p>
        </p:txBody>
      </p:sp>
      <p:sp>
        <p:nvSpPr>
          <p:cNvPr id="5" name="Subtitle 4"/>
          <p:cNvSpPr>
            <a:spLocks noGrp="1"/>
          </p:cNvSpPr>
          <p:nvPr>
            <p:ph type="subTitle" idx="1"/>
          </p:nvPr>
        </p:nvSpPr>
        <p:spPr>
          <a:xfrm>
            <a:off x="717176" y="2408834"/>
            <a:ext cx="8097640" cy="3379558"/>
          </a:xfrm>
        </p:spPr>
        <p:txBody>
          <a:bodyPr/>
          <a:lstStyle/>
          <a:p>
            <a:pPr algn="ctr"/>
            <a:r>
              <a:rPr lang="en-US" sz="2800" b="1" dirty="0" smtClean="0">
                <a:latin typeface="Univers" pitchFamily="34" charset="0"/>
              </a:rPr>
              <a:t>Over the last ~20 years our community of entrepreneurship and innovation educators has succeeded in repeatedly producing student driven technology startups.</a:t>
            </a:r>
          </a:p>
          <a:p>
            <a:pPr algn="ctr">
              <a:lnSpc>
                <a:spcPct val="100000"/>
              </a:lnSpc>
              <a:spcBef>
                <a:spcPts val="0"/>
              </a:spcBef>
              <a:spcAft>
                <a:spcPts val="0"/>
              </a:spcAft>
            </a:pPr>
            <a:endParaRPr lang="en-US" sz="1200" b="1" dirty="0"/>
          </a:p>
          <a:p>
            <a:pPr algn="ctr">
              <a:lnSpc>
                <a:spcPct val="100000"/>
              </a:lnSpc>
              <a:spcBef>
                <a:spcPts val="0"/>
              </a:spcBef>
              <a:spcAft>
                <a:spcPts val="0"/>
              </a:spcAft>
            </a:pPr>
            <a:r>
              <a:rPr lang="en-US" sz="1800" b="1" dirty="0" smtClean="0"/>
              <a:t>Our courses and programs are glorious.  We have learned from each other and have converted </a:t>
            </a:r>
            <a:r>
              <a:rPr lang="en-US" sz="1800" b="1" smtClean="0"/>
              <a:t>into believers many </a:t>
            </a:r>
            <a:r>
              <a:rPr lang="en-US" sz="1800" b="1" dirty="0" smtClean="0"/>
              <a:t>of our colleagues across disciplines. </a:t>
            </a:r>
          </a:p>
          <a:p>
            <a:pPr algn="ctr">
              <a:lnSpc>
                <a:spcPct val="100000"/>
              </a:lnSpc>
              <a:spcBef>
                <a:spcPts val="0"/>
              </a:spcBef>
              <a:spcAft>
                <a:spcPts val="0"/>
              </a:spcAft>
            </a:pPr>
            <a:r>
              <a:rPr lang="en-US" sz="1800" b="1" dirty="0" smtClean="0"/>
              <a:t> We have exciting stories to tell about our students and alumni.  </a:t>
            </a:r>
          </a:p>
          <a:p>
            <a:pPr algn="ctr"/>
            <a:r>
              <a:rPr lang="en-US" sz="1800" b="1" dirty="0" smtClean="0"/>
              <a:t> </a:t>
            </a:r>
            <a:r>
              <a:rPr lang="en-US" sz="1800" b="1" dirty="0" smtClean="0">
                <a:solidFill>
                  <a:schemeClr val="tx1"/>
                </a:solidFill>
              </a:rPr>
              <a:t>WHAT’S NEXT?</a:t>
            </a:r>
          </a:p>
        </p:txBody>
      </p:sp>
    </p:spTree>
    <p:extLst>
      <p:ext uri="{BB962C8B-B14F-4D97-AF65-F5344CB8AC3E}">
        <p14:creationId xmlns:p14="http://schemas.microsoft.com/office/powerpoint/2010/main" val="105437100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062" y="1831226"/>
            <a:ext cx="8229600" cy="1143000"/>
          </a:xfrm>
        </p:spPr>
        <p:txBody>
          <a:bodyPr/>
          <a:lstStyle/>
          <a:p>
            <a:r>
              <a:rPr lang="en-US" dirty="0" smtClean="0"/>
              <a:t>Student Startup Continuum</a:t>
            </a:r>
            <a:endParaRPr lang="en-US" dirty="0"/>
          </a:p>
        </p:txBody>
      </p:sp>
      <p:sp>
        <p:nvSpPr>
          <p:cNvPr id="5" name="Rectangle 4"/>
          <p:cNvSpPr/>
          <p:nvPr/>
        </p:nvSpPr>
        <p:spPr>
          <a:xfrm>
            <a:off x="77002" y="2001119"/>
            <a:ext cx="9066997" cy="2046714"/>
          </a:xfrm>
          <a:prstGeom prst="rect">
            <a:avLst/>
          </a:prstGeom>
          <a:noFill/>
        </p:spPr>
        <p:txBody>
          <a:bodyPr wrap="square" lIns="91440" tIns="45720" rIns="91440" bIns="45720">
            <a:spAutoFit/>
          </a:bodyPr>
          <a:lstStyle/>
          <a:p>
            <a:r>
              <a:rPr lang="en-US" sz="5400" dirty="0">
                <a:solidFill>
                  <a:prstClr val="black"/>
                </a:solidFill>
                <a:latin typeface="Calibri"/>
              </a:rPr>
              <a:t> </a:t>
            </a:r>
            <a:endParaRPr lang="en-US" sz="1600" dirty="0">
              <a:solidFill>
                <a:prstClr val="black"/>
              </a:solidFill>
              <a:latin typeface="Calibri"/>
            </a:endParaRPr>
          </a:p>
          <a:p>
            <a:r>
              <a:rPr lang="en-US" sz="1600" dirty="0">
                <a:solidFill>
                  <a:prstClr val="black"/>
                </a:solidFill>
                <a:latin typeface="Calibri"/>
              </a:rPr>
              <a:t> </a:t>
            </a:r>
            <a:r>
              <a:rPr lang="en-US" sz="1600" dirty="0" smtClean="0">
                <a:solidFill>
                  <a:prstClr val="black"/>
                </a:solidFill>
                <a:latin typeface="Calibri"/>
              </a:rPr>
              <a:t>I        I        I        I        I        I        I        I        I        I        I        I        I        I        I        I        I        I        I        I        I      </a:t>
            </a:r>
            <a:r>
              <a:rPr lang="en-US" sz="1100" b="1" dirty="0" smtClean="0">
                <a:solidFill>
                  <a:srgbClr val="FF0000"/>
                </a:solidFill>
                <a:latin typeface="Calibri"/>
              </a:rPr>
              <a:t>idea   </a:t>
            </a:r>
            <a:r>
              <a:rPr lang="en-US" sz="1200" b="1" dirty="0" smtClean="0">
                <a:solidFill>
                  <a:srgbClr val="FF0000"/>
                </a:solidFill>
                <a:latin typeface="Calibri"/>
              </a:rPr>
              <a:t>idea</a:t>
            </a:r>
            <a:r>
              <a:rPr lang="en-US" sz="1100" b="1" dirty="0" smtClean="0">
                <a:solidFill>
                  <a:srgbClr val="FF0000"/>
                </a:solidFill>
                <a:latin typeface="Calibri"/>
              </a:rPr>
              <a:t>   IDEA</a:t>
            </a:r>
            <a:r>
              <a:rPr lang="en-US" sz="1100" dirty="0" smtClean="0">
                <a:solidFill>
                  <a:srgbClr val="FF0000"/>
                </a:solidFill>
                <a:latin typeface="Calibri"/>
              </a:rPr>
              <a:t>  </a:t>
            </a:r>
            <a:r>
              <a:rPr lang="en-US" sz="1400" dirty="0" smtClean="0">
                <a:solidFill>
                  <a:srgbClr val="FF0000"/>
                </a:solidFill>
                <a:latin typeface="Calibri"/>
              </a:rPr>
              <a:t>IDEA</a:t>
            </a:r>
            <a:r>
              <a:rPr lang="en-US" sz="1100" dirty="0" smtClean="0">
                <a:solidFill>
                  <a:srgbClr val="FF0000"/>
                </a:solidFill>
                <a:latin typeface="Calibri"/>
              </a:rPr>
              <a:t>  </a:t>
            </a:r>
            <a:r>
              <a:rPr lang="en-US" sz="1400" b="1" dirty="0" smtClean="0">
                <a:solidFill>
                  <a:srgbClr val="FF0000"/>
                </a:solidFill>
                <a:latin typeface="Calibri"/>
              </a:rPr>
              <a:t>IDEA</a:t>
            </a:r>
            <a:r>
              <a:rPr lang="en-US" sz="1100" b="1" dirty="0" smtClean="0">
                <a:solidFill>
                  <a:srgbClr val="FF0000"/>
                </a:solidFill>
                <a:latin typeface="Calibri"/>
              </a:rPr>
              <a:t>      </a:t>
            </a:r>
            <a:r>
              <a:rPr lang="en-US" sz="1200" b="1" dirty="0" smtClean="0">
                <a:solidFill>
                  <a:srgbClr val="FF6600"/>
                </a:solidFill>
                <a:latin typeface="Arial Narrow"/>
                <a:cs typeface="Arial Narrow"/>
              </a:rPr>
              <a:t>Team </a:t>
            </a:r>
            <a:r>
              <a:rPr lang="en-US" sz="1200" b="1" dirty="0">
                <a:solidFill>
                  <a:srgbClr val="FF6600"/>
                </a:solidFill>
                <a:latin typeface="Arial Narrow"/>
                <a:cs typeface="Arial Narrow"/>
              </a:rPr>
              <a:t>Formation </a:t>
            </a:r>
            <a:r>
              <a:rPr lang="en-US" sz="1200" b="1" dirty="0" smtClean="0">
                <a:solidFill>
                  <a:srgbClr val="FF6600"/>
                </a:solidFill>
                <a:latin typeface="Arial Narrow"/>
                <a:cs typeface="Arial Narrow"/>
              </a:rPr>
              <a:t>      </a:t>
            </a:r>
            <a:r>
              <a:rPr lang="en-US" sz="1200" b="1" dirty="0" smtClean="0">
                <a:solidFill>
                  <a:srgbClr val="008000"/>
                </a:solidFill>
                <a:latin typeface="Arial Narrow"/>
                <a:cs typeface="Arial Narrow"/>
              </a:rPr>
              <a:t>Functional</a:t>
            </a:r>
            <a:r>
              <a:rPr lang="en-US" sz="1200" b="1" dirty="0" smtClean="0">
                <a:solidFill>
                  <a:prstClr val="black"/>
                </a:solidFill>
                <a:latin typeface="Arial Narrow"/>
                <a:cs typeface="Arial Narrow"/>
              </a:rPr>
              <a:t>      </a:t>
            </a:r>
            <a:r>
              <a:rPr lang="en-US" sz="1200" b="1" dirty="0" smtClean="0">
                <a:solidFill>
                  <a:srgbClr val="0000FF"/>
                </a:solidFill>
                <a:latin typeface="Arial Narrow"/>
                <a:cs typeface="Arial Narrow"/>
              </a:rPr>
              <a:t>Company </a:t>
            </a:r>
            <a:r>
              <a:rPr lang="en-US" sz="1200" b="1" dirty="0">
                <a:solidFill>
                  <a:srgbClr val="0000FF"/>
                </a:solidFill>
                <a:latin typeface="Arial Narrow"/>
                <a:cs typeface="Arial Narrow"/>
              </a:rPr>
              <a:t>Formation </a:t>
            </a:r>
            <a:r>
              <a:rPr lang="en-US" sz="1200" b="1" dirty="0" smtClean="0">
                <a:solidFill>
                  <a:srgbClr val="0000FF"/>
                </a:solidFill>
                <a:latin typeface="Arial Narrow"/>
                <a:cs typeface="Arial Narrow"/>
              </a:rPr>
              <a:t>    Investment </a:t>
            </a:r>
            <a:r>
              <a:rPr lang="en-US" sz="1200" b="1" dirty="0">
                <a:solidFill>
                  <a:srgbClr val="0000FF"/>
                </a:solidFill>
                <a:latin typeface="Arial Narrow"/>
                <a:cs typeface="Arial Narrow"/>
              </a:rPr>
              <a:t>Seeking  </a:t>
            </a:r>
            <a:r>
              <a:rPr lang="en-US" sz="1200" b="1" dirty="0" smtClean="0">
                <a:solidFill>
                  <a:srgbClr val="0000FF"/>
                </a:solidFill>
                <a:latin typeface="Arial Narrow"/>
                <a:cs typeface="Arial Narrow"/>
              </a:rPr>
              <a:t> Operational   Revenue +   Growth</a:t>
            </a:r>
            <a:endParaRPr lang="en-US" sz="1200" dirty="0">
              <a:solidFill>
                <a:srgbClr val="0000FF"/>
              </a:solidFill>
              <a:latin typeface="Arial Narrow"/>
              <a:cs typeface="Arial Narrow"/>
            </a:endParaRPr>
          </a:p>
          <a:p>
            <a:r>
              <a:rPr lang="en-US" sz="1200" dirty="0">
                <a:solidFill>
                  <a:prstClr val="black"/>
                </a:solidFill>
                <a:latin typeface="Arial Narrow"/>
                <a:cs typeface="Arial Narrow"/>
              </a:rPr>
              <a:t>      </a:t>
            </a:r>
          </a:p>
          <a:p>
            <a:r>
              <a:rPr lang="en-US" sz="1100" b="1" dirty="0" smtClean="0">
                <a:solidFill>
                  <a:srgbClr val="FF0000"/>
                </a:solidFill>
                <a:latin typeface="Calibri"/>
              </a:rPr>
              <a:t>seeking advice     </a:t>
            </a:r>
            <a:r>
              <a:rPr lang="en-US" sz="1100" b="1" dirty="0">
                <a:solidFill>
                  <a:srgbClr val="FF0000"/>
                </a:solidFill>
                <a:latin typeface="Calibri"/>
              </a:rPr>
              <a:t>market/customer research </a:t>
            </a:r>
            <a:r>
              <a:rPr lang="en-US" sz="1100" b="1" dirty="0" smtClean="0">
                <a:solidFill>
                  <a:srgbClr val="FF0000"/>
                </a:solidFill>
                <a:latin typeface="Calibri"/>
              </a:rPr>
              <a:t>     </a:t>
            </a:r>
            <a:r>
              <a:rPr lang="en-US" sz="1100" b="1" dirty="0">
                <a:solidFill>
                  <a:srgbClr val="FF0000"/>
                </a:solidFill>
                <a:latin typeface="Calibri"/>
              </a:rPr>
              <a:t>product/service </a:t>
            </a:r>
            <a:r>
              <a:rPr lang="en-US" sz="1100" b="1" dirty="0" smtClean="0">
                <a:solidFill>
                  <a:srgbClr val="FF0000"/>
                </a:solidFill>
                <a:latin typeface="Calibri"/>
              </a:rPr>
              <a:t>development        awards </a:t>
            </a:r>
            <a:r>
              <a:rPr lang="en-US" sz="1100" b="1" dirty="0">
                <a:solidFill>
                  <a:srgbClr val="FF0000"/>
                </a:solidFill>
                <a:latin typeface="Calibri"/>
              </a:rPr>
              <a:t>and </a:t>
            </a:r>
            <a:r>
              <a:rPr lang="en-US" sz="1100" b="1" dirty="0" smtClean="0">
                <a:solidFill>
                  <a:srgbClr val="FF0000"/>
                </a:solidFill>
                <a:latin typeface="Calibri"/>
              </a:rPr>
              <a:t>grants</a:t>
            </a:r>
            <a:r>
              <a:rPr lang="en-US" sz="1100" b="1" dirty="0" smtClean="0">
                <a:solidFill>
                  <a:prstClr val="black"/>
                </a:solidFill>
                <a:latin typeface="Calibri"/>
              </a:rPr>
              <a:t>      </a:t>
            </a:r>
            <a:r>
              <a:rPr lang="en-US" sz="1100" b="1" dirty="0" smtClean="0">
                <a:solidFill>
                  <a:srgbClr val="0000FF"/>
                </a:solidFill>
                <a:latin typeface="Calibri"/>
              </a:rPr>
              <a:t>bootstrapping      raising </a:t>
            </a:r>
            <a:r>
              <a:rPr lang="en-US" sz="1100" b="1" dirty="0">
                <a:solidFill>
                  <a:srgbClr val="0000FF"/>
                </a:solidFill>
                <a:latin typeface="Calibri"/>
              </a:rPr>
              <a:t>capital      </a:t>
            </a:r>
            <a:r>
              <a:rPr lang="en-US" sz="1100" b="1" dirty="0" smtClean="0">
                <a:solidFill>
                  <a:srgbClr val="0000FF"/>
                </a:solidFill>
                <a:latin typeface="Calibri"/>
              </a:rPr>
              <a:t> </a:t>
            </a:r>
            <a:r>
              <a:rPr lang="en-US" sz="1100" b="1" dirty="0">
                <a:solidFill>
                  <a:srgbClr val="0000FF"/>
                </a:solidFill>
                <a:latin typeface="Calibri"/>
              </a:rPr>
              <a:t>filing </a:t>
            </a:r>
            <a:r>
              <a:rPr lang="en-US" sz="1100" b="1" dirty="0" smtClean="0">
                <a:solidFill>
                  <a:srgbClr val="0000FF"/>
                </a:solidFill>
                <a:latin typeface="Calibri"/>
              </a:rPr>
              <a:t>taxes</a:t>
            </a:r>
            <a:r>
              <a:rPr lang="en-US" sz="1000" b="1" dirty="0" smtClean="0">
                <a:solidFill>
                  <a:srgbClr val="0000FF"/>
                </a:solidFill>
                <a:latin typeface="Calibri"/>
              </a:rPr>
              <a:t>	</a:t>
            </a:r>
            <a:r>
              <a:rPr lang="en-US" sz="1000" dirty="0">
                <a:solidFill>
                  <a:prstClr val="black"/>
                </a:solidFill>
                <a:latin typeface="Calibri"/>
              </a:rPr>
              <a:t> </a:t>
            </a:r>
            <a:endParaRPr lang="en-US" sz="800" dirty="0">
              <a:solidFill>
                <a:prstClr val="black"/>
              </a:solidFill>
              <a:latin typeface="Calibri"/>
            </a:endParaRPr>
          </a:p>
          <a:p>
            <a:r>
              <a:rPr lang="en-US" sz="800" dirty="0">
                <a:solidFill>
                  <a:prstClr val="black"/>
                </a:solidFill>
                <a:latin typeface="Calibri"/>
              </a:rPr>
              <a:t>  </a:t>
            </a:r>
            <a:r>
              <a:rPr lang="en-US" sz="1000" i="1" dirty="0" smtClean="0">
                <a:solidFill>
                  <a:prstClr val="black"/>
                </a:solidFill>
              </a:rPr>
              <a:t> </a:t>
            </a:r>
          </a:p>
          <a:p>
            <a:r>
              <a:rPr lang="en-US" sz="1000" i="1" dirty="0" smtClean="0">
                <a:solidFill>
                  <a:prstClr val="black"/>
                </a:solidFill>
              </a:rPr>
              <a:t> expert </a:t>
            </a:r>
            <a:r>
              <a:rPr lang="en-US" sz="1000" i="1" dirty="0">
                <a:solidFill>
                  <a:prstClr val="black"/>
                </a:solidFill>
              </a:rPr>
              <a:t>input   </a:t>
            </a:r>
            <a:r>
              <a:rPr lang="en-US" sz="1000" i="1" dirty="0" smtClean="0">
                <a:solidFill>
                  <a:prstClr val="black"/>
                </a:solidFill>
              </a:rPr>
              <a:t>        </a:t>
            </a:r>
            <a:r>
              <a:rPr lang="en-US" sz="1000" i="1" dirty="0">
                <a:solidFill>
                  <a:prstClr val="black"/>
                </a:solidFill>
              </a:rPr>
              <a:t>networking   </a:t>
            </a:r>
            <a:r>
              <a:rPr lang="en-US" sz="1000" i="1" dirty="0" smtClean="0">
                <a:solidFill>
                  <a:prstClr val="black"/>
                </a:solidFill>
              </a:rPr>
              <a:t>   </a:t>
            </a:r>
            <a:r>
              <a:rPr lang="en-US" sz="1000" dirty="0" smtClean="0">
                <a:solidFill>
                  <a:prstClr val="black"/>
                </a:solidFill>
              </a:rPr>
              <a:t>     </a:t>
            </a:r>
            <a:r>
              <a:rPr lang="en-US" sz="1000" i="1" dirty="0">
                <a:solidFill>
                  <a:prstClr val="black"/>
                </a:solidFill>
              </a:rPr>
              <a:t>mentoring   </a:t>
            </a:r>
            <a:r>
              <a:rPr lang="en-US" sz="1000" dirty="0">
                <a:solidFill>
                  <a:prstClr val="black"/>
                </a:solidFill>
              </a:rPr>
              <a:t>   </a:t>
            </a:r>
            <a:r>
              <a:rPr lang="en-US" sz="1000" dirty="0" smtClean="0">
                <a:solidFill>
                  <a:prstClr val="black"/>
                </a:solidFill>
              </a:rPr>
              <a:t>  </a:t>
            </a:r>
            <a:r>
              <a:rPr lang="en-US" sz="1000" i="1" dirty="0" smtClean="0">
                <a:solidFill>
                  <a:prstClr val="black"/>
                </a:solidFill>
              </a:rPr>
              <a:t>expert </a:t>
            </a:r>
            <a:r>
              <a:rPr lang="en-US" sz="1000" i="1" dirty="0">
                <a:solidFill>
                  <a:prstClr val="black"/>
                </a:solidFill>
              </a:rPr>
              <a:t>input    </a:t>
            </a:r>
            <a:r>
              <a:rPr lang="en-US" sz="1000" i="1" dirty="0" smtClean="0">
                <a:solidFill>
                  <a:prstClr val="black"/>
                </a:solidFill>
              </a:rPr>
              <a:t>    networking            </a:t>
            </a:r>
            <a:r>
              <a:rPr lang="en-US" sz="1000" i="1" dirty="0">
                <a:solidFill>
                  <a:prstClr val="black"/>
                </a:solidFill>
              </a:rPr>
              <a:t>mentoring    </a:t>
            </a:r>
            <a:r>
              <a:rPr lang="en-US" sz="1000" i="1" dirty="0" smtClean="0">
                <a:solidFill>
                  <a:prstClr val="black"/>
                </a:solidFill>
              </a:rPr>
              <a:t>     </a:t>
            </a:r>
            <a:r>
              <a:rPr lang="en-US" sz="1000" i="1" dirty="0">
                <a:solidFill>
                  <a:prstClr val="black"/>
                </a:solidFill>
              </a:rPr>
              <a:t>expert </a:t>
            </a:r>
            <a:r>
              <a:rPr lang="en-US" sz="1000" i="1" dirty="0" smtClean="0">
                <a:solidFill>
                  <a:prstClr val="black"/>
                </a:solidFill>
              </a:rPr>
              <a:t>input            networking           </a:t>
            </a:r>
            <a:r>
              <a:rPr lang="en-US" sz="1000" i="1" dirty="0">
                <a:solidFill>
                  <a:prstClr val="black"/>
                </a:solidFill>
              </a:rPr>
              <a:t>mentoring    </a:t>
            </a:r>
            <a:r>
              <a:rPr lang="en-US" sz="1000" i="1" dirty="0" smtClean="0">
                <a:solidFill>
                  <a:prstClr val="black"/>
                </a:solidFill>
              </a:rPr>
              <a:t>     </a:t>
            </a:r>
            <a:r>
              <a:rPr lang="en-US" sz="1000" i="1" dirty="0">
                <a:solidFill>
                  <a:prstClr val="black"/>
                </a:solidFill>
              </a:rPr>
              <a:t>expert input</a:t>
            </a:r>
            <a:endParaRPr lang="en-US" sz="1000" b="1" dirty="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endParaRPr>
          </a:p>
        </p:txBody>
      </p:sp>
      <p:cxnSp>
        <p:nvCxnSpPr>
          <p:cNvPr id="7" name="Straight Arrow Connector 6"/>
          <p:cNvCxnSpPr/>
          <p:nvPr/>
        </p:nvCxnSpPr>
        <p:spPr>
          <a:xfrm flipV="1">
            <a:off x="200615" y="2814177"/>
            <a:ext cx="8728495" cy="2490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 name="TextBox 2"/>
          <p:cNvSpPr txBox="1"/>
          <p:nvPr/>
        </p:nvSpPr>
        <p:spPr>
          <a:xfrm>
            <a:off x="244413" y="6184583"/>
            <a:ext cx="8728495" cy="553998"/>
          </a:xfrm>
          <a:prstGeom prst="rect">
            <a:avLst/>
          </a:prstGeom>
          <a:noFill/>
        </p:spPr>
        <p:txBody>
          <a:bodyPr wrap="square" rtlCol="0">
            <a:spAutoFit/>
          </a:bodyPr>
          <a:lstStyle/>
          <a:p>
            <a:r>
              <a:rPr lang="en-US" sz="1000" dirty="0" smtClean="0">
                <a:solidFill>
                  <a:prstClr val="black"/>
                </a:solidFill>
                <a:latin typeface="Calibri"/>
              </a:rPr>
              <a:t>*note – this continuum includes terms that are relevant to the student startup experience at Lehigh and many peer institutions, and does not exclude the future inclusion of other terms which may describe startup activities.</a:t>
            </a:r>
          </a:p>
          <a:p>
            <a:r>
              <a:rPr lang="en-US" sz="1000" dirty="0" smtClean="0">
                <a:solidFill>
                  <a:prstClr val="black"/>
                </a:solidFill>
                <a:latin typeface="Calibri"/>
              </a:rPr>
              <a:t>**note – moving from left to right on the continuum, after I</a:t>
            </a:r>
            <a:r>
              <a:rPr lang="en-US" sz="1000" b="1" dirty="0" smtClean="0">
                <a:solidFill>
                  <a:prstClr val="black"/>
                </a:solidFill>
                <a:latin typeface="Calibri"/>
              </a:rPr>
              <a:t>DEA &amp; advice</a:t>
            </a:r>
            <a:r>
              <a:rPr lang="en-US" sz="1000" dirty="0" smtClean="0">
                <a:solidFill>
                  <a:prstClr val="black"/>
                </a:solidFill>
                <a:latin typeface="Calibri"/>
              </a:rPr>
              <a:t>, activities often occur in different order or concurrently </a:t>
            </a:r>
            <a:endParaRPr lang="en-US" sz="1000" dirty="0">
              <a:solidFill>
                <a:prstClr val="black"/>
              </a:solidFill>
              <a:latin typeface="Calibri"/>
            </a:endParaRPr>
          </a:p>
        </p:txBody>
      </p:sp>
      <p:sp>
        <p:nvSpPr>
          <p:cNvPr id="9" name="5-Point Star 8"/>
          <p:cNvSpPr/>
          <p:nvPr/>
        </p:nvSpPr>
        <p:spPr>
          <a:xfrm>
            <a:off x="1395647" y="741915"/>
            <a:ext cx="289188" cy="314371"/>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5-Point Star 10"/>
          <p:cNvSpPr/>
          <p:nvPr/>
        </p:nvSpPr>
        <p:spPr>
          <a:xfrm>
            <a:off x="2896020" y="1439259"/>
            <a:ext cx="289188" cy="314371"/>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5-Point Star 11"/>
          <p:cNvSpPr/>
          <p:nvPr/>
        </p:nvSpPr>
        <p:spPr>
          <a:xfrm>
            <a:off x="3895814" y="899100"/>
            <a:ext cx="289188" cy="314371"/>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5-Point Star 12"/>
          <p:cNvSpPr/>
          <p:nvPr/>
        </p:nvSpPr>
        <p:spPr>
          <a:xfrm>
            <a:off x="7108525" y="227934"/>
            <a:ext cx="289188" cy="314371"/>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5-Point Star 13"/>
          <p:cNvSpPr/>
          <p:nvPr/>
        </p:nvSpPr>
        <p:spPr>
          <a:xfrm>
            <a:off x="861069" y="1753630"/>
            <a:ext cx="289188" cy="314371"/>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5-Point Star 14"/>
          <p:cNvSpPr/>
          <p:nvPr/>
        </p:nvSpPr>
        <p:spPr>
          <a:xfrm>
            <a:off x="6269146" y="1596445"/>
            <a:ext cx="289188" cy="314371"/>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5-Point Star 15"/>
          <p:cNvSpPr/>
          <p:nvPr/>
        </p:nvSpPr>
        <p:spPr>
          <a:xfrm>
            <a:off x="2606832" y="385120"/>
            <a:ext cx="289188" cy="314371"/>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5-Point Star 16"/>
          <p:cNvSpPr/>
          <p:nvPr/>
        </p:nvSpPr>
        <p:spPr>
          <a:xfrm>
            <a:off x="4779409" y="1753630"/>
            <a:ext cx="289188" cy="314371"/>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5-Point Star 17"/>
          <p:cNvSpPr/>
          <p:nvPr/>
        </p:nvSpPr>
        <p:spPr>
          <a:xfrm>
            <a:off x="5707901" y="967703"/>
            <a:ext cx="289188" cy="314371"/>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5-Point Star 18"/>
          <p:cNvSpPr/>
          <p:nvPr/>
        </p:nvSpPr>
        <p:spPr>
          <a:xfrm>
            <a:off x="7696436" y="1282074"/>
            <a:ext cx="289188" cy="314371"/>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5-Point Star 19"/>
          <p:cNvSpPr/>
          <p:nvPr/>
        </p:nvSpPr>
        <p:spPr>
          <a:xfrm>
            <a:off x="450062" y="227934"/>
            <a:ext cx="289188" cy="314371"/>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5-Point Star 20"/>
          <p:cNvSpPr/>
          <p:nvPr/>
        </p:nvSpPr>
        <p:spPr>
          <a:xfrm>
            <a:off x="4779409" y="427544"/>
            <a:ext cx="289188" cy="314371"/>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extBox 21"/>
          <p:cNvSpPr txBox="1"/>
          <p:nvPr/>
        </p:nvSpPr>
        <p:spPr>
          <a:xfrm>
            <a:off x="812753" y="4451492"/>
            <a:ext cx="7449944" cy="1200329"/>
          </a:xfrm>
          <a:prstGeom prst="rect">
            <a:avLst/>
          </a:prstGeom>
          <a:solidFill>
            <a:schemeClr val="accent1">
              <a:lumMod val="40000"/>
              <a:lumOff val="60000"/>
            </a:schemeClr>
          </a:solidFill>
        </p:spPr>
        <p:txBody>
          <a:bodyPr wrap="square" rtlCol="0">
            <a:spAutoFit/>
          </a:bodyPr>
          <a:lstStyle/>
          <a:p>
            <a:pPr algn="ctr"/>
            <a:r>
              <a:rPr lang="en-US" dirty="0">
                <a:solidFill>
                  <a:srgbClr val="008000"/>
                </a:solidFill>
              </a:rPr>
              <a:t>s</a:t>
            </a:r>
            <a:r>
              <a:rPr lang="en-US" dirty="0" smtClean="0">
                <a:solidFill>
                  <a:srgbClr val="008000"/>
                </a:solidFill>
              </a:rPr>
              <a:t>tudent incubator     </a:t>
            </a:r>
            <a:r>
              <a:rPr lang="en-US" dirty="0" smtClean="0">
                <a:solidFill>
                  <a:srgbClr val="FF0000"/>
                </a:solidFill>
              </a:rPr>
              <a:t>idea</a:t>
            </a:r>
            <a:r>
              <a:rPr lang="en-US" dirty="0" smtClean="0"/>
              <a:t> </a:t>
            </a:r>
            <a:r>
              <a:rPr lang="en-US" dirty="0" smtClean="0">
                <a:solidFill>
                  <a:srgbClr val="FF0000"/>
                </a:solidFill>
              </a:rPr>
              <a:t>competition</a:t>
            </a:r>
            <a:r>
              <a:rPr lang="en-US" dirty="0" smtClean="0"/>
              <a:t>   </a:t>
            </a:r>
            <a:r>
              <a:rPr lang="en-US" dirty="0" smtClean="0">
                <a:solidFill>
                  <a:srgbClr val="008000"/>
                </a:solidFill>
              </a:rPr>
              <a:t>seed funding</a:t>
            </a:r>
            <a:r>
              <a:rPr lang="en-US" dirty="0" smtClean="0"/>
              <a:t>     </a:t>
            </a:r>
            <a:r>
              <a:rPr lang="en-US" dirty="0" smtClean="0">
                <a:solidFill>
                  <a:srgbClr val="FF6600"/>
                </a:solidFill>
              </a:rPr>
              <a:t>Entrepreneur in Residence         </a:t>
            </a:r>
            <a:r>
              <a:rPr lang="en-US" dirty="0" smtClean="0">
                <a:solidFill>
                  <a:srgbClr val="FF0000"/>
                </a:solidFill>
              </a:rPr>
              <a:t>experiential</a:t>
            </a:r>
            <a:r>
              <a:rPr lang="en-US" dirty="0" smtClean="0"/>
              <a:t> </a:t>
            </a:r>
            <a:r>
              <a:rPr lang="en-US" dirty="0" smtClean="0">
                <a:solidFill>
                  <a:srgbClr val="FF0000"/>
                </a:solidFill>
              </a:rPr>
              <a:t>coursework</a:t>
            </a:r>
            <a:r>
              <a:rPr lang="en-US" dirty="0" smtClean="0"/>
              <a:t>          TTO      </a:t>
            </a:r>
            <a:r>
              <a:rPr lang="en-US" dirty="0" smtClean="0">
                <a:solidFill>
                  <a:srgbClr val="FF0000"/>
                </a:solidFill>
              </a:rPr>
              <a:t>faculty mentors     </a:t>
            </a:r>
            <a:r>
              <a:rPr lang="en-US" dirty="0" smtClean="0">
                <a:solidFill>
                  <a:srgbClr val="008000"/>
                </a:solidFill>
              </a:rPr>
              <a:t>community partnerships </a:t>
            </a:r>
            <a:r>
              <a:rPr lang="en-US" dirty="0" smtClean="0"/>
              <a:t>     </a:t>
            </a:r>
            <a:r>
              <a:rPr lang="en-US" dirty="0" smtClean="0">
                <a:solidFill>
                  <a:srgbClr val="FF6600"/>
                </a:solidFill>
              </a:rPr>
              <a:t>workspace</a:t>
            </a:r>
            <a:r>
              <a:rPr lang="en-US" dirty="0" smtClean="0"/>
              <a:t>         </a:t>
            </a:r>
            <a:r>
              <a:rPr lang="en-US" dirty="0" smtClean="0">
                <a:solidFill>
                  <a:srgbClr val="008000"/>
                </a:solidFill>
              </a:rPr>
              <a:t>alumni </a:t>
            </a:r>
            <a:r>
              <a:rPr lang="en-US" dirty="0">
                <a:solidFill>
                  <a:srgbClr val="008000"/>
                </a:solidFill>
              </a:rPr>
              <a:t>network </a:t>
            </a:r>
            <a:r>
              <a:rPr lang="en-US" dirty="0" smtClean="0"/>
              <a:t>         </a:t>
            </a:r>
            <a:r>
              <a:rPr lang="en-US" dirty="0" err="1" smtClean="0">
                <a:solidFill>
                  <a:srgbClr val="FF0000"/>
                </a:solidFill>
              </a:rPr>
              <a:t>makerspace</a:t>
            </a:r>
            <a:r>
              <a:rPr lang="en-US" dirty="0" smtClean="0"/>
              <a:t>     </a:t>
            </a:r>
            <a:r>
              <a:rPr lang="en-US" dirty="0" smtClean="0">
                <a:solidFill>
                  <a:srgbClr val="0000FF"/>
                </a:solidFill>
              </a:rPr>
              <a:t>venture fund</a:t>
            </a:r>
            <a:r>
              <a:rPr lang="en-US" dirty="0" smtClean="0"/>
              <a:t>            </a:t>
            </a:r>
            <a:r>
              <a:rPr lang="en-US" dirty="0" smtClean="0">
                <a:solidFill>
                  <a:srgbClr val="008000"/>
                </a:solidFill>
              </a:rPr>
              <a:t>biz plan competition          </a:t>
            </a:r>
            <a:r>
              <a:rPr lang="en-US" dirty="0" smtClean="0">
                <a:solidFill>
                  <a:srgbClr val="FF6600"/>
                </a:solidFill>
              </a:rPr>
              <a:t>student </a:t>
            </a:r>
            <a:r>
              <a:rPr lang="en-US" dirty="0">
                <a:solidFill>
                  <a:srgbClr val="FF6600"/>
                </a:solidFill>
              </a:rPr>
              <a:t>accelerator</a:t>
            </a:r>
            <a:r>
              <a:rPr lang="en-US" dirty="0"/>
              <a:t> </a:t>
            </a:r>
            <a:endParaRPr lang="en-US" dirty="0">
              <a:solidFill>
                <a:srgbClr val="008000"/>
              </a:solidFill>
            </a:endParaRPr>
          </a:p>
        </p:txBody>
      </p:sp>
      <p:sp>
        <p:nvSpPr>
          <p:cNvPr id="23" name="TextBox 22"/>
          <p:cNvSpPr txBox="1"/>
          <p:nvPr/>
        </p:nvSpPr>
        <p:spPr>
          <a:xfrm>
            <a:off x="77002" y="0"/>
            <a:ext cx="9066997" cy="2862323"/>
          </a:xfrm>
          <a:prstGeom prst="rect">
            <a:avLst/>
          </a:prstGeom>
          <a:no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324553257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062" y="601897"/>
            <a:ext cx="8229600" cy="1143000"/>
          </a:xfrm>
        </p:spPr>
        <p:txBody>
          <a:bodyPr/>
          <a:lstStyle/>
          <a:p>
            <a:r>
              <a:rPr lang="en-US" dirty="0" smtClean="0"/>
              <a:t>Student Startup Continuum</a:t>
            </a:r>
            <a:endParaRPr lang="en-US" dirty="0"/>
          </a:p>
        </p:txBody>
      </p:sp>
      <p:sp>
        <p:nvSpPr>
          <p:cNvPr id="5" name="Rectangle 4"/>
          <p:cNvSpPr/>
          <p:nvPr/>
        </p:nvSpPr>
        <p:spPr>
          <a:xfrm>
            <a:off x="0" y="3178364"/>
            <a:ext cx="9066997" cy="2354491"/>
          </a:xfrm>
          <a:prstGeom prst="rect">
            <a:avLst/>
          </a:prstGeom>
          <a:noFill/>
        </p:spPr>
        <p:txBody>
          <a:bodyPr wrap="square" lIns="91440" tIns="45720" rIns="91440" bIns="45720">
            <a:spAutoFit/>
          </a:bodyPr>
          <a:lstStyle/>
          <a:p>
            <a:r>
              <a:rPr lang="en-US" sz="5400" dirty="0">
                <a:solidFill>
                  <a:prstClr val="black"/>
                </a:solidFill>
                <a:latin typeface="Calibri"/>
              </a:rPr>
              <a:t> </a:t>
            </a:r>
            <a:endParaRPr lang="en-US" sz="1600" dirty="0">
              <a:solidFill>
                <a:prstClr val="black"/>
              </a:solidFill>
              <a:latin typeface="Calibri"/>
            </a:endParaRPr>
          </a:p>
          <a:p>
            <a:r>
              <a:rPr lang="en-US" sz="1600" dirty="0">
                <a:solidFill>
                  <a:prstClr val="black"/>
                </a:solidFill>
                <a:latin typeface="Calibri"/>
              </a:rPr>
              <a:t> </a:t>
            </a:r>
            <a:r>
              <a:rPr lang="en-US" sz="1600" dirty="0" smtClean="0">
                <a:solidFill>
                  <a:prstClr val="black"/>
                </a:solidFill>
                <a:latin typeface="Calibri"/>
              </a:rPr>
              <a:t>I        I        I        I        I        I        I        I        I        I        I        I        I        I        I        I        I        I        I        I        I      </a:t>
            </a:r>
            <a:r>
              <a:rPr lang="en-US" sz="1100" b="1" dirty="0" smtClean="0">
                <a:solidFill>
                  <a:prstClr val="black"/>
                </a:solidFill>
                <a:latin typeface="Calibri"/>
              </a:rPr>
              <a:t>idea   </a:t>
            </a:r>
            <a:r>
              <a:rPr lang="en-US" sz="1200" b="1" dirty="0" smtClean="0">
                <a:solidFill>
                  <a:prstClr val="black"/>
                </a:solidFill>
                <a:latin typeface="Calibri"/>
              </a:rPr>
              <a:t>idea</a:t>
            </a:r>
            <a:r>
              <a:rPr lang="en-US" sz="1100" b="1" dirty="0" smtClean="0">
                <a:solidFill>
                  <a:prstClr val="black"/>
                </a:solidFill>
                <a:latin typeface="Calibri"/>
              </a:rPr>
              <a:t>   IDEA</a:t>
            </a:r>
            <a:r>
              <a:rPr lang="en-US" sz="1100" dirty="0" smtClean="0">
                <a:solidFill>
                  <a:prstClr val="black"/>
                </a:solidFill>
                <a:latin typeface="Calibri"/>
              </a:rPr>
              <a:t>  </a:t>
            </a:r>
            <a:r>
              <a:rPr lang="en-US" sz="1400" dirty="0" smtClean="0">
                <a:solidFill>
                  <a:prstClr val="black"/>
                </a:solidFill>
                <a:latin typeface="Calibri"/>
              </a:rPr>
              <a:t>IDEA</a:t>
            </a:r>
            <a:r>
              <a:rPr lang="en-US" sz="1100" dirty="0" smtClean="0">
                <a:solidFill>
                  <a:prstClr val="black"/>
                </a:solidFill>
                <a:latin typeface="Calibri"/>
              </a:rPr>
              <a:t>  </a:t>
            </a:r>
            <a:r>
              <a:rPr lang="en-US" sz="1400" b="1" dirty="0" smtClean="0">
                <a:solidFill>
                  <a:prstClr val="black"/>
                </a:solidFill>
                <a:latin typeface="Calibri"/>
              </a:rPr>
              <a:t>IDEA</a:t>
            </a:r>
            <a:r>
              <a:rPr lang="en-US" sz="1100" b="1" dirty="0" smtClean="0">
                <a:solidFill>
                  <a:prstClr val="black"/>
                </a:solidFill>
                <a:latin typeface="Calibri"/>
              </a:rPr>
              <a:t>      </a:t>
            </a:r>
            <a:r>
              <a:rPr lang="en-US" sz="1200" b="1" dirty="0" smtClean="0">
                <a:solidFill>
                  <a:prstClr val="black"/>
                </a:solidFill>
                <a:latin typeface="Arial Narrow"/>
                <a:cs typeface="Arial Narrow"/>
              </a:rPr>
              <a:t>Team </a:t>
            </a:r>
            <a:r>
              <a:rPr lang="en-US" sz="1200" b="1" dirty="0">
                <a:solidFill>
                  <a:prstClr val="black"/>
                </a:solidFill>
                <a:latin typeface="Arial Narrow"/>
                <a:cs typeface="Arial Narrow"/>
              </a:rPr>
              <a:t>Formation </a:t>
            </a:r>
            <a:r>
              <a:rPr lang="en-US" sz="1200" b="1" dirty="0" smtClean="0">
                <a:solidFill>
                  <a:prstClr val="black"/>
                </a:solidFill>
                <a:latin typeface="Arial Narrow"/>
                <a:cs typeface="Arial Narrow"/>
              </a:rPr>
              <a:t>  Functional    Company </a:t>
            </a:r>
            <a:r>
              <a:rPr lang="en-US" sz="1200" b="1" dirty="0">
                <a:solidFill>
                  <a:prstClr val="black"/>
                </a:solidFill>
                <a:latin typeface="Arial Narrow"/>
                <a:cs typeface="Arial Narrow"/>
              </a:rPr>
              <a:t>Formation </a:t>
            </a:r>
            <a:r>
              <a:rPr lang="en-US" sz="1200" b="1" dirty="0" smtClean="0">
                <a:solidFill>
                  <a:prstClr val="black"/>
                </a:solidFill>
                <a:latin typeface="Arial Narrow"/>
                <a:cs typeface="Arial Narrow"/>
              </a:rPr>
              <a:t>           Investment </a:t>
            </a:r>
            <a:r>
              <a:rPr lang="en-US" sz="1200" b="1" dirty="0">
                <a:solidFill>
                  <a:prstClr val="black"/>
                </a:solidFill>
                <a:latin typeface="Arial Narrow"/>
                <a:cs typeface="Arial Narrow"/>
              </a:rPr>
              <a:t>Seeking  </a:t>
            </a:r>
            <a:r>
              <a:rPr lang="en-US" sz="1200" b="1" dirty="0" smtClean="0">
                <a:solidFill>
                  <a:prstClr val="black"/>
                </a:solidFill>
                <a:latin typeface="Arial Narrow"/>
                <a:cs typeface="Arial Narrow"/>
              </a:rPr>
              <a:t> Operational   Revenue +   Growth</a:t>
            </a:r>
            <a:endParaRPr lang="en-US" sz="1200" dirty="0">
              <a:solidFill>
                <a:prstClr val="black"/>
              </a:solidFill>
              <a:latin typeface="Arial Narrow"/>
              <a:cs typeface="Arial Narrow"/>
            </a:endParaRPr>
          </a:p>
          <a:p>
            <a:r>
              <a:rPr lang="en-US" sz="1200" dirty="0">
                <a:solidFill>
                  <a:prstClr val="black"/>
                </a:solidFill>
                <a:latin typeface="Arial Narrow"/>
                <a:cs typeface="Arial Narrow"/>
              </a:rPr>
              <a:t>      </a:t>
            </a:r>
          </a:p>
          <a:p>
            <a:r>
              <a:rPr lang="en-US" sz="1100" b="1" dirty="0" smtClean="0">
                <a:solidFill>
                  <a:prstClr val="black"/>
                </a:solidFill>
                <a:latin typeface="Calibri"/>
              </a:rPr>
              <a:t>seeking advice     </a:t>
            </a:r>
            <a:r>
              <a:rPr lang="en-US" sz="1100" b="1" dirty="0">
                <a:solidFill>
                  <a:prstClr val="black"/>
                </a:solidFill>
                <a:latin typeface="Calibri"/>
              </a:rPr>
              <a:t>market/customer research  </a:t>
            </a:r>
            <a:r>
              <a:rPr lang="en-US" sz="1100" b="1" dirty="0" smtClean="0">
                <a:solidFill>
                  <a:prstClr val="black"/>
                </a:solidFill>
                <a:latin typeface="Calibri"/>
              </a:rPr>
              <a:t>  </a:t>
            </a:r>
            <a:r>
              <a:rPr lang="en-US" sz="1100" b="1" dirty="0">
                <a:solidFill>
                  <a:prstClr val="black"/>
                </a:solidFill>
                <a:latin typeface="Calibri"/>
              </a:rPr>
              <a:t>product/service </a:t>
            </a:r>
            <a:r>
              <a:rPr lang="en-US" sz="1100" b="1" dirty="0" smtClean="0">
                <a:solidFill>
                  <a:prstClr val="black"/>
                </a:solidFill>
                <a:latin typeface="Calibri"/>
              </a:rPr>
              <a:t>development                awards </a:t>
            </a:r>
            <a:r>
              <a:rPr lang="en-US" sz="1100" b="1" dirty="0">
                <a:solidFill>
                  <a:prstClr val="black"/>
                </a:solidFill>
                <a:latin typeface="Calibri"/>
              </a:rPr>
              <a:t>and </a:t>
            </a:r>
            <a:r>
              <a:rPr lang="en-US" sz="1100" b="1" dirty="0" smtClean="0">
                <a:solidFill>
                  <a:prstClr val="black"/>
                </a:solidFill>
                <a:latin typeface="Calibri"/>
              </a:rPr>
              <a:t>grants      bootstrapping      raising </a:t>
            </a:r>
            <a:r>
              <a:rPr lang="en-US" sz="1100" b="1" dirty="0">
                <a:solidFill>
                  <a:prstClr val="black"/>
                </a:solidFill>
                <a:latin typeface="Calibri"/>
              </a:rPr>
              <a:t>capital      </a:t>
            </a:r>
            <a:r>
              <a:rPr lang="en-US" sz="1100" b="1" dirty="0" smtClean="0">
                <a:solidFill>
                  <a:prstClr val="black"/>
                </a:solidFill>
                <a:latin typeface="Calibri"/>
              </a:rPr>
              <a:t> </a:t>
            </a:r>
            <a:r>
              <a:rPr lang="en-US" sz="1100" b="1" dirty="0">
                <a:solidFill>
                  <a:prstClr val="black"/>
                </a:solidFill>
                <a:latin typeface="Calibri"/>
              </a:rPr>
              <a:t>filing </a:t>
            </a:r>
            <a:r>
              <a:rPr lang="en-US" sz="1100" b="1" dirty="0" smtClean="0">
                <a:solidFill>
                  <a:prstClr val="black"/>
                </a:solidFill>
                <a:latin typeface="Calibri"/>
              </a:rPr>
              <a:t>ta</a:t>
            </a:r>
            <a:r>
              <a:rPr lang="en-US" sz="1000" b="1" dirty="0" smtClean="0">
                <a:solidFill>
                  <a:prstClr val="black"/>
                </a:solidFill>
                <a:latin typeface="Calibri"/>
              </a:rPr>
              <a:t>	</a:t>
            </a:r>
            <a:r>
              <a:rPr lang="en-US" sz="1000" dirty="0">
                <a:solidFill>
                  <a:prstClr val="black"/>
                </a:solidFill>
                <a:latin typeface="Calibri"/>
              </a:rPr>
              <a:t> </a:t>
            </a:r>
            <a:endParaRPr lang="en-US" sz="800" dirty="0">
              <a:solidFill>
                <a:prstClr val="black"/>
              </a:solidFill>
              <a:latin typeface="Calibri"/>
            </a:endParaRPr>
          </a:p>
          <a:p>
            <a:r>
              <a:rPr lang="en-US" sz="800" dirty="0">
                <a:solidFill>
                  <a:prstClr val="black"/>
                </a:solidFill>
                <a:latin typeface="Calibri"/>
              </a:rPr>
              <a:t>  </a:t>
            </a:r>
            <a:r>
              <a:rPr lang="en-US" sz="1000" i="1" dirty="0" smtClean="0">
                <a:solidFill>
                  <a:prstClr val="black"/>
                </a:solidFill>
              </a:rPr>
              <a:t> </a:t>
            </a:r>
          </a:p>
          <a:p>
            <a:r>
              <a:rPr lang="en-US" sz="1000" dirty="0" smtClean="0">
                <a:solidFill>
                  <a:prstClr val="black"/>
                </a:solidFill>
              </a:rPr>
              <a:t>Resources available to students                       along the continuum       Resources </a:t>
            </a:r>
            <a:r>
              <a:rPr lang="en-US" sz="1000" dirty="0">
                <a:solidFill>
                  <a:prstClr val="black"/>
                </a:solidFill>
              </a:rPr>
              <a:t>available </a:t>
            </a:r>
            <a:r>
              <a:rPr lang="en-US" sz="1000" dirty="0" smtClean="0">
                <a:solidFill>
                  <a:prstClr val="black"/>
                </a:solidFill>
              </a:rPr>
              <a:t>to  students  </a:t>
            </a:r>
            <a:r>
              <a:rPr lang="en-US" sz="1000" dirty="0">
                <a:solidFill>
                  <a:prstClr val="black"/>
                </a:solidFill>
              </a:rPr>
              <a:t>along the </a:t>
            </a:r>
            <a:r>
              <a:rPr lang="en-US" sz="1000" dirty="0" smtClean="0">
                <a:solidFill>
                  <a:prstClr val="black"/>
                </a:solidFill>
              </a:rPr>
              <a:t>continuum          Resources </a:t>
            </a:r>
            <a:r>
              <a:rPr lang="en-US" sz="1000" dirty="0">
                <a:solidFill>
                  <a:prstClr val="black"/>
                </a:solidFill>
              </a:rPr>
              <a:t>available to </a:t>
            </a:r>
            <a:r>
              <a:rPr lang="en-US" sz="1000" dirty="0" smtClean="0">
                <a:solidFill>
                  <a:prstClr val="black"/>
                </a:solidFill>
              </a:rPr>
              <a:t>student companies</a:t>
            </a:r>
            <a:endParaRPr lang="en-US" sz="1000" dirty="0">
              <a:solidFill>
                <a:prstClr val="black"/>
              </a:solidFill>
            </a:endParaRPr>
          </a:p>
          <a:p>
            <a:endParaRPr lang="en-US" sz="1000" i="1" dirty="0" smtClean="0">
              <a:solidFill>
                <a:prstClr val="black"/>
              </a:solidFill>
            </a:endParaRPr>
          </a:p>
          <a:p>
            <a:r>
              <a:rPr lang="en-US" sz="1000" i="1" dirty="0" smtClean="0">
                <a:solidFill>
                  <a:prstClr val="black"/>
                </a:solidFill>
              </a:rPr>
              <a:t> expert </a:t>
            </a:r>
            <a:r>
              <a:rPr lang="en-US" sz="1000" i="1" dirty="0">
                <a:solidFill>
                  <a:prstClr val="black"/>
                </a:solidFill>
              </a:rPr>
              <a:t>input  </a:t>
            </a:r>
            <a:r>
              <a:rPr lang="en-US" sz="1000" i="1" dirty="0" smtClean="0">
                <a:solidFill>
                  <a:prstClr val="black"/>
                </a:solidFill>
              </a:rPr>
              <a:t>  </a:t>
            </a:r>
            <a:r>
              <a:rPr lang="en-US" sz="1000" i="1" dirty="0">
                <a:solidFill>
                  <a:prstClr val="black"/>
                </a:solidFill>
              </a:rPr>
              <a:t>networking  </a:t>
            </a:r>
            <a:r>
              <a:rPr lang="en-US" sz="1000" i="1" dirty="0" smtClean="0">
                <a:solidFill>
                  <a:prstClr val="black"/>
                </a:solidFill>
              </a:rPr>
              <a:t>     </a:t>
            </a:r>
            <a:r>
              <a:rPr lang="en-US" sz="1000" dirty="0" smtClean="0">
                <a:solidFill>
                  <a:prstClr val="black"/>
                </a:solidFill>
              </a:rPr>
              <a:t>        </a:t>
            </a:r>
            <a:r>
              <a:rPr lang="en-US" sz="1000" i="1" dirty="0" smtClean="0">
                <a:solidFill>
                  <a:prstClr val="black"/>
                </a:solidFill>
              </a:rPr>
              <a:t>mentoring   </a:t>
            </a:r>
            <a:r>
              <a:rPr lang="en-US" sz="1000" dirty="0" smtClean="0">
                <a:solidFill>
                  <a:prstClr val="black"/>
                </a:solidFill>
              </a:rPr>
              <a:t>     </a:t>
            </a:r>
            <a:r>
              <a:rPr lang="en-US" sz="1000" i="1" dirty="0" smtClean="0">
                <a:solidFill>
                  <a:prstClr val="black"/>
                </a:solidFill>
              </a:rPr>
              <a:t>expert input          networking         </a:t>
            </a:r>
            <a:r>
              <a:rPr lang="en-US" sz="1000" i="1" dirty="0">
                <a:solidFill>
                  <a:prstClr val="black"/>
                </a:solidFill>
              </a:rPr>
              <a:t>mentoring    </a:t>
            </a:r>
            <a:r>
              <a:rPr lang="en-US" sz="1000" i="1" dirty="0" smtClean="0">
                <a:solidFill>
                  <a:prstClr val="black"/>
                </a:solidFill>
              </a:rPr>
              <a:t>     </a:t>
            </a:r>
            <a:r>
              <a:rPr lang="en-US" sz="1000" i="1" dirty="0">
                <a:solidFill>
                  <a:prstClr val="black"/>
                </a:solidFill>
              </a:rPr>
              <a:t>expert </a:t>
            </a:r>
            <a:r>
              <a:rPr lang="en-US" sz="1000" i="1" dirty="0" smtClean="0">
                <a:solidFill>
                  <a:prstClr val="black"/>
                </a:solidFill>
              </a:rPr>
              <a:t>input                networking     </a:t>
            </a:r>
            <a:r>
              <a:rPr lang="en-US" sz="1000" i="1" dirty="0">
                <a:solidFill>
                  <a:prstClr val="black"/>
                </a:solidFill>
              </a:rPr>
              <a:t>mentoring      expert input</a:t>
            </a:r>
            <a:endParaRPr lang="en-US" sz="1000" b="1" dirty="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endParaRPr>
          </a:p>
        </p:txBody>
      </p:sp>
      <p:cxnSp>
        <p:nvCxnSpPr>
          <p:cNvPr id="7" name="Straight Arrow Connector 6"/>
          <p:cNvCxnSpPr/>
          <p:nvPr/>
        </p:nvCxnSpPr>
        <p:spPr>
          <a:xfrm flipV="1">
            <a:off x="112601" y="4059086"/>
            <a:ext cx="8728495" cy="2490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rot="19510905">
            <a:off x="1572030" y="2978308"/>
            <a:ext cx="3275120" cy="400110"/>
          </a:xfrm>
          <a:prstGeom prst="rect">
            <a:avLst/>
          </a:prstGeom>
          <a:noFill/>
        </p:spPr>
        <p:txBody>
          <a:bodyPr wrap="square" rtlCol="0">
            <a:spAutoFit/>
          </a:bodyPr>
          <a:lstStyle/>
          <a:p>
            <a:r>
              <a:rPr lang="en-US" sz="2000" dirty="0" smtClean="0">
                <a:solidFill>
                  <a:srgbClr val="FF0000"/>
                </a:solidFill>
              </a:rPr>
              <a:t>Where are YOUR students?</a:t>
            </a:r>
            <a:endParaRPr lang="en-US" sz="2000" dirty="0">
              <a:solidFill>
                <a:srgbClr val="FF0000"/>
              </a:solidFill>
            </a:endParaRPr>
          </a:p>
        </p:txBody>
      </p:sp>
      <p:sp>
        <p:nvSpPr>
          <p:cNvPr id="6" name="TextBox 5"/>
          <p:cNvSpPr txBox="1"/>
          <p:nvPr/>
        </p:nvSpPr>
        <p:spPr>
          <a:xfrm rot="19485490">
            <a:off x="4043914" y="3982522"/>
            <a:ext cx="2914321" cy="400110"/>
          </a:xfrm>
          <a:prstGeom prst="rect">
            <a:avLst/>
          </a:prstGeom>
          <a:noFill/>
        </p:spPr>
        <p:txBody>
          <a:bodyPr wrap="square" rtlCol="0">
            <a:spAutoFit/>
          </a:bodyPr>
          <a:lstStyle/>
          <a:p>
            <a:r>
              <a:rPr lang="en-US" sz="2000" dirty="0">
                <a:solidFill>
                  <a:srgbClr val="0000FF"/>
                </a:solidFill>
              </a:rPr>
              <a:t>s</a:t>
            </a:r>
            <a:r>
              <a:rPr lang="en-US" sz="2000" dirty="0" smtClean="0">
                <a:solidFill>
                  <a:srgbClr val="0000FF"/>
                </a:solidFill>
              </a:rPr>
              <a:t>tudent startup activities</a:t>
            </a:r>
            <a:endParaRPr lang="en-US" sz="2000" dirty="0">
              <a:solidFill>
                <a:srgbClr val="0000FF"/>
              </a:solidFill>
            </a:endParaRPr>
          </a:p>
        </p:txBody>
      </p:sp>
      <p:sp>
        <p:nvSpPr>
          <p:cNvPr id="8" name="TextBox 7"/>
          <p:cNvSpPr txBox="1"/>
          <p:nvPr/>
        </p:nvSpPr>
        <p:spPr>
          <a:xfrm rot="19421840">
            <a:off x="4595655" y="5530565"/>
            <a:ext cx="1879600" cy="400110"/>
          </a:xfrm>
          <a:prstGeom prst="rect">
            <a:avLst/>
          </a:prstGeom>
          <a:noFill/>
        </p:spPr>
        <p:txBody>
          <a:bodyPr wrap="square" rtlCol="0">
            <a:spAutoFit/>
          </a:bodyPr>
          <a:lstStyle/>
          <a:p>
            <a:r>
              <a:rPr lang="en-US" sz="2000" dirty="0">
                <a:solidFill>
                  <a:srgbClr val="000000"/>
                </a:solidFill>
              </a:rPr>
              <a:t>o</a:t>
            </a:r>
            <a:r>
              <a:rPr lang="en-US" sz="2000" dirty="0" smtClean="0">
                <a:solidFill>
                  <a:srgbClr val="000000"/>
                </a:solidFill>
              </a:rPr>
              <a:t>ngoing support</a:t>
            </a:r>
            <a:endParaRPr lang="en-US" sz="2000" dirty="0">
              <a:solidFill>
                <a:srgbClr val="000000"/>
              </a:solidFill>
            </a:endParaRPr>
          </a:p>
        </p:txBody>
      </p:sp>
      <p:sp>
        <p:nvSpPr>
          <p:cNvPr id="10" name="TextBox 9"/>
          <p:cNvSpPr txBox="1"/>
          <p:nvPr/>
        </p:nvSpPr>
        <p:spPr>
          <a:xfrm rot="19569199">
            <a:off x="1384430" y="4918684"/>
            <a:ext cx="1232390" cy="400110"/>
          </a:xfrm>
          <a:prstGeom prst="rect">
            <a:avLst/>
          </a:prstGeom>
          <a:noFill/>
        </p:spPr>
        <p:txBody>
          <a:bodyPr wrap="square" rtlCol="0">
            <a:spAutoFit/>
          </a:bodyPr>
          <a:lstStyle/>
          <a:p>
            <a:r>
              <a:rPr lang="en-US" sz="2000" dirty="0" smtClean="0">
                <a:solidFill>
                  <a:srgbClr val="008000"/>
                </a:solidFill>
              </a:rPr>
              <a:t>resources</a:t>
            </a:r>
            <a:endParaRPr lang="en-US" sz="2000" dirty="0">
              <a:solidFill>
                <a:srgbClr val="008000"/>
              </a:solidFill>
            </a:endParaRPr>
          </a:p>
        </p:txBody>
      </p:sp>
    </p:spTree>
    <p:extLst>
      <p:ext uri="{BB962C8B-B14F-4D97-AF65-F5344CB8AC3E}">
        <p14:creationId xmlns:p14="http://schemas.microsoft.com/office/powerpoint/2010/main" val="202582011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062" y="601897"/>
            <a:ext cx="8229600" cy="1143000"/>
          </a:xfrm>
        </p:spPr>
        <p:txBody>
          <a:bodyPr/>
          <a:lstStyle/>
          <a:p>
            <a:r>
              <a:rPr lang="en-US" dirty="0" smtClean="0"/>
              <a:t>When does this happen?</a:t>
            </a:r>
            <a:endParaRPr lang="en-US" dirty="0"/>
          </a:p>
        </p:txBody>
      </p:sp>
      <p:sp>
        <p:nvSpPr>
          <p:cNvPr id="5" name="Rectangle 4"/>
          <p:cNvSpPr/>
          <p:nvPr/>
        </p:nvSpPr>
        <p:spPr>
          <a:xfrm>
            <a:off x="77002" y="2001119"/>
            <a:ext cx="9066997" cy="2708434"/>
          </a:xfrm>
          <a:prstGeom prst="rect">
            <a:avLst/>
          </a:prstGeom>
          <a:noFill/>
        </p:spPr>
        <p:txBody>
          <a:bodyPr wrap="square" lIns="91440" tIns="45720" rIns="91440" bIns="45720">
            <a:spAutoFit/>
          </a:bodyPr>
          <a:lstStyle/>
          <a:p>
            <a:r>
              <a:rPr lang="en-US" sz="5400" dirty="0">
                <a:solidFill>
                  <a:prstClr val="black"/>
                </a:solidFill>
                <a:latin typeface="Calibri"/>
              </a:rPr>
              <a:t> </a:t>
            </a:r>
            <a:endParaRPr lang="en-US" sz="1600" dirty="0">
              <a:solidFill>
                <a:prstClr val="black"/>
              </a:solidFill>
              <a:latin typeface="Calibri"/>
            </a:endParaRPr>
          </a:p>
          <a:p>
            <a:r>
              <a:rPr lang="en-US" sz="1600" dirty="0">
                <a:solidFill>
                  <a:prstClr val="black"/>
                </a:solidFill>
                <a:latin typeface="Calibri"/>
              </a:rPr>
              <a:t> </a:t>
            </a:r>
            <a:r>
              <a:rPr lang="en-US" sz="1600" dirty="0" smtClean="0">
                <a:solidFill>
                  <a:prstClr val="black"/>
                </a:solidFill>
                <a:latin typeface="Calibri"/>
              </a:rPr>
              <a:t>I        I        I        I        I        I        I        I        I        I        I        I        I        I        I        I        I        I        I        I        I      </a:t>
            </a:r>
            <a:r>
              <a:rPr lang="en-US" sz="1100" b="1" dirty="0" smtClean="0">
                <a:solidFill>
                  <a:srgbClr val="FF0000"/>
                </a:solidFill>
                <a:latin typeface="Calibri"/>
              </a:rPr>
              <a:t>idea   </a:t>
            </a:r>
            <a:r>
              <a:rPr lang="en-US" sz="1200" b="1" dirty="0" smtClean="0">
                <a:solidFill>
                  <a:srgbClr val="FF0000"/>
                </a:solidFill>
                <a:latin typeface="Calibri"/>
              </a:rPr>
              <a:t>idea</a:t>
            </a:r>
            <a:r>
              <a:rPr lang="en-US" sz="1100" b="1" dirty="0" smtClean="0">
                <a:solidFill>
                  <a:srgbClr val="FF0000"/>
                </a:solidFill>
                <a:latin typeface="Calibri"/>
              </a:rPr>
              <a:t>   IDEA</a:t>
            </a:r>
            <a:r>
              <a:rPr lang="en-US" sz="1100" dirty="0" smtClean="0">
                <a:solidFill>
                  <a:srgbClr val="FF0000"/>
                </a:solidFill>
                <a:latin typeface="Calibri"/>
              </a:rPr>
              <a:t>  </a:t>
            </a:r>
            <a:r>
              <a:rPr lang="en-US" sz="1400" dirty="0" smtClean="0">
                <a:solidFill>
                  <a:srgbClr val="FF0000"/>
                </a:solidFill>
                <a:latin typeface="Calibri"/>
              </a:rPr>
              <a:t>IDEA</a:t>
            </a:r>
            <a:r>
              <a:rPr lang="en-US" sz="1100" dirty="0" smtClean="0">
                <a:solidFill>
                  <a:srgbClr val="FF0000"/>
                </a:solidFill>
                <a:latin typeface="Calibri"/>
              </a:rPr>
              <a:t>  </a:t>
            </a:r>
            <a:r>
              <a:rPr lang="en-US" sz="1400" b="1" dirty="0" smtClean="0">
                <a:solidFill>
                  <a:srgbClr val="FF0000"/>
                </a:solidFill>
                <a:latin typeface="Calibri"/>
              </a:rPr>
              <a:t>IDEA</a:t>
            </a:r>
            <a:r>
              <a:rPr lang="en-US" sz="1100" b="1" dirty="0" smtClean="0">
                <a:solidFill>
                  <a:srgbClr val="FF0000"/>
                </a:solidFill>
                <a:latin typeface="Calibri"/>
              </a:rPr>
              <a:t>     </a:t>
            </a:r>
            <a:r>
              <a:rPr lang="en-US" sz="1200" b="1" dirty="0" smtClean="0">
                <a:solidFill>
                  <a:srgbClr val="FF0000"/>
                </a:solidFill>
                <a:latin typeface="Arial Narrow"/>
                <a:cs typeface="Arial Narrow"/>
              </a:rPr>
              <a:t>Team </a:t>
            </a:r>
            <a:r>
              <a:rPr lang="en-US" sz="1200" b="1" dirty="0">
                <a:solidFill>
                  <a:srgbClr val="FF0000"/>
                </a:solidFill>
                <a:latin typeface="Arial Narrow"/>
                <a:cs typeface="Arial Narrow"/>
              </a:rPr>
              <a:t>Formation </a:t>
            </a:r>
            <a:r>
              <a:rPr lang="en-US" sz="1200" b="1" dirty="0" smtClean="0">
                <a:solidFill>
                  <a:srgbClr val="FF0000"/>
                </a:solidFill>
                <a:latin typeface="Arial Narrow"/>
                <a:cs typeface="Arial Narrow"/>
              </a:rPr>
              <a:t>    Functional      Company </a:t>
            </a:r>
            <a:r>
              <a:rPr lang="en-US" sz="1200" b="1" dirty="0">
                <a:solidFill>
                  <a:srgbClr val="FF0000"/>
                </a:solidFill>
                <a:latin typeface="Arial Narrow"/>
                <a:cs typeface="Arial Narrow"/>
              </a:rPr>
              <a:t>Formation </a:t>
            </a:r>
            <a:r>
              <a:rPr lang="en-US" sz="1200" b="1" dirty="0" smtClean="0">
                <a:solidFill>
                  <a:srgbClr val="FF0000"/>
                </a:solidFill>
                <a:latin typeface="Arial Narrow"/>
                <a:cs typeface="Arial Narrow"/>
              </a:rPr>
              <a:t>    </a:t>
            </a:r>
            <a:r>
              <a:rPr lang="en-US" sz="1200" b="1" dirty="0">
                <a:solidFill>
                  <a:srgbClr val="FF0000"/>
                </a:solidFill>
                <a:latin typeface="Arial Narrow"/>
                <a:cs typeface="Arial Narrow"/>
              </a:rPr>
              <a:t>Investment Seeking   </a:t>
            </a:r>
            <a:r>
              <a:rPr lang="en-US" sz="1200" b="1" dirty="0" smtClean="0">
                <a:solidFill>
                  <a:srgbClr val="FF0000"/>
                </a:solidFill>
                <a:latin typeface="Arial Narrow"/>
                <a:cs typeface="Arial Narrow"/>
              </a:rPr>
              <a:t>   Operational     Revenue +      Growth</a:t>
            </a:r>
            <a:endParaRPr lang="en-US" sz="1200" dirty="0">
              <a:solidFill>
                <a:srgbClr val="FF0000"/>
              </a:solidFill>
              <a:latin typeface="Arial Narrow"/>
              <a:cs typeface="Arial Narrow"/>
            </a:endParaRPr>
          </a:p>
          <a:p>
            <a:r>
              <a:rPr lang="en-US" sz="1200" dirty="0">
                <a:solidFill>
                  <a:srgbClr val="FF0000"/>
                </a:solidFill>
                <a:latin typeface="Arial Narrow"/>
                <a:cs typeface="Arial Narrow"/>
              </a:rPr>
              <a:t>      </a:t>
            </a:r>
          </a:p>
          <a:p>
            <a:r>
              <a:rPr lang="en-US" sz="1100" b="1" dirty="0" smtClean="0">
                <a:solidFill>
                  <a:srgbClr val="0000FF"/>
                </a:solidFill>
                <a:latin typeface="Calibri"/>
              </a:rPr>
              <a:t>seeking advice     </a:t>
            </a:r>
            <a:r>
              <a:rPr lang="en-US" sz="1100" b="1" dirty="0">
                <a:solidFill>
                  <a:srgbClr val="0000FF"/>
                </a:solidFill>
                <a:latin typeface="Calibri"/>
              </a:rPr>
              <a:t>market/customer research  </a:t>
            </a:r>
            <a:r>
              <a:rPr lang="en-US" sz="1100" b="1" dirty="0" smtClean="0">
                <a:solidFill>
                  <a:srgbClr val="0000FF"/>
                </a:solidFill>
                <a:latin typeface="Calibri"/>
              </a:rPr>
              <a:t>      </a:t>
            </a:r>
            <a:r>
              <a:rPr lang="en-US" sz="1100" b="1" dirty="0">
                <a:solidFill>
                  <a:srgbClr val="0000FF"/>
                </a:solidFill>
                <a:latin typeface="Calibri"/>
              </a:rPr>
              <a:t>product/service development  </a:t>
            </a:r>
            <a:r>
              <a:rPr lang="en-US" sz="1100" b="1" dirty="0" smtClean="0">
                <a:solidFill>
                  <a:srgbClr val="0000FF"/>
                </a:solidFill>
                <a:latin typeface="Calibri"/>
              </a:rPr>
              <a:t>     </a:t>
            </a:r>
            <a:r>
              <a:rPr lang="en-US" sz="1100" b="1" dirty="0">
                <a:solidFill>
                  <a:srgbClr val="0000FF"/>
                </a:solidFill>
                <a:latin typeface="Calibri"/>
              </a:rPr>
              <a:t>awards and </a:t>
            </a:r>
            <a:r>
              <a:rPr lang="en-US" sz="1100" b="1" dirty="0" smtClean="0">
                <a:solidFill>
                  <a:srgbClr val="0000FF"/>
                </a:solidFill>
                <a:latin typeface="Calibri"/>
              </a:rPr>
              <a:t>grants      bootstrapping         raising </a:t>
            </a:r>
            <a:r>
              <a:rPr lang="en-US" sz="1100" b="1" dirty="0">
                <a:solidFill>
                  <a:srgbClr val="0000FF"/>
                </a:solidFill>
                <a:latin typeface="Calibri"/>
              </a:rPr>
              <a:t>capital      </a:t>
            </a:r>
            <a:r>
              <a:rPr lang="en-US" sz="1100" b="1" dirty="0" smtClean="0">
                <a:solidFill>
                  <a:srgbClr val="0000FF"/>
                </a:solidFill>
                <a:latin typeface="Calibri"/>
              </a:rPr>
              <a:t> </a:t>
            </a:r>
            <a:r>
              <a:rPr lang="en-US" sz="1100" b="1" dirty="0">
                <a:solidFill>
                  <a:srgbClr val="0000FF"/>
                </a:solidFill>
                <a:latin typeface="Calibri"/>
              </a:rPr>
              <a:t>filing </a:t>
            </a:r>
            <a:r>
              <a:rPr lang="en-US" sz="1100" b="1" dirty="0" smtClean="0">
                <a:solidFill>
                  <a:srgbClr val="0000FF"/>
                </a:solidFill>
                <a:latin typeface="Calibri"/>
              </a:rPr>
              <a:t>taxes</a:t>
            </a:r>
          </a:p>
          <a:p>
            <a:endParaRPr lang="en-US" sz="1100" b="1" dirty="0">
              <a:solidFill>
                <a:srgbClr val="0000FF"/>
              </a:solidFill>
              <a:latin typeface="Calibri"/>
            </a:endParaRPr>
          </a:p>
          <a:p>
            <a:r>
              <a:rPr lang="en-US" sz="1100" i="1" dirty="0" smtClean="0">
                <a:solidFill>
                  <a:srgbClr val="008000"/>
                </a:solidFill>
                <a:latin typeface="Calibri"/>
              </a:rPr>
              <a:t>courses        affinity groups            competitions          grants         student  incubator       TTO          </a:t>
            </a:r>
            <a:r>
              <a:rPr lang="en-US" sz="1100" i="1" dirty="0">
                <a:solidFill>
                  <a:srgbClr val="008000"/>
                </a:solidFill>
                <a:latin typeface="Calibri"/>
              </a:rPr>
              <a:t>a</a:t>
            </a:r>
            <a:r>
              <a:rPr lang="en-US" sz="1100" i="1" dirty="0" smtClean="0">
                <a:solidFill>
                  <a:srgbClr val="008000"/>
                </a:solidFill>
                <a:latin typeface="Calibri"/>
              </a:rPr>
              <a:t>lumni network          accelerator        venture fund  </a:t>
            </a:r>
          </a:p>
          <a:p>
            <a:endParaRPr lang="en-US" sz="1100" i="1" dirty="0">
              <a:solidFill>
                <a:srgbClr val="008000"/>
              </a:solidFill>
              <a:latin typeface="Calibri"/>
            </a:endParaRPr>
          </a:p>
          <a:p>
            <a:r>
              <a:rPr lang="en-US" sz="1100" i="1" dirty="0">
                <a:solidFill>
                  <a:prstClr val="black"/>
                </a:solidFill>
              </a:rPr>
              <a:t>expert input     networking   </a:t>
            </a:r>
            <a:r>
              <a:rPr lang="en-US" sz="1100" dirty="0">
                <a:solidFill>
                  <a:prstClr val="black"/>
                </a:solidFill>
              </a:rPr>
              <a:t>   </a:t>
            </a:r>
            <a:r>
              <a:rPr lang="en-US" sz="1100" i="1" dirty="0">
                <a:solidFill>
                  <a:prstClr val="black"/>
                </a:solidFill>
              </a:rPr>
              <a:t>mentoring   </a:t>
            </a:r>
            <a:r>
              <a:rPr lang="en-US" sz="1100" dirty="0">
                <a:solidFill>
                  <a:prstClr val="black"/>
                </a:solidFill>
              </a:rPr>
              <a:t>   </a:t>
            </a:r>
            <a:r>
              <a:rPr lang="en-US" sz="1100" i="1" dirty="0">
                <a:solidFill>
                  <a:prstClr val="black"/>
                </a:solidFill>
              </a:rPr>
              <a:t>expert input    networking            mentoring       expert input    networking             mentoring      expert input</a:t>
            </a:r>
            <a:r>
              <a:rPr lang="en-US" sz="1000" b="1" dirty="0">
                <a:solidFill>
                  <a:srgbClr val="0000FF"/>
                </a:solidFill>
              </a:rPr>
              <a:t>	</a:t>
            </a:r>
            <a:r>
              <a:rPr lang="en-US" sz="1000" dirty="0">
                <a:solidFill>
                  <a:srgbClr val="0000FF"/>
                </a:solidFill>
              </a:rPr>
              <a:t> </a:t>
            </a:r>
            <a:endParaRPr lang="en-US" sz="800" dirty="0">
              <a:solidFill>
                <a:srgbClr val="0000FF"/>
              </a:solidFill>
            </a:endParaRPr>
          </a:p>
          <a:p>
            <a:r>
              <a:rPr lang="en-US" sz="800" dirty="0">
                <a:solidFill>
                  <a:prstClr val="black"/>
                </a:solidFill>
              </a:rPr>
              <a:t>   </a:t>
            </a:r>
          </a:p>
          <a:p>
            <a:r>
              <a:rPr lang="en-US" sz="1100" i="1" dirty="0" smtClean="0">
                <a:solidFill>
                  <a:srgbClr val="008000"/>
                </a:solidFill>
                <a:latin typeface="Calibri"/>
              </a:rPr>
              <a:t>     </a:t>
            </a:r>
            <a:endParaRPr lang="en-US" sz="1100" b="1" dirty="0">
              <a:ln w="12700">
                <a:solidFill>
                  <a:srgbClr val="1F497D">
                    <a:satMod val="155000"/>
                  </a:srgbClr>
                </a:solidFill>
                <a:prstDash val="solid"/>
              </a:ln>
              <a:solidFill>
                <a:srgbClr val="008000"/>
              </a:solidFill>
              <a:effectLst>
                <a:outerShdw blurRad="41275" dist="20320" dir="1800000" algn="tl" rotWithShape="0">
                  <a:srgbClr val="000000">
                    <a:alpha val="40000"/>
                  </a:srgbClr>
                </a:outerShdw>
              </a:effectLst>
              <a:latin typeface="Calibri"/>
            </a:endParaRPr>
          </a:p>
        </p:txBody>
      </p:sp>
      <p:cxnSp>
        <p:nvCxnSpPr>
          <p:cNvPr id="7" name="Straight Arrow Connector 6"/>
          <p:cNvCxnSpPr/>
          <p:nvPr/>
        </p:nvCxnSpPr>
        <p:spPr>
          <a:xfrm flipV="1">
            <a:off x="200615" y="2814177"/>
            <a:ext cx="8728495" cy="2490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9" name="Picture 8" descr="witch"/>
          <p:cNvPicPr/>
          <p:nvPr/>
        </p:nvPicPr>
        <p:blipFill>
          <a:blip r:embed="rId2">
            <a:duotone>
              <a:prstClr val="black"/>
              <a:schemeClr val="accent6">
                <a:tint val="45000"/>
                <a:satMod val="400000"/>
              </a:schemeClr>
            </a:duotone>
            <a:extLst>
              <a:ext uri="{28A0092B-C50C-407E-A947-70E740481C1C}">
                <a14:useLocalDpi xmlns:a14="http://schemas.microsoft.com/office/drawing/2010/main" val="0"/>
              </a:ext>
            </a:extLst>
          </a:blip>
          <a:srcRect/>
          <a:stretch>
            <a:fillRect/>
          </a:stretch>
        </p:blipFill>
        <p:spPr bwMode="auto">
          <a:xfrm>
            <a:off x="7143354" y="2023950"/>
            <a:ext cx="876300" cy="791210"/>
          </a:xfrm>
          <a:prstGeom prst="rect">
            <a:avLst/>
          </a:prstGeom>
          <a:noFill/>
          <a:ln>
            <a:noFill/>
          </a:ln>
        </p:spPr>
      </p:pic>
      <p:pic>
        <p:nvPicPr>
          <p:cNvPr id="10" name="Picture 9" descr="witch"/>
          <p:cNvPicPr/>
          <p:nvPr/>
        </p:nvPicPr>
        <p:blipFill>
          <a:blip r:embed="rId2">
            <a:duotone>
              <a:prstClr val="black"/>
              <a:schemeClr val="accent6">
                <a:tint val="45000"/>
                <a:satMod val="400000"/>
              </a:schemeClr>
            </a:duotone>
            <a:extLst>
              <a:ext uri="{28A0092B-C50C-407E-A947-70E740481C1C}">
                <a14:useLocalDpi xmlns:a14="http://schemas.microsoft.com/office/drawing/2010/main" val="0"/>
              </a:ext>
            </a:extLst>
          </a:blip>
          <a:srcRect/>
          <a:stretch>
            <a:fillRect/>
          </a:stretch>
        </p:blipFill>
        <p:spPr bwMode="auto">
          <a:xfrm>
            <a:off x="4096566" y="2022967"/>
            <a:ext cx="876300" cy="791210"/>
          </a:xfrm>
          <a:prstGeom prst="rect">
            <a:avLst/>
          </a:prstGeom>
          <a:noFill/>
          <a:ln>
            <a:noFill/>
          </a:ln>
        </p:spPr>
      </p:pic>
      <p:sp>
        <p:nvSpPr>
          <p:cNvPr id="11" name="Right Arrow 10"/>
          <p:cNvSpPr/>
          <p:nvPr/>
        </p:nvSpPr>
        <p:spPr>
          <a:xfrm>
            <a:off x="4972866" y="2297905"/>
            <a:ext cx="2170488" cy="241333"/>
          </a:xfrm>
          <a:prstGeom prst="rightArrow">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alibri"/>
            </a:endParaRPr>
          </a:p>
        </p:txBody>
      </p:sp>
      <p:sp>
        <p:nvSpPr>
          <p:cNvPr id="12" name="Title 1"/>
          <p:cNvSpPr txBox="1">
            <a:spLocks/>
          </p:cNvSpPr>
          <p:nvPr/>
        </p:nvSpPr>
        <p:spPr>
          <a:xfrm>
            <a:off x="602462" y="4866267"/>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What does it mean?</a:t>
            </a:r>
            <a:endParaRPr lang="en-US" dirty="0"/>
          </a:p>
        </p:txBody>
      </p:sp>
    </p:spTree>
    <p:extLst>
      <p:ext uri="{BB962C8B-B14F-4D97-AF65-F5344CB8AC3E}">
        <p14:creationId xmlns:p14="http://schemas.microsoft.com/office/powerpoint/2010/main" val="3550470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062" y="601897"/>
            <a:ext cx="8229600" cy="1143000"/>
          </a:xfrm>
        </p:spPr>
        <p:txBody>
          <a:bodyPr>
            <a:normAutofit/>
          </a:bodyPr>
          <a:lstStyle/>
          <a:p>
            <a:r>
              <a:rPr lang="en-US" dirty="0" smtClean="0"/>
              <a:t>This is what’s next for us</a:t>
            </a:r>
            <a:br>
              <a:rPr lang="en-US" dirty="0" smtClean="0"/>
            </a:br>
            <a:r>
              <a:rPr lang="en-US" sz="1000" dirty="0" smtClean="0"/>
              <a:t>(it’s time to stop asking for forgiveness)</a:t>
            </a:r>
            <a:endParaRPr lang="en-US" sz="1000" dirty="0"/>
          </a:p>
        </p:txBody>
      </p:sp>
      <p:sp>
        <p:nvSpPr>
          <p:cNvPr id="5" name="Rectangle 4"/>
          <p:cNvSpPr/>
          <p:nvPr/>
        </p:nvSpPr>
        <p:spPr>
          <a:xfrm>
            <a:off x="77002" y="2001119"/>
            <a:ext cx="9066997" cy="2539157"/>
          </a:xfrm>
          <a:prstGeom prst="rect">
            <a:avLst/>
          </a:prstGeom>
          <a:noFill/>
        </p:spPr>
        <p:txBody>
          <a:bodyPr wrap="square" lIns="91440" tIns="45720" rIns="91440" bIns="45720">
            <a:spAutoFit/>
          </a:bodyPr>
          <a:lstStyle/>
          <a:p>
            <a:r>
              <a:rPr lang="en-US" sz="5400" dirty="0">
                <a:solidFill>
                  <a:prstClr val="black"/>
                </a:solidFill>
                <a:latin typeface="Calibri"/>
              </a:rPr>
              <a:t> </a:t>
            </a:r>
            <a:endParaRPr lang="en-US" sz="1600" dirty="0">
              <a:solidFill>
                <a:prstClr val="black"/>
              </a:solidFill>
              <a:latin typeface="Calibri"/>
            </a:endParaRPr>
          </a:p>
          <a:p>
            <a:r>
              <a:rPr lang="en-US" sz="1600" dirty="0">
                <a:solidFill>
                  <a:prstClr val="black"/>
                </a:solidFill>
                <a:latin typeface="Calibri"/>
              </a:rPr>
              <a:t> </a:t>
            </a:r>
            <a:r>
              <a:rPr lang="en-US" sz="1600" dirty="0" smtClean="0">
                <a:solidFill>
                  <a:prstClr val="black"/>
                </a:solidFill>
                <a:latin typeface="Calibri"/>
              </a:rPr>
              <a:t>I        I        I        I        I        I        I        I        I        I        I        I        I        I        I        I        I        I        I        I        I      </a:t>
            </a:r>
            <a:r>
              <a:rPr lang="en-US" sz="1100" b="1" dirty="0" smtClean="0">
                <a:solidFill>
                  <a:srgbClr val="FF0000"/>
                </a:solidFill>
                <a:latin typeface="Calibri"/>
              </a:rPr>
              <a:t>idea   </a:t>
            </a:r>
            <a:r>
              <a:rPr lang="en-US" sz="1200" b="1" dirty="0" smtClean="0">
                <a:solidFill>
                  <a:srgbClr val="FF0000"/>
                </a:solidFill>
                <a:latin typeface="Calibri"/>
              </a:rPr>
              <a:t>idea</a:t>
            </a:r>
            <a:r>
              <a:rPr lang="en-US" sz="1100" b="1" dirty="0" smtClean="0">
                <a:solidFill>
                  <a:srgbClr val="FF0000"/>
                </a:solidFill>
                <a:latin typeface="Calibri"/>
              </a:rPr>
              <a:t>   IDEA</a:t>
            </a:r>
            <a:r>
              <a:rPr lang="en-US" sz="1100" dirty="0" smtClean="0">
                <a:solidFill>
                  <a:srgbClr val="FF0000"/>
                </a:solidFill>
                <a:latin typeface="Calibri"/>
              </a:rPr>
              <a:t>  </a:t>
            </a:r>
            <a:r>
              <a:rPr lang="en-US" sz="1400" dirty="0" smtClean="0">
                <a:solidFill>
                  <a:srgbClr val="FF0000"/>
                </a:solidFill>
                <a:latin typeface="Calibri"/>
              </a:rPr>
              <a:t>IDEA</a:t>
            </a:r>
            <a:r>
              <a:rPr lang="en-US" sz="1100" dirty="0" smtClean="0">
                <a:solidFill>
                  <a:srgbClr val="FF0000"/>
                </a:solidFill>
                <a:latin typeface="Calibri"/>
              </a:rPr>
              <a:t>  </a:t>
            </a:r>
            <a:r>
              <a:rPr lang="en-US" sz="1400" b="1" dirty="0" smtClean="0">
                <a:solidFill>
                  <a:srgbClr val="FF0000"/>
                </a:solidFill>
                <a:latin typeface="Calibri"/>
              </a:rPr>
              <a:t>IDEA</a:t>
            </a:r>
            <a:r>
              <a:rPr lang="en-US" sz="1100" b="1" dirty="0" smtClean="0">
                <a:solidFill>
                  <a:srgbClr val="FF0000"/>
                </a:solidFill>
                <a:latin typeface="Calibri"/>
              </a:rPr>
              <a:t>     </a:t>
            </a:r>
            <a:r>
              <a:rPr lang="en-US" sz="1200" b="1" dirty="0" smtClean="0">
                <a:solidFill>
                  <a:srgbClr val="FF0000"/>
                </a:solidFill>
                <a:latin typeface="Arial Narrow"/>
                <a:cs typeface="Arial Narrow"/>
              </a:rPr>
              <a:t>Team </a:t>
            </a:r>
            <a:r>
              <a:rPr lang="en-US" sz="1200" b="1" dirty="0">
                <a:solidFill>
                  <a:srgbClr val="FF0000"/>
                </a:solidFill>
                <a:latin typeface="Arial Narrow"/>
                <a:cs typeface="Arial Narrow"/>
              </a:rPr>
              <a:t>Formation </a:t>
            </a:r>
            <a:r>
              <a:rPr lang="en-US" sz="1200" b="1" dirty="0" smtClean="0">
                <a:solidFill>
                  <a:srgbClr val="FF0000"/>
                </a:solidFill>
                <a:latin typeface="Arial Narrow"/>
                <a:cs typeface="Arial Narrow"/>
              </a:rPr>
              <a:t>    Functional      Company </a:t>
            </a:r>
            <a:r>
              <a:rPr lang="en-US" sz="1200" b="1" dirty="0">
                <a:solidFill>
                  <a:srgbClr val="FF0000"/>
                </a:solidFill>
                <a:latin typeface="Arial Narrow"/>
                <a:cs typeface="Arial Narrow"/>
              </a:rPr>
              <a:t>Formation </a:t>
            </a:r>
            <a:r>
              <a:rPr lang="en-US" sz="1200" b="1" dirty="0" smtClean="0">
                <a:solidFill>
                  <a:srgbClr val="FF0000"/>
                </a:solidFill>
                <a:latin typeface="Arial Narrow"/>
                <a:cs typeface="Arial Narrow"/>
              </a:rPr>
              <a:t>    </a:t>
            </a:r>
            <a:r>
              <a:rPr lang="en-US" sz="1200" b="1" dirty="0">
                <a:solidFill>
                  <a:srgbClr val="FF0000"/>
                </a:solidFill>
                <a:latin typeface="Arial Narrow"/>
                <a:cs typeface="Arial Narrow"/>
              </a:rPr>
              <a:t>Investment Seeking   </a:t>
            </a:r>
            <a:r>
              <a:rPr lang="en-US" sz="1200" b="1" dirty="0" smtClean="0">
                <a:solidFill>
                  <a:srgbClr val="FF0000"/>
                </a:solidFill>
                <a:latin typeface="Arial Narrow"/>
                <a:cs typeface="Arial Narrow"/>
              </a:rPr>
              <a:t>   Operational     Revenue +      Growth</a:t>
            </a:r>
            <a:endParaRPr lang="en-US" sz="1200" dirty="0">
              <a:solidFill>
                <a:srgbClr val="FF0000"/>
              </a:solidFill>
              <a:latin typeface="Arial Narrow"/>
              <a:cs typeface="Arial Narrow"/>
            </a:endParaRPr>
          </a:p>
          <a:p>
            <a:r>
              <a:rPr lang="en-US" sz="1200" dirty="0">
                <a:solidFill>
                  <a:srgbClr val="FF0000"/>
                </a:solidFill>
                <a:latin typeface="Arial Narrow"/>
                <a:cs typeface="Arial Narrow"/>
              </a:rPr>
              <a:t>      </a:t>
            </a:r>
          </a:p>
          <a:p>
            <a:r>
              <a:rPr lang="en-US" sz="1100" b="1" dirty="0" smtClean="0">
                <a:solidFill>
                  <a:srgbClr val="0000FF"/>
                </a:solidFill>
                <a:latin typeface="Calibri"/>
              </a:rPr>
              <a:t>seeking advice     </a:t>
            </a:r>
            <a:r>
              <a:rPr lang="en-US" sz="1100" b="1" dirty="0">
                <a:solidFill>
                  <a:srgbClr val="0000FF"/>
                </a:solidFill>
                <a:latin typeface="Calibri"/>
              </a:rPr>
              <a:t>market/customer research  </a:t>
            </a:r>
            <a:r>
              <a:rPr lang="en-US" sz="1100" b="1" dirty="0" smtClean="0">
                <a:solidFill>
                  <a:srgbClr val="0000FF"/>
                </a:solidFill>
                <a:latin typeface="Calibri"/>
              </a:rPr>
              <a:t>      </a:t>
            </a:r>
            <a:r>
              <a:rPr lang="en-US" sz="1100" b="1" dirty="0">
                <a:solidFill>
                  <a:srgbClr val="0000FF"/>
                </a:solidFill>
                <a:latin typeface="Calibri"/>
              </a:rPr>
              <a:t>product/service development  </a:t>
            </a:r>
            <a:r>
              <a:rPr lang="en-US" sz="1100" b="1" dirty="0" smtClean="0">
                <a:solidFill>
                  <a:srgbClr val="0000FF"/>
                </a:solidFill>
                <a:latin typeface="Calibri"/>
              </a:rPr>
              <a:t>     </a:t>
            </a:r>
            <a:r>
              <a:rPr lang="en-US" sz="1100" b="1" dirty="0">
                <a:solidFill>
                  <a:srgbClr val="0000FF"/>
                </a:solidFill>
                <a:latin typeface="Calibri"/>
              </a:rPr>
              <a:t>awards and </a:t>
            </a:r>
            <a:r>
              <a:rPr lang="en-US" sz="1100" b="1" dirty="0" smtClean="0">
                <a:solidFill>
                  <a:srgbClr val="0000FF"/>
                </a:solidFill>
                <a:latin typeface="Calibri"/>
              </a:rPr>
              <a:t>grants      bootstrapping         raising </a:t>
            </a:r>
            <a:r>
              <a:rPr lang="en-US" sz="1100" b="1" dirty="0">
                <a:solidFill>
                  <a:srgbClr val="0000FF"/>
                </a:solidFill>
                <a:latin typeface="Calibri"/>
              </a:rPr>
              <a:t>capital      </a:t>
            </a:r>
            <a:r>
              <a:rPr lang="en-US" sz="1100" b="1" dirty="0" smtClean="0">
                <a:solidFill>
                  <a:srgbClr val="0000FF"/>
                </a:solidFill>
                <a:latin typeface="Calibri"/>
              </a:rPr>
              <a:t> </a:t>
            </a:r>
            <a:r>
              <a:rPr lang="en-US" sz="1100" b="1" dirty="0">
                <a:solidFill>
                  <a:srgbClr val="0000FF"/>
                </a:solidFill>
                <a:latin typeface="Calibri"/>
              </a:rPr>
              <a:t>filing </a:t>
            </a:r>
            <a:r>
              <a:rPr lang="en-US" sz="1100" b="1" dirty="0" smtClean="0">
                <a:solidFill>
                  <a:srgbClr val="0000FF"/>
                </a:solidFill>
                <a:latin typeface="Calibri"/>
              </a:rPr>
              <a:t>taxes</a:t>
            </a:r>
          </a:p>
          <a:p>
            <a:endParaRPr lang="en-US" sz="1100" b="1" dirty="0" smtClean="0">
              <a:solidFill>
                <a:srgbClr val="0000FF"/>
              </a:solidFill>
              <a:latin typeface="Calibri"/>
            </a:endParaRPr>
          </a:p>
          <a:p>
            <a:r>
              <a:rPr lang="en-US" sz="1000" b="1" dirty="0">
                <a:solidFill>
                  <a:prstClr val="black"/>
                </a:solidFill>
              </a:rPr>
              <a:t> </a:t>
            </a:r>
            <a:r>
              <a:rPr lang="en-US" sz="1100" b="1" dirty="0">
                <a:solidFill>
                  <a:srgbClr val="008000"/>
                </a:solidFill>
              </a:rPr>
              <a:t>courses        affinity groups            competitions          grants         student  incubator       TTO          alumni network          accelerator        venture fund       </a:t>
            </a:r>
            <a:endParaRPr lang="en-US" sz="1100" b="1" dirty="0">
              <a:ln w="12700">
                <a:solidFill>
                  <a:srgbClr val="1F497D">
                    <a:satMod val="155000"/>
                  </a:srgbClr>
                </a:solidFill>
                <a:prstDash val="solid"/>
              </a:ln>
              <a:solidFill>
                <a:srgbClr val="008000"/>
              </a:solidFill>
              <a:effectLst>
                <a:outerShdw blurRad="41275" dist="20320" dir="1800000" algn="tl" rotWithShape="0">
                  <a:srgbClr val="000000">
                    <a:alpha val="40000"/>
                  </a:srgbClr>
                </a:outerShdw>
              </a:effectLst>
            </a:endParaRPr>
          </a:p>
          <a:p>
            <a:endParaRPr lang="en-US" sz="1100" b="1" dirty="0">
              <a:solidFill>
                <a:srgbClr val="0000FF"/>
              </a:solidFill>
              <a:latin typeface="Calibri"/>
            </a:endParaRPr>
          </a:p>
          <a:p>
            <a:r>
              <a:rPr lang="en-US" sz="1100" i="1" dirty="0">
                <a:solidFill>
                  <a:prstClr val="black"/>
                </a:solidFill>
              </a:rPr>
              <a:t>expert input     networking   </a:t>
            </a:r>
            <a:r>
              <a:rPr lang="en-US" sz="1100" dirty="0">
                <a:solidFill>
                  <a:prstClr val="black"/>
                </a:solidFill>
              </a:rPr>
              <a:t>   </a:t>
            </a:r>
            <a:r>
              <a:rPr lang="en-US" sz="1100" i="1" dirty="0">
                <a:solidFill>
                  <a:prstClr val="black"/>
                </a:solidFill>
              </a:rPr>
              <a:t>mentoring   </a:t>
            </a:r>
            <a:r>
              <a:rPr lang="en-US" sz="1100" dirty="0">
                <a:solidFill>
                  <a:prstClr val="black"/>
                </a:solidFill>
              </a:rPr>
              <a:t>   </a:t>
            </a:r>
            <a:r>
              <a:rPr lang="en-US" sz="1100" i="1" dirty="0">
                <a:solidFill>
                  <a:prstClr val="black"/>
                </a:solidFill>
              </a:rPr>
              <a:t>expert </a:t>
            </a:r>
            <a:r>
              <a:rPr lang="en-US" sz="1100" i="1" dirty="0" smtClean="0">
                <a:solidFill>
                  <a:prstClr val="black"/>
                </a:solidFill>
              </a:rPr>
              <a:t>input       </a:t>
            </a:r>
            <a:r>
              <a:rPr lang="en-US" sz="1100" i="1" dirty="0">
                <a:solidFill>
                  <a:prstClr val="black"/>
                </a:solidFill>
              </a:rPr>
              <a:t>networking    </a:t>
            </a:r>
            <a:r>
              <a:rPr lang="en-US" sz="1100" i="1" dirty="0" smtClean="0">
                <a:solidFill>
                  <a:prstClr val="black"/>
                </a:solidFill>
              </a:rPr>
              <a:t>      </a:t>
            </a:r>
            <a:r>
              <a:rPr lang="en-US" sz="1100" i="1" dirty="0">
                <a:solidFill>
                  <a:prstClr val="black"/>
                </a:solidFill>
              </a:rPr>
              <a:t>mentoring   </a:t>
            </a:r>
            <a:r>
              <a:rPr lang="en-US" sz="1100" i="1" dirty="0" smtClean="0">
                <a:solidFill>
                  <a:prstClr val="black"/>
                </a:solidFill>
              </a:rPr>
              <a:t>      </a:t>
            </a:r>
            <a:r>
              <a:rPr lang="en-US" sz="1100" i="1" dirty="0">
                <a:solidFill>
                  <a:prstClr val="black"/>
                </a:solidFill>
              </a:rPr>
              <a:t>expert input  </a:t>
            </a:r>
            <a:r>
              <a:rPr lang="en-US" sz="1100" i="1" dirty="0" smtClean="0">
                <a:solidFill>
                  <a:prstClr val="black"/>
                </a:solidFill>
              </a:rPr>
              <a:t>    </a:t>
            </a:r>
            <a:r>
              <a:rPr lang="en-US" sz="1100" i="1" dirty="0">
                <a:solidFill>
                  <a:prstClr val="black"/>
                </a:solidFill>
              </a:rPr>
              <a:t>networking   </a:t>
            </a:r>
            <a:r>
              <a:rPr lang="en-US" sz="1100" i="1" dirty="0" smtClean="0">
                <a:solidFill>
                  <a:prstClr val="black"/>
                </a:solidFill>
              </a:rPr>
              <a:t>        </a:t>
            </a:r>
            <a:r>
              <a:rPr lang="en-US" sz="1100" i="1" dirty="0">
                <a:solidFill>
                  <a:prstClr val="black"/>
                </a:solidFill>
              </a:rPr>
              <a:t>mentoring      expert </a:t>
            </a:r>
            <a:r>
              <a:rPr lang="en-US" sz="1100" i="1" dirty="0" smtClean="0">
                <a:solidFill>
                  <a:prstClr val="black"/>
                </a:solidFill>
              </a:rPr>
              <a:t>input</a:t>
            </a:r>
            <a:r>
              <a:rPr lang="en-US" sz="1000" b="1" dirty="0" smtClean="0">
                <a:solidFill>
                  <a:srgbClr val="0000FF"/>
                </a:solidFill>
                <a:latin typeface="Calibri"/>
              </a:rPr>
              <a:t>	</a:t>
            </a:r>
            <a:r>
              <a:rPr lang="en-US" sz="1000" dirty="0">
                <a:solidFill>
                  <a:srgbClr val="0000FF"/>
                </a:solidFill>
                <a:latin typeface="Calibri"/>
              </a:rPr>
              <a:t> </a:t>
            </a:r>
            <a:endParaRPr lang="en-US" sz="800" dirty="0">
              <a:solidFill>
                <a:srgbClr val="0000FF"/>
              </a:solidFill>
              <a:latin typeface="Calibri"/>
            </a:endParaRPr>
          </a:p>
          <a:p>
            <a:r>
              <a:rPr lang="en-US" sz="800" dirty="0">
                <a:solidFill>
                  <a:prstClr val="black"/>
                </a:solidFill>
                <a:latin typeface="Calibri"/>
              </a:rPr>
              <a:t>   </a:t>
            </a:r>
          </a:p>
        </p:txBody>
      </p:sp>
      <p:cxnSp>
        <p:nvCxnSpPr>
          <p:cNvPr id="7" name="Straight Arrow Connector 6"/>
          <p:cNvCxnSpPr/>
          <p:nvPr/>
        </p:nvCxnSpPr>
        <p:spPr>
          <a:xfrm flipV="1">
            <a:off x="200615" y="2814177"/>
            <a:ext cx="8728495" cy="2490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9" name="Picture 8" descr="witch"/>
          <p:cNvPicPr/>
          <p:nvPr/>
        </p:nvPicPr>
        <p:blipFill>
          <a:blip r:embed="rId2">
            <a:extLst>
              <a:ext uri="{28A0092B-C50C-407E-A947-70E740481C1C}">
                <a14:useLocalDpi xmlns:a14="http://schemas.microsoft.com/office/drawing/2010/main" val="0"/>
              </a:ext>
            </a:extLst>
          </a:blip>
          <a:srcRect/>
          <a:stretch>
            <a:fillRect/>
          </a:stretch>
        </p:blipFill>
        <p:spPr bwMode="auto">
          <a:xfrm>
            <a:off x="7143354" y="2023950"/>
            <a:ext cx="876300" cy="791210"/>
          </a:xfrm>
          <a:prstGeom prst="rect">
            <a:avLst/>
          </a:prstGeom>
          <a:noFill/>
          <a:ln>
            <a:noFill/>
          </a:ln>
        </p:spPr>
      </p:pic>
      <p:pic>
        <p:nvPicPr>
          <p:cNvPr id="10" name="Picture 9" descr="witch"/>
          <p:cNvPicPr/>
          <p:nvPr/>
        </p:nvPicPr>
        <p:blipFill>
          <a:blip r:embed="rId2">
            <a:extLst>
              <a:ext uri="{28A0092B-C50C-407E-A947-70E740481C1C}">
                <a14:useLocalDpi xmlns:a14="http://schemas.microsoft.com/office/drawing/2010/main" val="0"/>
              </a:ext>
            </a:extLst>
          </a:blip>
          <a:srcRect/>
          <a:stretch>
            <a:fillRect/>
          </a:stretch>
        </p:blipFill>
        <p:spPr bwMode="auto">
          <a:xfrm>
            <a:off x="4096566" y="2022967"/>
            <a:ext cx="876300" cy="791210"/>
          </a:xfrm>
          <a:prstGeom prst="rect">
            <a:avLst/>
          </a:prstGeom>
          <a:noFill/>
          <a:ln>
            <a:noFill/>
          </a:ln>
        </p:spPr>
      </p:pic>
      <p:sp>
        <p:nvSpPr>
          <p:cNvPr id="11" name="Right Arrow 10"/>
          <p:cNvSpPr/>
          <p:nvPr/>
        </p:nvSpPr>
        <p:spPr>
          <a:xfrm>
            <a:off x="4972866" y="2297905"/>
            <a:ext cx="2170488" cy="241333"/>
          </a:xfrm>
          <a:prstGeom prst="rightArrow">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alibri"/>
            </a:endParaRPr>
          </a:p>
        </p:txBody>
      </p:sp>
      <p:sp>
        <p:nvSpPr>
          <p:cNvPr id="12" name="TextBox 11"/>
          <p:cNvSpPr txBox="1"/>
          <p:nvPr/>
        </p:nvSpPr>
        <p:spPr>
          <a:xfrm>
            <a:off x="1435100" y="4787900"/>
            <a:ext cx="7384654" cy="923330"/>
          </a:xfrm>
          <a:prstGeom prst="rect">
            <a:avLst/>
          </a:prstGeom>
          <a:noFill/>
        </p:spPr>
        <p:txBody>
          <a:bodyPr wrap="square" rtlCol="0">
            <a:spAutoFit/>
          </a:bodyPr>
          <a:lstStyle/>
          <a:p>
            <a:r>
              <a:rPr lang="en-US" dirty="0" smtClean="0"/>
              <a:t>RELATIONSHIP – how are student entrepreneurs related to the institution?</a:t>
            </a:r>
          </a:p>
          <a:p>
            <a:r>
              <a:rPr lang="en-US" dirty="0" smtClean="0"/>
              <a:t>RISK – how does the institution view/handle the related liabilities?</a:t>
            </a:r>
          </a:p>
          <a:p>
            <a:r>
              <a:rPr lang="en-US" dirty="0" smtClean="0"/>
              <a:t>REWARD – does ownership provide relationship? </a:t>
            </a:r>
            <a:endParaRPr lang="en-US" dirty="0"/>
          </a:p>
        </p:txBody>
      </p:sp>
    </p:spTree>
    <p:extLst>
      <p:ext uri="{BB962C8B-B14F-4D97-AF65-F5344CB8AC3E}">
        <p14:creationId xmlns:p14="http://schemas.microsoft.com/office/powerpoint/2010/main" val="1301736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 name="Picture 79" descr="witch"/>
          <p:cNvPicPr/>
          <p:nvPr/>
        </p:nvPicPr>
        <p:blipFill>
          <a:blip r:embed="rId2">
            <a:extLst>
              <a:ext uri="{28A0092B-C50C-407E-A947-70E740481C1C}">
                <a14:useLocalDpi xmlns:a14="http://schemas.microsoft.com/office/drawing/2010/main" val="0"/>
              </a:ext>
            </a:extLst>
          </a:blip>
          <a:srcRect/>
          <a:stretch>
            <a:fillRect/>
          </a:stretch>
        </p:blipFill>
        <p:spPr bwMode="auto">
          <a:xfrm>
            <a:off x="6851254" y="1972196"/>
            <a:ext cx="876300" cy="791210"/>
          </a:xfrm>
          <a:prstGeom prst="rect">
            <a:avLst/>
          </a:prstGeom>
          <a:noFill/>
          <a:ln>
            <a:noFill/>
          </a:ln>
        </p:spPr>
      </p:pic>
      <p:pic>
        <p:nvPicPr>
          <p:cNvPr id="81" name="Picture 80" descr="witch"/>
          <p:cNvPicPr/>
          <p:nvPr/>
        </p:nvPicPr>
        <p:blipFill>
          <a:blip r:embed="rId2">
            <a:extLst>
              <a:ext uri="{28A0092B-C50C-407E-A947-70E740481C1C}">
                <a14:useLocalDpi xmlns:a14="http://schemas.microsoft.com/office/drawing/2010/main" val="0"/>
              </a:ext>
            </a:extLst>
          </a:blip>
          <a:srcRect/>
          <a:stretch>
            <a:fillRect/>
          </a:stretch>
        </p:blipFill>
        <p:spPr bwMode="auto">
          <a:xfrm>
            <a:off x="3804466" y="1971213"/>
            <a:ext cx="876300" cy="791210"/>
          </a:xfrm>
          <a:prstGeom prst="rect">
            <a:avLst/>
          </a:prstGeom>
          <a:noFill/>
          <a:ln>
            <a:noFill/>
          </a:ln>
        </p:spPr>
      </p:pic>
      <p:sp>
        <p:nvSpPr>
          <p:cNvPr id="82" name="Right Arrow 81"/>
          <p:cNvSpPr/>
          <p:nvPr/>
        </p:nvSpPr>
        <p:spPr>
          <a:xfrm>
            <a:off x="4680766" y="2246151"/>
            <a:ext cx="2170488" cy="241333"/>
          </a:xfrm>
          <a:prstGeom prst="rightArrow">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85060"/>
            <a:ext cx="8229600" cy="1143000"/>
          </a:xfrm>
        </p:spPr>
        <p:txBody>
          <a:bodyPr>
            <a:normAutofit/>
          </a:bodyPr>
          <a:lstStyle/>
          <a:p>
            <a:r>
              <a:rPr lang="en-US" sz="4000" dirty="0" smtClean="0"/>
              <a:t>Lehigh Student Startups</a:t>
            </a:r>
            <a:endParaRPr lang="en-US" sz="4000" dirty="0"/>
          </a:p>
        </p:txBody>
      </p:sp>
      <p:cxnSp>
        <p:nvCxnSpPr>
          <p:cNvPr id="7" name="Straight Arrow Connector 6"/>
          <p:cNvCxnSpPr/>
          <p:nvPr/>
        </p:nvCxnSpPr>
        <p:spPr>
          <a:xfrm flipV="1">
            <a:off x="200615" y="2814177"/>
            <a:ext cx="8728495" cy="2490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 name="Collate 5"/>
          <p:cNvSpPr/>
          <p:nvPr/>
        </p:nvSpPr>
        <p:spPr>
          <a:xfrm>
            <a:off x="497181" y="1716006"/>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8" name="Smiley Face 7"/>
          <p:cNvSpPr/>
          <p:nvPr/>
        </p:nvSpPr>
        <p:spPr>
          <a:xfrm>
            <a:off x="502565" y="1333615"/>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9" name="Collate 8"/>
          <p:cNvSpPr/>
          <p:nvPr/>
        </p:nvSpPr>
        <p:spPr>
          <a:xfrm>
            <a:off x="1408693" y="1973132"/>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0" name="Smiley Face 9"/>
          <p:cNvSpPr/>
          <p:nvPr/>
        </p:nvSpPr>
        <p:spPr>
          <a:xfrm>
            <a:off x="1414077" y="1590741"/>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Collate 12"/>
          <p:cNvSpPr/>
          <p:nvPr/>
        </p:nvSpPr>
        <p:spPr>
          <a:xfrm>
            <a:off x="444165" y="2100325"/>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4" name="Smiley Face 13"/>
          <p:cNvSpPr/>
          <p:nvPr/>
        </p:nvSpPr>
        <p:spPr>
          <a:xfrm>
            <a:off x="449549" y="1717934"/>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Collate 14"/>
          <p:cNvSpPr/>
          <p:nvPr/>
        </p:nvSpPr>
        <p:spPr>
          <a:xfrm>
            <a:off x="946307" y="2191856"/>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6" name="Smiley Face 15"/>
          <p:cNvSpPr/>
          <p:nvPr/>
        </p:nvSpPr>
        <p:spPr>
          <a:xfrm>
            <a:off x="951691" y="1809465"/>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Collate 18"/>
          <p:cNvSpPr/>
          <p:nvPr/>
        </p:nvSpPr>
        <p:spPr>
          <a:xfrm>
            <a:off x="686643" y="2162586"/>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0" name="Smiley Face 19"/>
          <p:cNvSpPr/>
          <p:nvPr/>
        </p:nvSpPr>
        <p:spPr>
          <a:xfrm>
            <a:off x="692027" y="1780195"/>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1" name="Collate 20"/>
          <p:cNvSpPr/>
          <p:nvPr/>
        </p:nvSpPr>
        <p:spPr>
          <a:xfrm>
            <a:off x="761869" y="1590741"/>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2" name="Smiley Face 21"/>
          <p:cNvSpPr/>
          <p:nvPr/>
        </p:nvSpPr>
        <p:spPr>
          <a:xfrm>
            <a:off x="767253" y="1208350"/>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3" name="Collate 22"/>
          <p:cNvSpPr/>
          <p:nvPr/>
        </p:nvSpPr>
        <p:spPr>
          <a:xfrm>
            <a:off x="1166215" y="2162586"/>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4" name="Smiley Face 23"/>
          <p:cNvSpPr/>
          <p:nvPr/>
        </p:nvSpPr>
        <p:spPr>
          <a:xfrm>
            <a:off x="1171599" y="1780195"/>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25" name="Straight Connector 24"/>
          <p:cNvCxnSpPr/>
          <p:nvPr/>
        </p:nvCxnSpPr>
        <p:spPr>
          <a:xfrm flipV="1">
            <a:off x="298250" y="4097555"/>
            <a:ext cx="1504220" cy="883289"/>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699678" y="4778082"/>
            <a:ext cx="0" cy="1837726"/>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6030759" y="4778081"/>
            <a:ext cx="0" cy="1837726"/>
          </a:xfrm>
          <a:prstGeom prst="line">
            <a:avLst/>
          </a:prstGeom>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flipV="1">
            <a:off x="699678" y="4778082"/>
            <a:ext cx="5335167" cy="2"/>
          </a:xfrm>
          <a:prstGeom prst="line">
            <a:avLst/>
          </a:prstGeom>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4980563" y="4100735"/>
            <a:ext cx="1391119" cy="880109"/>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V="1">
            <a:off x="699678" y="6615807"/>
            <a:ext cx="5335167" cy="2"/>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flipV="1">
            <a:off x="6207418" y="4314685"/>
            <a:ext cx="1470348" cy="908946"/>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8940246" y="5129278"/>
            <a:ext cx="0" cy="1476458"/>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6371682" y="5117249"/>
            <a:ext cx="256856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7648670" y="4313883"/>
            <a:ext cx="1495330" cy="909748"/>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flipV="1">
            <a:off x="6377066" y="6605736"/>
            <a:ext cx="2552044" cy="10074"/>
          </a:xfrm>
          <a:prstGeom prst="line">
            <a:avLst/>
          </a:prstGeom>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1408692" y="4314685"/>
            <a:ext cx="4025007" cy="738664"/>
          </a:xfrm>
          <a:prstGeom prst="rect">
            <a:avLst/>
          </a:prstGeom>
          <a:noFill/>
        </p:spPr>
        <p:txBody>
          <a:bodyPr wrap="square" rtlCol="0">
            <a:spAutoFit/>
          </a:bodyPr>
          <a:lstStyle/>
          <a:p>
            <a:pPr algn="dist"/>
            <a:r>
              <a:rPr lang="en-US" sz="2400" b="1" dirty="0" smtClean="0"/>
              <a:t>Lehigh Startup Shop</a:t>
            </a:r>
          </a:p>
          <a:p>
            <a:r>
              <a:rPr lang="en-US" dirty="0" smtClean="0"/>
              <a:t>                 </a:t>
            </a:r>
            <a:endParaRPr lang="en-US" dirty="0"/>
          </a:p>
        </p:txBody>
      </p:sp>
      <p:sp>
        <p:nvSpPr>
          <p:cNvPr id="44" name="TextBox 43"/>
          <p:cNvSpPr txBox="1"/>
          <p:nvPr/>
        </p:nvSpPr>
        <p:spPr>
          <a:xfrm>
            <a:off x="7036442" y="4519179"/>
            <a:ext cx="1282647" cy="923330"/>
          </a:xfrm>
          <a:prstGeom prst="rect">
            <a:avLst/>
          </a:prstGeom>
          <a:noFill/>
        </p:spPr>
        <p:txBody>
          <a:bodyPr wrap="square" rtlCol="0">
            <a:spAutoFit/>
          </a:bodyPr>
          <a:lstStyle/>
          <a:p>
            <a:r>
              <a:rPr lang="en-US" dirty="0" smtClean="0"/>
              <a:t>      </a:t>
            </a:r>
            <a:r>
              <a:rPr lang="en-US" b="1" dirty="0" smtClean="0"/>
              <a:t>Lehigh Accelerator</a:t>
            </a:r>
          </a:p>
          <a:p>
            <a:r>
              <a:rPr lang="en-US" dirty="0" smtClean="0"/>
              <a:t>                </a:t>
            </a:r>
            <a:endParaRPr lang="en-US" dirty="0"/>
          </a:p>
        </p:txBody>
      </p:sp>
      <p:sp>
        <p:nvSpPr>
          <p:cNvPr id="45" name="Collate 44"/>
          <p:cNvSpPr/>
          <p:nvPr/>
        </p:nvSpPr>
        <p:spPr>
          <a:xfrm>
            <a:off x="1529932" y="2239797"/>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6" name="Smiley Face 45"/>
          <p:cNvSpPr/>
          <p:nvPr/>
        </p:nvSpPr>
        <p:spPr>
          <a:xfrm>
            <a:off x="1535316" y="1857406"/>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7" name="Collate 46"/>
          <p:cNvSpPr/>
          <p:nvPr/>
        </p:nvSpPr>
        <p:spPr>
          <a:xfrm>
            <a:off x="254703" y="2209956"/>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8" name="Smiley Face 47"/>
          <p:cNvSpPr/>
          <p:nvPr/>
        </p:nvSpPr>
        <p:spPr>
          <a:xfrm>
            <a:off x="260087" y="1827565"/>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9" name="Collate 48"/>
          <p:cNvSpPr/>
          <p:nvPr/>
        </p:nvSpPr>
        <p:spPr>
          <a:xfrm>
            <a:off x="1044976" y="1716809"/>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0" name="Smiley Face 49"/>
          <p:cNvSpPr/>
          <p:nvPr/>
        </p:nvSpPr>
        <p:spPr>
          <a:xfrm>
            <a:off x="1050360" y="1334418"/>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1" name="Collate 50"/>
          <p:cNvSpPr/>
          <p:nvPr/>
        </p:nvSpPr>
        <p:spPr>
          <a:xfrm>
            <a:off x="762811" y="2016897"/>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2" name="Smiley Face 51"/>
          <p:cNvSpPr/>
          <p:nvPr/>
        </p:nvSpPr>
        <p:spPr>
          <a:xfrm>
            <a:off x="768195" y="1634506"/>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3" name="Collate 52"/>
          <p:cNvSpPr/>
          <p:nvPr/>
        </p:nvSpPr>
        <p:spPr>
          <a:xfrm>
            <a:off x="1287454" y="1807543"/>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4" name="Smiley Face 53"/>
          <p:cNvSpPr/>
          <p:nvPr/>
        </p:nvSpPr>
        <p:spPr>
          <a:xfrm>
            <a:off x="1292838" y="1425152"/>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5" name="Collate 54"/>
          <p:cNvSpPr/>
          <p:nvPr/>
        </p:nvSpPr>
        <p:spPr>
          <a:xfrm>
            <a:off x="3184350" y="2169661"/>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6" name="Smiley Face 55"/>
          <p:cNvSpPr/>
          <p:nvPr/>
        </p:nvSpPr>
        <p:spPr>
          <a:xfrm>
            <a:off x="3189734" y="1787270"/>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7" name="Collate 56"/>
          <p:cNvSpPr/>
          <p:nvPr/>
        </p:nvSpPr>
        <p:spPr>
          <a:xfrm>
            <a:off x="3791258" y="2311917"/>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8" name="Smiley Face 57"/>
          <p:cNvSpPr/>
          <p:nvPr/>
        </p:nvSpPr>
        <p:spPr>
          <a:xfrm>
            <a:off x="3796642" y="1929526"/>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9" name="Collate 58"/>
          <p:cNvSpPr/>
          <p:nvPr/>
        </p:nvSpPr>
        <p:spPr>
          <a:xfrm>
            <a:off x="3457989" y="2027041"/>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0" name="Smiley Face 59"/>
          <p:cNvSpPr/>
          <p:nvPr/>
        </p:nvSpPr>
        <p:spPr>
          <a:xfrm>
            <a:off x="3463373" y="1644650"/>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1" name="Collate 60"/>
          <p:cNvSpPr/>
          <p:nvPr/>
        </p:nvSpPr>
        <p:spPr>
          <a:xfrm>
            <a:off x="3610389" y="2187680"/>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2" name="Smiley Face 61"/>
          <p:cNvSpPr/>
          <p:nvPr/>
        </p:nvSpPr>
        <p:spPr>
          <a:xfrm>
            <a:off x="3615773" y="1805289"/>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3" name="Collate 62"/>
          <p:cNvSpPr/>
          <p:nvPr/>
        </p:nvSpPr>
        <p:spPr>
          <a:xfrm>
            <a:off x="6371682" y="2133536"/>
            <a:ext cx="236972"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4" name="Smiley Face 63"/>
          <p:cNvSpPr/>
          <p:nvPr/>
        </p:nvSpPr>
        <p:spPr>
          <a:xfrm>
            <a:off x="6377066" y="1751145"/>
            <a:ext cx="231710"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5" name="Collate 64"/>
          <p:cNvSpPr/>
          <p:nvPr/>
        </p:nvSpPr>
        <p:spPr>
          <a:xfrm>
            <a:off x="6608776" y="2012751"/>
            <a:ext cx="236972"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6" name="Smiley Face 65"/>
          <p:cNvSpPr/>
          <p:nvPr/>
        </p:nvSpPr>
        <p:spPr>
          <a:xfrm>
            <a:off x="6614160" y="1630360"/>
            <a:ext cx="231710"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7" name="Collate 66"/>
          <p:cNvSpPr/>
          <p:nvPr/>
        </p:nvSpPr>
        <p:spPr>
          <a:xfrm>
            <a:off x="6134588" y="2060024"/>
            <a:ext cx="236972"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8" name="Smiley Face 67"/>
          <p:cNvSpPr/>
          <p:nvPr/>
        </p:nvSpPr>
        <p:spPr>
          <a:xfrm>
            <a:off x="6139972" y="1677633"/>
            <a:ext cx="231710"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9" name="Collate 68"/>
          <p:cNvSpPr/>
          <p:nvPr/>
        </p:nvSpPr>
        <p:spPr>
          <a:xfrm>
            <a:off x="8076611" y="2101567"/>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70" name="Smiley Face 69"/>
          <p:cNvSpPr/>
          <p:nvPr/>
        </p:nvSpPr>
        <p:spPr>
          <a:xfrm>
            <a:off x="8076611" y="1751145"/>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139" name="Straight Connector 138"/>
          <p:cNvCxnSpPr/>
          <p:nvPr/>
        </p:nvCxnSpPr>
        <p:spPr>
          <a:xfrm>
            <a:off x="1802470" y="4112635"/>
            <a:ext cx="317809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flipH="1">
            <a:off x="6371682" y="5129279"/>
            <a:ext cx="5384" cy="1476457"/>
          </a:xfrm>
          <a:prstGeom prst="line">
            <a:avLst/>
          </a:prstGeom>
        </p:spPr>
        <p:style>
          <a:lnRef idx="2">
            <a:schemeClr val="accent1"/>
          </a:lnRef>
          <a:fillRef idx="0">
            <a:schemeClr val="accent1"/>
          </a:fillRef>
          <a:effectRef idx="1">
            <a:schemeClr val="accent1"/>
          </a:effectRef>
          <a:fontRef idx="minor">
            <a:schemeClr val="tx1"/>
          </a:fontRef>
        </p:style>
      </p:cxnSp>
      <p:sp>
        <p:nvSpPr>
          <p:cNvPr id="3" name="Rectangle 2"/>
          <p:cNvSpPr/>
          <p:nvPr/>
        </p:nvSpPr>
        <p:spPr>
          <a:xfrm>
            <a:off x="761869" y="4826675"/>
            <a:ext cx="5262564" cy="2031325"/>
          </a:xfrm>
          <a:prstGeom prst="rect">
            <a:avLst/>
          </a:prstGeom>
        </p:spPr>
        <p:txBody>
          <a:bodyPr wrap="square">
            <a:spAutoFit/>
          </a:bodyPr>
          <a:lstStyle/>
          <a:p>
            <a:r>
              <a:rPr lang="en-US" dirty="0" smtClean="0"/>
              <a:t>Provides</a:t>
            </a:r>
          </a:p>
          <a:p>
            <a:pPr marL="285750" indent="-285750">
              <a:buFont typeface="Arial"/>
              <a:buChar char="•"/>
            </a:pPr>
            <a:r>
              <a:rPr lang="en-US" dirty="0" smtClean="0"/>
              <a:t>relationship between student and university beyond course work</a:t>
            </a:r>
          </a:p>
          <a:p>
            <a:pPr marL="285750" indent="-285750">
              <a:buFont typeface="Arial"/>
              <a:buChar char="•"/>
            </a:pPr>
            <a:r>
              <a:rPr lang="en-US" dirty="0" smtClean="0"/>
              <a:t>mechanism for resource distribution</a:t>
            </a:r>
          </a:p>
          <a:p>
            <a:pPr marL="285750" indent="-285750">
              <a:buFont typeface="Arial"/>
              <a:buChar char="•"/>
            </a:pPr>
            <a:r>
              <a:rPr lang="en-US" dirty="0" smtClean="0"/>
              <a:t>recognized student use of university facilities</a:t>
            </a:r>
          </a:p>
          <a:p>
            <a:pPr marL="285750" indent="-285750">
              <a:buFont typeface="Arial"/>
              <a:buChar char="•"/>
            </a:pPr>
            <a:r>
              <a:rPr lang="en-US" dirty="0"/>
              <a:t>l</a:t>
            </a:r>
            <a:r>
              <a:rPr lang="en-US" dirty="0" smtClean="0"/>
              <a:t>iability coverage for advisor/mentors/university</a:t>
            </a:r>
          </a:p>
          <a:p>
            <a:endParaRPr lang="en-US" dirty="0"/>
          </a:p>
        </p:txBody>
      </p:sp>
      <p:sp>
        <p:nvSpPr>
          <p:cNvPr id="4" name="Rectangle 3"/>
          <p:cNvSpPr/>
          <p:nvPr/>
        </p:nvSpPr>
        <p:spPr>
          <a:xfrm>
            <a:off x="6377066" y="5069820"/>
            <a:ext cx="2563180" cy="1569660"/>
          </a:xfrm>
          <a:prstGeom prst="rect">
            <a:avLst/>
          </a:prstGeom>
        </p:spPr>
        <p:txBody>
          <a:bodyPr wrap="square">
            <a:spAutoFit/>
          </a:bodyPr>
          <a:lstStyle/>
          <a:p>
            <a:pPr marL="171450" indent="-171450">
              <a:buFont typeface="Arial"/>
              <a:buChar char="•"/>
            </a:pPr>
            <a:r>
              <a:rPr lang="en-US" sz="1200" dirty="0" smtClean="0"/>
              <a:t>supports student startups that have “flipped the switch”</a:t>
            </a:r>
          </a:p>
          <a:p>
            <a:pPr marL="171450" indent="-171450">
              <a:buFont typeface="Arial"/>
              <a:buChar char="•"/>
            </a:pPr>
            <a:r>
              <a:rPr lang="en-US" sz="1200" dirty="0" smtClean="0"/>
              <a:t>separates educating the student from giving advice to the company</a:t>
            </a:r>
          </a:p>
          <a:p>
            <a:pPr marL="171450" indent="-171450">
              <a:buFont typeface="Arial"/>
              <a:buChar char="•"/>
            </a:pPr>
            <a:r>
              <a:rPr lang="en-US" sz="1200" dirty="0" smtClean="0"/>
              <a:t>separates liability and private benefit issues from the university</a:t>
            </a:r>
          </a:p>
          <a:p>
            <a:pPr marL="171450" indent="-171450">
              <a:buFont typeface="Arial"/>
              <a:buChar char="•"/>
            </a:pPr>
            <a:r>
              <a:rPr lang="en-US" sz="1200" dirty="0" smtClean="0"/>
              <a:t>helps company founders make business decisions</a:t>
            </a:r>
          </a:p>
        </p:txBody>
      </p:sp>
      <p:sp>
        <p:nvSpPr>
          <p:cNvPr id="71" name="TextBox 70"/>
          <p:cNvSpPr txBox="1"/>
          <p:nvPr/>
        </p:nvSpPr>
        <p:spPr>
          <a:xfrm>
            <a:off x="1915046" y="4125442"/>
            <a:ext cx="3023564" cy="553998"/>
          </a:xfrm>
          <a:prstGeom prst="rect">
            <a:avLst/>
          </a:prstGeom>
          <a:noFill/>
        </p:spPr>
        <p:txBody>
          <a:bodyPr wrap="square" rtlCol="0">
            <a:spAutoFit/>
          </a:bodyPr>
          <a:lstStyle/>
          <a:p>
            <a:r>
              <a:rPr lang="en-US" sz="1200" b="1" i="1" dirty="0">
                <a:solidFill>
                  <a:srgbClr val="FF0000"/>
                </a:solidFill>
              </a:rPr>
              <a:t>Mission:  To </a:t>
            </a:r>
            <a:r>
              <a:rPr lang="en-US" sz="1200" b="1" i="1" dirty="0" smtClean="0">
                <a:solidFill>
                  <a:srgbClr val="FF0000"/>
                </a:solidFill>
              </a:rPr>
              <a:t>educate student entrepreneurs</a:t>
            </a:r>
            <a:endParaRPr lang="en-US" sz="1200" b="1" i="1" dirty="0">
              <a:solidFill>
                <a:srgbClr val="FF0000"/>
              </a:solidFill>
            </a:endParaRPr>
          </a:p>
          <a:p>
            <a:endParaRPr lang="en-US" b="1" dirty="0">
              <a:solidFill>
                <a:srgbClr val="FF0000"/>
              </a:solidFill>
            </a:endParaRPr>
          </a:p>
        </p:txBody>
      </p:sp>
      <p:sp>
        <p:nvSpPr>
          <p:cNvPr id="72" name="TextBox 71"/>
          <p:cNvSpPr txBox="1"/>
          <p:nvPr/>
        </p:nvSpPr>
        <p:spPr>
          <a:xfrm rot="19678105">
            <a:off x="6029762" y="3816105"/>
            <a:ext cx="2191629" cy="977191"/>
          </a:xfrm>
          <a:prstGeom prst="rect">
            <a:avLst/>
          </a:prstGeom>
          <a:noFill/>
        </p:spPr>
        <p:txBody>
          <a:bodyPr wrap="square" rtlCol="0">
            <a:spAutoFit/>
          </a:bodyPr>
          <a:lstStyle/>
          <a:p>
            <a:r>
              <a:rPr lang="en-US" b="1" dirty="0" smtClean="0">
                <a:solidFill>
                  <a:srgbClr val="FF0000"/>
                </a:solidFill>
              </a:rPr>
              <a:t>  </a:t>
            </a:r>
          </a:p>
          <a:p>
            <a:r>
              <a:rPr lang="en-US" b="1" dirty="0">
                <a:solidFill>
                  <a:srgbClr val="FF0000"/>
                </a:solidFill>
              </a:rPr>
              <a:t> </a:t>
            </a:r>
            <a:r>
              <a:rPr lang="en-US" b="1" dirty="0" smtClean="0">
                <a:solidFill>
                  <a:srgbClr val="FF0000"/>
                </a:solidFill>
              </a:rPr>
              <a:t>     </a:t>
            </a:r>
            <a:r>
              <a:rPr lang="en-US" sz="1050" b="1" dirty="0" smtClean="0">
                <a:solidFill>
                  <a:srgbClr val="FF0000"/>
                </a:solidFill>
              </a:rPr>
              <a:t> </a:t>
            </a:r>
            <a:r>
              <a:rPr lang="en-US" sz="1050" b="1" i="1" dirty="0">
                <a:solidFill>
                  <a:srgbClr val="FF0000"/>
                </a:solidFill>
              </a:rPr>
              <a:t> </a:t>
            </a:r>
            <a:r>
              <a:rPr lang="en-US" sz="1050" b="1" i="1" dirty="0" smtClean="0">
                <a:solidFill>
                  <a:srgbClr val="FF0000"/>
                </a:solidFill>
              </a:rPr>
              <a:t>     MISSION: </a:t>
            </a:r>
          </a:p>
          <a:p>
            <a:r>
              <a:rPr lang="en-US" sz="1050" b="1" i="1" dirty="0" smtClean="0">
                <a:solidFill>
                  <a:srgbClr val="FF0000"/>
                </a:solidFill>
              </a:rPr>
              <a:t> To </a:t>
            </a:r>
            <a:r>
              <a:rPr lang="en-US" sz="1050" b="1" i="1" dirty="0">
                <a:solidFill>
                  <a:srgbClr val="FF0000"/>
                </a:solidFill>
              </a:rPr>
              <a:t>assist in the </a:t>
            </a:r>
            <a:r>
              <a:rPr lang="en-US" sz="1050" b="1" i="1" dirty="0" smtClean="0">
                <a:solidFill>
                  <a:srgbClr val="FF0000"/>
                </a:solidFill>
              </a:rPr>
              <a:t>formation, </a:t>
            </a:r>
            <a:endParaRPr lang="en-US" sz="1050" b="1" i="1" dirty="0">
              <a:solidFill>
                <a:srgbClr val="FF0000"/>
              </a:solidFill>
            </a:endParaRPr>
          </a:p>
          <a:p>
            <a:endParaRPr lang="en-US" sz="1100" b="1" dirty="0">
              <a:solidFill>
                <a:srgbClr val="FF0000"/>
              </a:solidFill>
            </a:endParaRPr>
          </a:p>
        </p:txBody>
      </p:sp>
      <p:sp>
        <p:nvSpPr>
          <p:cNvPr id="11" name="TextBox 10"/>
          <p:cNvSpPr txBox="1"/>
          <p:nvPr/>
        </p:nvSpPr>
        <p:spPr>
          <a:xfrm rot="1877375">
            <a:off x="7475269" y="4679595"/>
            <a:ext cx="2406623" cy="253916"/>
          </a:xfrm>
          <a:prstGeom prst="rect">
            <a:avLst/>
          </a:prstGeom>
          <a:noFill/>
        </p:spPr>
        <p:txBody>
          <a:bodyPr wrap="square" rtlCol="0">
            <a:spAutoFit/>
          </a:bodyPr>
          <a:lstStyle/>
          <a:p>
            <a:r>
              <a:rPr lang="en-US" sz="1050" b="1" i="1" dirty="0" smtClean="0">
                <a:solidFill>
                  <a:srgbClr val="FF0000"/>
                </a:solidFill>
              </a:rPr>
              <a:t>launch and growth of startups</a:t>
            </a:r>
            <a:endParaRPr lang="en-US" sz="1050" b="1" dirty="0">
              <a:solidFill>
                <a:srgbClr val="FF0000"/>
              </a:solidFill>
            </a:endParaRPr>
          </a:p>
        </p:txBody>
      </p:sp>
      <p:sp>
        <p:nvSpPr>
          <p:cNvPr id="75" name="Rectangle 74"/>
          <p:cNvSpPr/>
          <p:nvPr/>
        </p:nvSpPr>
        <p:spPr>
          <a:xfrm>
            <a:off x="0" y="1902959"/>
            <a:ext cx="9144000" cy="2277547"/>
          </a:xfrm>
          <a:prstGeom prst="rect">
            <a:avLst/>
          </a:prstGeom>
          <a:noFill/>
        </p:spPr>
        <p:txBody>
          <a:bodyPr wrap="square" lIns="91440" tIns="45720" rIns="91440" bIns="45720">
            <a:spAutoFit/>
          </a:bodyPr>
          <a:lstStyle/>
          <a:p>
            <a:r>
              <a:rPr lang="en-US" sz="5400" dirty="0"/>
              <a:t> </a:t>
            </a:r>
            <a:endParaRPr lang="en-US" sz="1600" dirty="0"/>
          </a:p>
          <a:p>
            <a:r>
              <a:rPr lang="en-US" sz="1600" dirty="0"/>
              <a:t> </a:t>
            </a:r>
            <a:r>
              <a:rPr lang="en-US" sz="1600" dirty="0" smtClean="0"/>
              <a:t>I        I        I        I        I        I        I        I        I        I        I        I        I        I        I        I        I        I        I        I        I       </a:t>
            </a:r>
            <a:endParaRPr lang="en-US" sz="1600" dirty="0"/>
          </a:p>
          <a:p>
            <a:r>
              <a:rPr lang="en-US" sz="1100" b="1" dirty="0">
                <a:solidFill>
                  <a:srgbClr val="FF0000"/>
                </a:solidFill>
              </a:rPr>
              <a:t>idea  </a:t>
            </a:r>
            <a:r>
              <a:rPr lang="en-US" sz="1100" b="1" dirty="0" smtClean="0">
                <a:solidFill>
                  <a:srgbClr val="FF0000"/>
                </a:solidFill>
              </a:rPr>
              <a:t> </a:t>
            </a:r>
            <a:r>
              <a:rPr lang="en-US" sz="1200" b="1" dirty="0" smtClean="0">
                <a:solidFill>
                  <a:srgbClr val="FF0000"/>
                </a:solidFill>
              </a:rPr>
              <a:t>idea</a:t>
            </a:r>
            <a:r>
              <a:rPr lang="en-US" sz="1100" b="1" dirty="0" smtClean="0">
                <a:solidFill>
                  <a:srgbClr val="FF0000"/>
                </a:solidFill>
              </a:rPr>
              <a:t>   IDEA</a:t>
            </a:r>
            <a:r>
              <a:rPr lang="en-US" sz="1100" dirty="0" smtClean="0">
                <a:solidFill>
                  <a:srgbClr val="FF0000"/>
                </a:solidFill>
              </a:rPr>
              <a:t>  </a:t>
            </a:r>
            <a:r>
              <a:rPr lang="en-US" sz="1400" dirty="0" smtClean="0">
                <a:solidFill>
                  <a:srgbClr val="FF0000"/>
                </a:solidFill>
              </a:rPr>
              <a:t>IDEA</a:t>
            </a:r>
            <a:r>
              <a:rPr lang="en-US" sz="1100" dirty="0" smtClean="0">
                <a:solidFill>
                  <a:srgbClr val="FF0000"/>
                </a:solidFill>
              </a:rPr>
              <a:t>  </a:t>
            </a:r>
            <a:r>
              <a:rPr lang="en-US" sz="1400" b="1" dirty="0" smtClean="0">
                <a:solidFill>
                  <a:srgbClr val="FF0000"/>
                </a:solidFill>
              </a:rPr>
              <a:t>IDEA</a:t>
            </a:r>
            <a:r>
              <a:rPr lang="en-US" sz="1100" b="1" dirty="0" smtClean="0">
                <a:solidFill>
                  <a:srgbClr val="FF0000"/>
                </a:solidFill>
              </a:rPr>
              <a:t>     </a:t>
            </a:r>
            <a:r>
              <a:rPr lang="en-US" sz="1200" b="1" dirty="0" smtClean="0">
                <a:solidFill>
                  <a:srgbClr val="FF0000"/>
                </a:solidFill>
                <a:latin typeface="Arial Narrow"/>
                <a:cs typeface="Arial Narrow"/>
              </a:rPr>
              <a:t>Team </a:t>
            </a:r>
            <a:r>
              <a:rPr lang="en-US" sz="1200" b="1" dirty="0">
                <a:solidFill>
                  <a:srgbClr val="FF0000"/>
                </a:solidFill>
                <a:latin typeface="Arial Narrow"/>
                <a:cs typeface="Arial Narrow"/>
              </a:rPr>
              <a:t>Formation   </a:t>
            </a:r>
            <a:r>
              <a:rPr lang="en-US" sz="1200" b="1" dirty="0" smtClean="0">
                <a:solidFill>
                  <a:srgbClr val="FF0000"/>
                </a:solidFill>
                <a:latin typeface="Arial Narrow"/>
                <a:cs typeface="Arial Narrow"/>
              </a:rPr>
              <a:t>   Functional     Company Formation       </a:t>
            </a:r>
            <a:r>
              <a:rPr lang="en-US" sz="1200" b="1" dirty="0">
                <a:solidFill>
                  <a:srgbClr val="FF0000"/>
                </a:solidFill>
                <a:latin typeface="Arial Narrow"/>
                <a:cs typeface="Arial Narrow"/>
              </a:rPr>
              <a:t>Investment Seeking   </a:t>
            </a:r>
            <a:r>
              <a:rPr lang="en-US" sz="1200" b="1" dirty="0" smtClean="0">
                <a:solidFill>
                  <a:srgbClr val="FF0000"/>
                </a:solidFill>
                <a:latin typeface="Arial Narrow"/>
                <a:cs typeface="Arial Narrow"/>
              </a:rPr>
              <a:t>    </a:t>
            </a:r>
            <a:r>
              <a:rPr lang="en-US" sz="1200" b="1" dirty="0">
                <a:solidFill>
                  <a:srgbClr val="FF0000"/>
                </a:solidFill>
                <a:latin typeface="Arial Narrow"/>
                <a:cs typeface="Arial Narrow"/>
              </a:rPr>
              <a:t>Operational    </a:t>
            </a:r>
            <a:r>
              <a:rPr lang="en-US" sz="1200" b="1" dirty="0" smtClean="0">
                <a:solidFill>
                  <a:srgbClr val="FF0000"/>
                </a:solidFill>
                <a:latin typeface="Arial Narrow"/>
                <a:cs typeface="Arial Narrow"/>
              </a:rPr>
              <a:t>   Revenue+    Growth</a:t>
            </a:r>
            <a:endParaRPr lang="en-US" sz="800" b="1" dirty="0" smtClean="0">
              <a:solidFill>
                <a:srgbClr val="FF0000"/>
              </a:solidFill>
              <a:latin typeface="Arial Narrow"/>
              <a:cs typeface="Arial Narrow"/>
            </a:endParaRPr>
          </a:p>
          <a:p>
            <a:endParaRPr lang="en-US" sz="800" dirty="0">
              <a:latin typeface="Arial Narrow"/>
              <a:cs typeface="Arial Narrow"/>
            </a:endParaRPr>
          </a:p>
          <a:p>
            <a:r>
              <a:rPr lang="en-US" sz="1200" dirty="0">
                <a:latin typeface="Arial Narrow"/>
                <a:cs typeface="Arial Narrow"/>
              </a:rPr>
              <a:t> </a:t>
            </a:r>
            <a:r>
              <a:rPr lang="en-US" sz="1200" dirty="0" smtClean="0">
                <a:latin typeface="Arial Narrow"/>
                <a:cs typeface="Arial Narrow"/>
              </a:rPr>
              <a:t>          </a:t>
            </a:r>
            <a:r>
              <a:rPr lang="en-US" sz="1000" b="1" dirty="0" smtClean="0">
                <a:solidFill>
                  <a:srgbClr val="0000FF"/>
                </a:solidFill>
              </a:rPr>
              <a:t>seeking advice        </a:t>
            </a:r>
            <a:r>
              <a:rPr lang="en-US" sz="1000" b="1" dirty="0">
                <a:solidFill>
                  <a:srgbClr val="0000FF"/>
                </a:solidFill>
              </a:rPr>
              <a:t>market/customer research     </a:t>
            </a:r>
            <a:r>
              <a:rPr lang="en-US" sz="1000" b="1" dirty="0" smtClean="0">
                <a:solidFill>
                  <a:srgbClr val="0000FF"/>
                </a:solidFill>
              </a:rPr>
              <a:t>   </a:t>
            </a:r>
            <a:r>
              <a:rPr lang="en-US" sz="1000" b="1" dirty="0">
                <a:solidFill>
                  <a:srgbClr val="0000FF"/>
                </a:solidFill>
              </a:rPr>
              <a:t>product/service development     </a:t>
            </a:r>
            <a:r>
              <a:rPr lang="en-US" sz="1000" b="1" dirty="0" smtClean="0">
                <a:solidFill>
                  <a:srgbClr val="0000FF"/>
                </a:solidFill>
              </a:rPr>
              <a:t>  </a:t>
            </a:r>
            <a:r>
              <a:rPr lang="en-US" sz="1000" b="1" dirty="0">
                <a:solidFill>
                  <a:srgbClr val="0000FF"/>
                </a:solidFill>
              </a:rPr>
              <a:t>awards and </a:t>
            </a:r>
            <a:r>
              <a:rPr lang="en-US" sz="1000" b="1" dirty="0" smtClean="0">
                <a:solidFill>
                  <a:srgbClr val="0000FF"/>
                </a:solidFill>
              </a:rPr>
              <a:t>grants      bootstrapping         raising </a:t>
            </a:r>
            <a:r>
              <a:rPr lang="en-US" sz="1000" b="1" dirty="0">
                <a:solidFill>
                  <a:srgbClr val="0000FF"/>
                </a:solidFill>
              </a:rPr>
              <a:t>capital      </a:t>
            </a:r>
            <a:r>
              <a:rPr lang="en-US" sz="1000" b="1" dirty="0" smtClean="0">
                <a:solidFill>
                  <a:srgbClr val="0000FF"/>
                </a:solidFill>
              </a:rPr>
              <a:t>   filing taxes  </a:t>
            </a:r>
          </a:p>
          <a:p>
            <a:r>
              <a:rPr lang="en-US" sz="1000" b="1" dirty="0" smtClean="0">
                <a:solidFill>
                  <a:srgbClr val="0000FF"/>
                </a:solidFill>
              </a:rPr>
              <a:t>    </a:t>
            </a:r>
          </a:p>
          <a:p>
            <a:r>
              <a:rPr lang="en-US" sz="1000" b="1" dirty="0" smtClean="0">
                <a:solidFill>
                  <a:srgbClr val="008000"/>
                </a:solidFill>
              </a:rPr>
              <a:t>Peer Mentors          Alumni Network          “Garage” Courses           EUREKA! Competitions             Internship </a:t>
            </a:r>
            <a:r>
              <a:rPr lang="en-US" sz="1000" b="1" dirty="0">
                <a:solidFill>
                  <a:srgbClr val="008000"/>
                </a:solidFill>
              </a:rPr>
              <a:t>Funding  </a:t>
            </a:r>
            <a:r>
              <a:rPr lang="en-US" sz="1000" b="1" dirty="0" smtClean="0">
                <a:solidFill>
                  <a:srgbClr val="008000"/>
                </a:solidFill>
              </a:rPr>
              <a:t>       Student </a:t>
            </a:r>
            <a:r>
              <a:rPr lang="en-US" sz="1000" b="1" dirty="0">
                <a:solidFill>
                  <a:srgbClr val="008000"/>
                </a:solidFill>
              </a:rPr>
              <a:t>Incubator Space </a:t>
            </a:r>
            <a:r>
              <a:rPr lang="en-US" sz="1000" b="1" dirty="0" smtClean="0">
                <a:solidFill>
                  <a:srgbClr val="008000"/>
                </a:solidFill>
              </a:rPr>
              <a:t>         Tiger Sessions   </a:t>
            </a:r>
          </a:p>
          <a:p>
            <a:r>
              <a:rPr lang="en-US" sz="1000" dirty="0">
                <a:solidFill>
                  <a:srgbClr val="008000"/>
                </a:solidFill>
              </a:rPr>
              <a:t> </a:t>
            </a:r>
            <a:endParaRPr lang="en-US" sz="800" dirty="0">
              <a:solidFill>
                <a:srgbClr val="008000"/>
              </a:solidFill>
            </a:endParaRPr>
          </a:p>
          <a:p>
            <a:r>
              <a:rPr lang="en-US" sz="800" dirty="0"/>
              <a:t>   </a:t>
            </a:r>
            <a:r>
              <a:rPr lang="en-US" sz="800" i="1" dirty="0"/>
              <a:t>expert input  </a:t>
            </a:r>
            <a:r>
              <a:rPr lang="en-US" sz="800" i="1" dirty="0" smtClean="0"/>
              <a:t>                   </a:t>
            </a:r>
            <a:r>
              <a:rPr lang="en-US" sz="800" i="1" dirty="0"/>
              <a:t>mentoring           </a:t>
            </a:r>
            <a:r>
              <a:rPr lang="en-US" sz="800" i="1" dirty="0" smtClean="0"/>
              <a:t>            </a:t>
            </a:r>
            <a:r>
              <a:rPr lang="en-US" sz="800" i="1" dirty="0"/>
              <a:t>networking   </a:t>
            </a:r>
            <a:r>
              <a:rPr lang="en-US" sz="800" dirty="0"/>
              <a:t>                </a:t>
            </a:r>
            <a:r>
              <a:rPr lang="en-US" sz="800" dirty="0" smtClean="0"/>
              <a:t>     </a:t>
            </a:r>
            <a:r>
              <a:rPr lang="en-US" sz="800" i="1" dirty="0"/>
              <a:t>expert input                    mentoring                      networking   </a:t>
            </a:r>
            <a:r>
              <a:rPr lang="en-US" sz="800" dirty="0"/>
              <a:t>                          </a:t>
            </a:r>
            <a:r>
              <a:rPr lang="en-US" sz="800" i="1" dirty="0"/>
              <a:t>expert input                       mentoring                        networking </a:t>
            </a:r>
            <a:endParaRPr lang="en-US" sz="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4000483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 name="Picture 79" descr="witch"/>
          <p:cNvPicPr/>
          <p:nvPr/>
        </p:nvPicPr>
        <p:blipFill>
          <a:blip r:embed="rId2">
            <a:extLst>
              <a:ext uri="{28A0092B-C50C-407E-A947-70E740481C1C}">
                <a14:useLocalDpi xmlns:a14="http://schemas.microsoft.com/office/drawing/2010/main" val="0"/>
              </a:ext>
            </a:extLst>
          </a:blip>
          <a:srcRect/>
          <a:stretch>
            <a:fillRect/>
          </a:stretch>
        </p:blipFill>
        <p:spPr bwMode="auto">
          <a:xfrm>
            <a:off x="4328684" y="1951992"/>
            <a:ext cx="876300" cy="791210"/>
          </a:xfrm>
          <a:prstGeom prst="rect">
            <a:avLst/>
          </a:prstGeom>
          <a:noFill/>
          <a:ln>
            <a:noFill/>
          </a:ln>
        </p:spPr>
      </p:pic>
      <p:sp>
        <p:nvSpPr>
          <p:cNvPr id="2" name="Title 1"/>
          <p:cNvSpPr>
            <a:spLocks noGrp="1"/>
          </p:cNvSpPr>
          <p:nvPr>
            <p:ph type="title"/>
          </p:nvPr>
        </p:nvSpPr>
        <p:spPr>
          <a:xfrm>
            <a:off x="457200" y="85060"/>
            <a:ext cx="8229600" cy="1143000"/>
          </a:xfrm>
        </p:spPr>
        <p:txBody>
          <a:bodyPr>
            <a:normAutofit/>
          </a:bodyPr>
          <a:lstStyle/>
          <a:p>
            <a:r>
              <a:rPr lang="en-US" sz="4000" dirty="0" smtClean="0"/>
              <a:t>UT San Antonio Student Startups</a:t>
            </a:r>
            <a:endParaRPr lang="en-US" sz="4000" dirty="0"/>
          </a:p>
        </p:txBody>
      </p:sp>
      <p:sp>
        <p:nvSpPr>
          <p:cNvPr id="5" name="Rectangle 4"/>
          <p:cNvSpPr/>
          <p:nvPr/>
        </p:nvSpPr>
        <p:spPr>
          <a:xfrm>
            <a:off x="0" y="1899947"/>
            <a:ext cx="9144000" cy="2277547"/>
          </a:xfrm>
          <a:prstGeom prst="rect">
            <a:avLst/>
          </a:prstGeom>
          <a:noFill/>
        </p:spPr>
        <p:txBody>
          <a:bodyPr wrap="square" lIns="91440" tIns="45720" rIns="91440" bIns="45720">
            <a:spAutoFit/>
          </a:bodyPr>
          <a:lstStyle/>
          <a:p>
            <a:r>
              <a:rPr lang="en-US" sz="5400" dirty="0"/>
              <a:t> </a:t>
            </a:r>
            <a:endParaRPr lang="en-US" sz="1600" dirty="0"/>
          </a:p>
          <a:p>
            <a:r>
              <a:rPr lang="en-US" sz="1600" dirty="0"/>
              <a:t> </a:t>
            </a:r>
            <a:r>
              <a:rPr lang="en-US" sz="1600" dirty="0" smtClean="0"/>
              <a:t> I        I        I        I        I        I        I        I        I        I        I        I        I        I        I        I        I        I        I        I        I       </a:t>
            </a:r>
            <a:endParaRPr lang="en-US" sz="1600" dirty="0"/>
          </a:p>
          <a:p>
            <a:r>
              <a:rPr lang="en-US" sz="1100" b="1" dirty="0">
                <a:solidFill>
                  <a:srgbClr val="FF0000"/>
                </a:solidFill>
              </a:rPr>
              <a:t>idea  </a:t>
            </a:r>
            <a:r>
              <a:rPr lang="en-US" sz="1100" b="1" dirty="0" smtClean="0">
                <a:solidFill>
                  <a:srgbClr val="FF0000"/>
                </a:solidFill>
              </a:rPr>
              <a:t> </a:t>
            </a:r>
            <a:r>
              <a:rPr lang="en-US" sz="1200" b="1" dirty="0" smtClean="0">
                <a:solidFill>
                  <a:srgbClr val="FF0000"/>
                </a:solidFill>
              </a:rPr>
              <a:t>idea</a:t>
            </a:r>
            <a:r>
              <a:rPr lang="en-US" sz="1100" b="1" dirty="0" smtClean="0">
                <a:solidFill>
                  <a:srgbClr val="FF0000"/>
                </a:solidFill>
              </a:rPr>
              <a:t>   IDEA</a:t>
            </a:r>
            <a:r>
              <a:rPr lang="en-US" sz="1100" dirty="0" smtClean="0">
                <a:solidFill>
                  <a:srgbClr val="FF0000"/>
                </a:solidFill>
              </a:rPr>
              <a:t>  </a:t>
            </a:r>
            <a:r>
              <a:rPr lang="en-US" sz="1400" dirty="0" smtClean="0">
                <a:solidFill>
                  <a:srgbClr val="FF0000"/>
                </a:solidFill>
              </a:rPr>
              <a:t>IDEA</a:t>
            </a:r>
            <a:r>
              <a:rPr lang="en-US" sz="1100" dirty="0" smtClean="0">
                <a:solidFill>
                  <a:srgbClr val="FF0000"/>
                </a:solidFill>
              </a:rPr>
              <a:t>  </a:t>
            </a:r>
            <a:r>
              <a:rPr lang="en-US" sz="1400" b="1" dirty="0" smtClean="0">
                <a:solidFill>
                  <a:srgbClr val="FF0000"/>
                </a:solidFill>
              </a:rPr>
              <a:t>IDEA</a:t>
            </a:r>
            <a:r>
              <a:rPr lang="en-US" sz="1100" b="1" dirty="0" smtClean="0">
                <a:solidFill>
                  <a:srgbClr val="FF0000"/>
                </a:solidFill>
              </a:rPr>
              <a:t>        </a:t>
            </a:r>
            <a:r>
              <a:rPr lang="en-US" sz="1200" b="1" dirty="0" smtClean="0">
                <a:solidFill>
                  <a:srgbClr val="FF0000"/>
                </a:solidFill>
                <a:latin typeface="Arial Narrow"/>
                <a:cs typeface="Arial Narrow"/>
              </a:rPr>
              <a:t>Team </a:t>
            </a:r>
            <a:r>
              <a:rPr lang="en-US" sz="1200" b="1" dirty="0">
                <a:solidFill>
                  <a:srgbClr val="FF0000"/>
                </a:solidFill>
                <a:latin typeface="Arial Narrow"/>
                <a:cs typeface="Arial Narrow"/>
              </a:rPr>
              <a:t>Formation  </a:t>
            </a:r>
            <a:r>
              <a:rPr lang="en-US" sz="1200" b="1" dirty="0" smtClean="0">
                <a:solidFill>
                  <a:srgbClr val="FF0000"/>
                </a:solidFill>
                <a:latin typeface="Arial Narrow"/>
                <a:cs typeface="Arial Narrow"/>
              </a:rPr>
              <a:t>    Functional     Company Formation     </a:t>
            </a:r>
            <a:r>
              <a:rPr lang="en-US" sz="1200" b="1" dirty="0">
                <a:solidFill>
                  <a:srgbClr val="FF0000"/>
                </a:solidFill>
                <a:latin typeface="Arial Narrow"/>
                <a:cs typeface="Arial Narrow"/>
              </a:rPr>
              <a:t>Investment Seeking   </a:t>
            </a:r>
            <a:r>
              <a:rPr lang="en-US" sz="1200" b="1" dirty="0" smtClean="0">
                <a:solidFill>
                  <a:srgbClr val="FF0000"/>
                </a:solidFill>
                <a:latin typeface="Arial Narrow"/>
                <a:cs typeface="Arial Narrow"/>
              </a:rPr>
              <a:t>   </a:t>
            </a:r>
            <a:r>
              <a:rPr lang="en-US" sz="1200" b="1" dirty="0">
                <a:solidFill>
                  <a:srgbClr val="FF0000"/>
                </a:solidFill>
                <a:latin typeface="Arial Narrow"/>
                <a:cs typeface="Arial Narrow"/>
              </a:rPr>
              <a:t>Operational    </a:t>
            </a:r>
            <a:r>
              <a:rPr lang="en-US" sz="1200" b="1" dirty="0" smtClean="0">
                <a:solidFill>
                  <a:srgbClr val="FF0000"/>
                </a:solidFill>
                <a:latin typeface="Arial Narrow"/>
                <a:cs typeface="Arial Narrow"/>
              </a:rPr>
              <a:t>   Revenue+   Growth</a:t>
            </a:r>
            <a:endParaRPr lang="en-US" sz="800" b="1" dirty="0" smtClean="0">
              <a:solidFill>
                <a:srgbClr val="FF0000"/>
              </a:solidFill>
              <a:latin typeface="Arial Narrow"/>
              <a:cs typeface="Arial Narrow"/>
            </a:endParaRPr>
          </a:p>
          <a:p>
            <a:endParaRPr lang="en-US" sz="800" dirty="0">
              <a:latin typeface="Arial Narrow"/>
              <a:cs typeface="Arial Narrow"/>
            </a:endParaRPr>
          </a:p>
          <a:p>
            <a:r>
              <a:rPr lang="en-US" sz="1200" dirty="0">
                <a:latin typeface="Arial Narrow"/>
                <a:cs typeface="Arial Narrow"/>
              </a:rPr>
              <a:t> </a:t>
            </a:r>
            <a:r>
              <a:rPr lang="en-US" sz="1200" dirty="0" smtClean="0">
                <a:latin typeface="Arial Narrow"/>
                <a:cs typeface="Arial Narrow"/>
              </a:rPr>
              <a:t>          </a:t>
            </a:r>
            <a:r>
              <a:rPr lang="en-US" sz="1000" b="1" dirty="0" smtClean="0">
                <a:solidFill>
                  <a:srgbClr val="0000FF"/>
                </a:solidFill>
              </a:rPr>
              <a:t>seeking advice        </a:t>
            </a:r>
            <a:r>
              <a:rPr lang="en-US" sz="1000" b="1" dirty="0">
                <a:solidFill>
                  <a:srgbClr val="0000FF"/>
                </a:solidFill>
              </a:rPr>
              <a:t>market/customer research     </a:t>
            </a:r>
            <a:r>
              <a:rPr lang="en-US" sz="1000" b="1" dirty="0" smtClean="0">
                <a:solidFill>
                  <a:srgbClr val="0000FF"/>
                </a:solidFill>
              </a:rPr>
              <a:t>   </a:t>
            </a:r>
            <a:r>
              <a:rPr lang="en-US" sz="1000" b="1" dirty="0">
                <a:solidFill>
                  <a:srgbClr val="0000FF"/>
                </a:solidFill>
              </a:rPr>
              <a:t>product/service development     </a:t>
            </a:r>
            <a:r>
              <a:rPr lang="en-US" sz="1000" b="1" dirty="0" smtClean="0">
                <a:solidFill>
                  <a:srgbClr val="0000FF"/>
                </a:solidFill>
              </a:rPr>
              <a:t>  </a:t>
            </a:r>
            <a:r>
              <a:rPr lang="en-US" sz="1000" b="1" dirty="0">
                <a:solidFill>
                  <a:srgbClr val="0000FF"/>
                </a:solidFill>
              </a:rPr>
              <a:t>awards and </a:t>
            </a:r>
            <a:r>
              <a:rPr lang="en-US" sz="1000" b="1" dirty="0" smtClean="0">
                <a:solidFill>
                  <a:srgbClr val="0000FF"/>
                </a:solidFill>
              </a:rPr>
              <a:t>grants      bootstrapping         raising </a:t>
            </a:r>
            <a:r>
              <a:rPr lang="en-US" sz="1000" b="1" dirty="0">
                <a:solidFill>
                  <a:srgbClr val="0000FF"/>
                </a:solidFill>
              </a:rPr>
              <a:t>capital      </a:t>
            </a:r>
            <a:r>
              <a:rPr lang="en-US" sz="1000" b="1" dirty="0" smtClean="0">
                <a:solidFill>
                  <a:srgbClr val="0000FF"/>
                </a:solidFill>
              </a:rPr>
              <a:t>   filing taxes  </a:t>
            </a:r>
          </a:p>
          <a:p>
            <a:r>
              <a:rPr lang="en-US" sz="1000" b="1" dirty="0" smtClean="0">
                <a:solidFill>
                  <a:srgbClr val="0000FF"/>
                </a:solidFill>
              </a:rPr>
              <a:t>        </a:t>
            </a:r>
          </a:p>
          <a:p>
            <a:r>
              <a:rPr lang="en-US" sz="1000" b="1" dirty="0" smtClean="0">
                <a:solidFill>
                  <a:srgbClr val="008000"/>
                </a:solidFill>
              </a:rPr>
              <a:t>                   Major/Minor                Faculty Mentors                Grants            Wet Labs         Tech Transfer Office             Experienced CEO/CFOs   </a:t>
            </a:r>
          </a:p>
          <a:p>
            <a:r>
              <a:rPr lang="en-US" sz="1000" dirty="0">
                <a:solidFill>
                  <a:srgbClr val="008000"/>
                </a:solidFill>
              </a:rPr>
              <a:t> </a:t>
            </a:r>
            <a:endParaRPr lang="en-US" sz="800" dirty="0">
              <a:solidFill>
                <a:srgbClr val="008000"/>
              </a:solidFill>
            </a:endParaRPr>
          </a:p>
          <a:p>
            <a:r>
              <a:rPr lang="en-US" sz="800" dirty="0"/>
              <a:t>   </a:t>
            </a:r>
            <a:r>
              <a:rPr lang="en-US" sz="800" i="1" dirty="0"/>
              <a:t>expert input  </a:t>
            </a:r>
            <a:r>
              <a:rPr lang="en-US" sz="800" i="1" dirty="0" smtClean="0"/>
              <a:t>                </a:t>
            </a:r>
            <a:r>
              <a:rPr lang="en-US" sz="800" i="1" dirty="0"/>
              <a:t>mentoring </a:t>
            </a:r>
            <a:r>
              <a:rPr lang="en-US" sz="800" i="1" dirty="0" smtClean="0"/>
              <a:t>                    </a:t>
            </a:r>
            <a:r>
              <a:rPr lang="en-US" sz="800" i="1" dirty="0"/>
              <a:t>networking   </a:t>
            </a:r>
            <a:r>
              <a:rPr lang="en-US" sz="800" dirty="0"/>
              <a:t> </a:t>
            </a:r>
            <a:r>
              <a:rPr lang="en-US" sz="800" dirty="0" smtClean="0"/>
              <a:t>              </a:t>
            </a:r>
            <a:r>
              <a:rPr lang="en-US" sz="800" i="1" dirty="0"/>
              <a:t>expert input      </a:t>
            </a:r>
            <a:r>
              <a:rPr lang="en-US" sz="800" i="1" dirty="0" smtClean="0"/>
              <a:t>         </a:t>
            </a:r>
            <a:r>
              <a:rPr lang="en-US" sz="800" i="1" dirty="0"/>
              <a:t>mentoring                      networking  </a:t>
            </a:r>
            <a:r>
              <a:rPr lang="en-US" sz="800" i="1" dirty="0" smtClean="0"/>
              <a:t>          expert </a:t>
            </a:r>
            <a:r>
              <a:rPr lang="en-US" sz="800" i="1" dirty="0"/>
              <a:t>input        </a:t>
            </a:r>
            <a:r>
              <a:rPr lang="en-US" sz="800" i="1" dirty="0" smtClean="0"/>
              <a:t>     </a:t>
            </a:r>
            <a:r>
              <a:rPr lang="en-US" sz="800" i="1" dirty="0"/>
              <a:t>mentoring   </a:t>
            </a:r>
            <a:r>
              <a:rPr lang="en-US" sz="800" i="1" dirty="0" smtClean="0"/>
              <a:t>        </a:t>
            </a:r>
            <a:r>
              <a:rPr lang="en-US" sz="800" i="1" dirty="0"/>
              <a:t>networking  </a:t>
            </a:r>
            <a:r>
              <a:rPr lang="en-US" sz="800" dirty="0" smtClean="0"/>
              <a:t>                       </a:t>
            </a:r>
            <a:r>
              <a:rPr lang="en-US" sz="800" i="1" dirty="0" smtClean="0"/>
              <a:t> </a:t>
            </a:r>
            <a:endParaRPr lang="en-US" sz="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cxnSp>
        <p:nvCxnSpPr>
          <p:cNvPr id="7" name="Straight Arrow Connector 6"/>
          <p:cNvCxnSpPr/>
          <p:nvPr/>
        </p:nvCxnSpPr>
        <p:spPr>
          <a:xfrm flipV="1">
            <a:off x="101600" y="2814177"/>
            <a:ext cx="8827510" cy="2490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 name="Collate 5"/>
          <p:cNvSpPr/>
          <p:nvPr/>
        </p:nvSpPr>
        <p:spPr>
          <a:xfrm>
            <a:off x="827760" y="1962208"/>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8" name="Smiley Face 7"/>
          <p:cNvSpPr/>
          <p:nvPr/>
        </p:nvSpPr>
        <p:spPr>
          <a:xfrm>
            <a:off x="833144" y="1579817"/>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9" name="Collate 8"/>
          <p:cNvSpPr/>
          <p:nvPr/>
        </p:nvSpPr>
        <p:spPr>
          <a:xfrm>
            <a:off x="3046221" y="2104266"/>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0" name="Smiley Face 9"/>
          <p:cNvSpPr/>
          <p:nvPr/>
        </p:nvSpPr>
        <p:spPr>
          <a:xfrm>
            <a:off x="3051605" y="1721875"/>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Collate 12"/>
          <p:cNvSpPr/>
          <p:nvPr/>
        </p:nvSpPr>
        <p:spPr>
          <a:xfrm>
            <a:off x="444165" y="2100325"/>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4" name="Smiley Face 13"/>
          <p:cNvSpPr/>
          <p:nvPr/>
        </p:nvSpPr>
        <p:spPr>
          <a:xfrm>
            <a:off x="449549" y="1717934"/>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Collate 14"/>
          <p:cNvSpPr/>
          <p:nvPr/>
        </p:nvSpPr>
        <p:spPr>
          <a:xfrm>
            <a:off x="946307" y="2191856"/>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6" name="Smiley Face 15"/>
          <p:cNvSpPr/>
          <p:nvPr/>
        </p:nvSpPr>
        <p:spPr>
          <a:xfrm>
            <a:off x="951691" y="1809465"/>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Collate 18"/>
          <p:cNvSpPr/>
          <p:nvPr/>
        </p:nvSpPr>
        <p:spPr>
          <a:xfrm>
            <a:off x="686643" y="2162586"/>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0" name="Smiley Face 19"/>
          <p:cNvSpPr/>
          <p:nvPr/>
        </p:nvSpPr>
        <p:spPr>
          <a:xfrm>
            <a:off x="692027" y="1780195"/>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1" name="Collate 20"/>
          <p:cNvSpPr/>
          <p:nvPr/>
        </p:nvSpPr>
        <p:spPr>
          <a:xfrm>
            <a:off x="1746349" y="2131737"/>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2" name="Smiley Face 21"/>
          <p:cNvSpPr/>
          <p:nvPr/>
        </p:nvSpPr>
        <p:spPr>
          <a:xfrm>
            <a:off x="1746349" y="1767719"/>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3" name="Collate 22"/>
          <p:cNvSpPr/>
          <p:nvPr/>
        </p:nvSpPr>
        <p:spPr>
          <a:xfrm>
            <a:off x="1166215" y="2238786"/>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4" name="Smiley Face 23"/>
          <p:cNvSpPr/>
          <p:nvPr/>
        </p:nvSpPr>
        <p:spPr>
          <a:xfrm>
            <a:off x="1171599" y="1780195"/>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25" name="Straight Connector 24"/>
          <p:cNvCxnSpPr/>
          <p:nvPr/>
        </p:nvCxnSpPr>
        <p:spPr>
          <a:xfrm flipV="1">
            <a:off x="387849" y="4326601"/>
            <a:ext cx="1248125" cy="726748"/>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H="1">
            <a:off x="686643" y="4955882"/>
            <a:ext cx="13035" cy="1659925"/>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6016366" y="4955882"/>
            <a:ext cx="0" cy="1659925"/>
          </a:xfrm>
          <a:prstGeom prst="line">
            <a:avLst/>
          </a:prstGeom>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flipV="1">
            <a:off x="699678" y="4955882"/>
            <a:ext cx="5335167" cy="2"/>
          </a:xfrm>
          <a:prstGeom prst="line">
            <a:avLst/>
          </a:prstGeom>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5183763" y="4314685"/>
            <a:ext cx="1055653" cy="738664"/>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V="1">
            <a:off x="699678" y="6615807"/>
            <a:ext cx="5335167" cy="2"/>
          </a:xfrm>
          <a:prstGeom prst="line">
            <a:avLst/>
          </a:prstGeom>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1408692" y="4586550"/>
            <a:ext cx="4025007" cy="738664"/>
          </a:xfrm>
          <a:prstGeom prst="rect">
            <a:avLst/>
          </a:prstGeom>
          <a:noFill/>
        </p:spPr>
        <p:txBody>
          <a:bodyPr wrap="square" rtlCol="0">
            <a:spAutoFit/>
          </a:bodyPr>
          <a:lstStyle/>
          <a:p>
            <a:pPr algn="dist"/>
            <a:r>
              <a:rPr lang="en-US" sz="2400" b="1" dirty="0" smtClean="0"/>
              <a:t>Student Incubator</a:t>
            </a:r>
          </a:p>
          <a:p>
            <a:r>
              <a:rPr lang="en-US" dirty="0" smtClean="0"/>
              <a:t>                 </a:t>
            </a:r>
            <a:endParaRPr lang="en-US" dirty="0"/>
          </a:p>
        </p:txBody>
      </p:sp>
      <p:sp>
        <p:nvSpPr>
          <p:cNvPr id="45" name="Collate 44"/>
          <p:cNvSpPr/>
          <p:nvPr/>
        </p:nvSpPr>
        <p:spPr>
          <a:xfrm>
            <a:off x="3172844" y="1909062"/>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6" name="Smiley Face 45"/>
          <p:cNvSpPr/>
          <p:nvPr/>
        </p:nvSpPr>
        <p:spPr>
          <a:xfrm>
            <a:off x="3178228" y="1526671"/>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7" name="Collate 46"/>
          <p:cNvSpPr/>
          <p:nvPr/>
        </p:nvSpPr>
        <p:spPr>
          <a:xfrm>
            <a:off x="254703" y="2209956"/>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8" name="Smiley Face 47"/>
          <p:cNvSpPr/>
          <p:nvPr/>
        </p:nvSpPr>
        <p:spPr>
          <a:xfrm>
            <a:off x="260087" y="1827565"/>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9" name="Collate 48"/>
          <p:cNvSpPr/>
          <p:nvPr/>
        </p:nvSpPr>
        <p:spPr>
          <a:xfrm>
            <a:off x="1388112" y="1910871"/>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0" name="Smiley Face 49"/>
          <p:cNvSpPr/>
          <p:nvPr/>
        </p:nvSpPr>
        <p:spPr>
          <a:xfrm>
            <a:off x="1393496" y="1528480"/>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1" name="Collate 50"/>
          <p:cNvSpPr/>
          <p:nvPr/>
        </p:nvSpPr>
        <p:spPr>
          <a:xfrm>
            <a:off x="3415322" y="1721875"/>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2" name="Smiley Face 51"/>
          <p:cNvSpPr/>
          <p:nvPr/>
        </p:nvSpPr>
        <p:spPr>
          <a:xfrm>
            <a:off x="3420706" y="1339484"/>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3" name="Collate 52"/>
          <p:cNvSpPr/>
          <p:nvPr/>
        </p:nvSpPr>
        <p:spPr>
          <a:xfrm>
            <a:off x="1512043" y="2070671"/>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4" name="Smiley Face 53"/>
          <p:cNvSpPr/>
          <p:nvPr/>
        </p:nvSpPr>
        <p:spPr>
          <a:xfrm>
            <a:off x="1517427" y="1688280"/>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5" name="Collate 54"/>
          <p:cNvSpPr/>
          <p:nvPr/>
        </p:nvSpPr>
        <p:spPr>
          <a:xfrm>
            <a:off x="3296775" y="2202652"/>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6" name="Smiley Face 55"/>
          <p:cNvSpPr/>
          <p:nvPr/>
        </p:nvSpPr>
        <p:spPr>
          <a:xfrm>
            <a:off x="3302159" y="1820261"/>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7" name="Collate 56"/>
          <p:cNvSpPr/>
          <p:nvPr/>
        </p:nvSpPr>
        <p:spPr>
          <a:xfrm>
            <a:off x="3970436" y="2084690"/>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8" name="Smiley Face 57"/>
          <p:cNvSpPr/>
          <p:nvPr/>
        </p:nvSpPr>
        <p:spPr>
          <a:xfrm>
            <a:off x="3975820" y="1702299"/>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9" name="Collate 58"/>
          <p:cNvSpPr/>
          <p:nvPr/>
        </p:nvSpPr>
        <p:spPr>
          <a:xfrm>
            <a:off x="3580942" y="2162586"/>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0" name="Smiley Face 59"/>
          <p:cNvSpPr/>
          <p:nvPr/>
        </p:nvSpPr>
        <p:spPr>
          <a:xfrm>
            <a:off x="3586326" y="1780195"/>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1" name="Collate 60"/>
          <p:cNvSpPr/>
          <p:nvPr/>
        </p:nvSpPr>
        <p:spPr>
          <a:xfrm>
            <a:off x="3727958" y="1802143"/>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2" name="Smiley Face 61"/>
          <p:cNvSpPr/>
          <p:nvPr/>
        </p:nvSpPr>
        <p:spPr>
          <a:xfrm>
            <a:off x="3733342" y="1419752"/>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3" name="Collate 62"/>
          <p:cNvSpPr/>
          <p:nvPr/>
        </p:nvSpPr>
        <p:spPr>
          <a:xfrm>
            <a:off x="5199600" y="2055585"/>
            <a:ext cx="236972"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4" name="Smiley Face 63"/>
          <p:cNvSpPr/>
          <p:nvPr/>
        </p:nvSpPr>
        <p:spPr>
          <a:xfrm>
            <a:off x="5204984" y="1673194"/>
            <a:ext cx="231710"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5" name="Collate 64"/>
          <p:cNvSpPr/>
          <p:nvPr/>
        </p:nvSpPr>
        <p:spPr>
          <a:xfrm>
            <a:off x="5560564" y="2151314"/>
            <a:ext cx="236972"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6" name="Smiley Face 65"/>
          <p:cNvSpPr/>
          <p:nvPr/>
        </p:nvSpPr>
        <p:spPr>
          <a:xfrm>
            <a:off x="5565948" y="1768923"/>
            <a:ext cx="231710"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7" name="Collate 66"/>
          <p:cNvSpPr/>
          <p:nvPr/>
        </p:nvSpPr>
        <p:spPr>
          <a:xfrm>
            <a:off x="3823420" y="2057641"/>
            <a:ext cx="236972"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8" name="Smiley Face 67"/>
          <p:cNvSpPr/>
          <p:nvPr/>
        </p:nvSpPr>
        <p:spPr>
          <a:xfrm>
            <a:off x="3828804" y="1675250"/>
            <a:ext cx="231710"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9" name="Collate 68"/>
          <p:cNvSpPr/>
          <p:nvPr/>
        </p:nvSpPr>
        <p:spPr>
          <a:xfrm>
            <a:off x="5323470" y="2198767"/>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70" name="Smiley Face 69"/>
          <p:cNvSpPr/>
          <p:nvPr/>
        </p:nvSpPr>
        <p:spPr>
          <a:xfrm>
            <a:off x="5323470" y="1848345"/>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139" name="Straight Connector 138"/>
          <p:cNvCxnSpPr/>
          <p:nvPr/>
        </p:nvCxnSpPr>
        <p:spPr>
          <a:xfrm>
            <a:off x="1635974" y="4314685"/>
            <a:ext cx="3547789" cy="0"/>
          </a:xfrm>
          <a:prstGeom prst="line">
            <a:avLst/>
          </a:prstGeom>
        </p:spPr>
        <p:style>
          <a:lnRef idx="2">
            <a:schemeClr val="accent1"/>
          </a:lnRef>
          <a:fillRef idx="0">
            <a:schemeClr val="accent1"/>
          </a:fillRef>
          <a:effectRef idx="1">
            <a:schemeClr val="accent1"/>
          </a:effectRef>
          <a:fontRef idx="minor">
            <a:schemeClr val="tx1"/>
          </a:fontRef>
        </p:style>
      </p:cxnSp>
      <p:sp>
        <p:nvSpPr>
          <p:cNvPr id="3" name="Rectangle 2"/>
          <p:cNvSpPr/>
          <p:nvPr/>
        </p:nvSpPr>
        <p:spPr>
          <a:xfrm>
            <a:off x="1769015" y="4955882"/>
            <a:ext cx="3452419" cy="1754327"/>
          </a:xfrm>
          <a:prstGeom prst="rect">
            <a:avLst/>
          </a:prstGeom>
        </p:spPr>
        <p:txBody>
          <a:bodyPr wrap="square">
            <a:spAutoFit/>
          </a:bodyPr>
          <a:lstStyle/>
          <a:p>
            <a:endParaRPr lang="en-US" dirty="0" smtClean="0"/>
          </a:p>
          <a:p>
            <a:pPr marL="285750" indent="-285750">
              <a:buFont typeface="Arial"/>
              <a:buChar char="•"/>
            </a:pPr>
            <a:r>
              <a:rPr lang="en-US" dirty="0" smtClean="0"/>
              <a:t>Mentor group</a:t>
            </a:r>
          </a:p>
          <a:p>
            <a:pPr marL="285750" indent="-285750">
              <a:buFont typeface="Arial"/>
              <a:buChar char="•"/>
            </a:pPr>
            <a:r>
              <a:rPr lang="en-US" dirty="0" smtClean="0"/>
              <a:t>Patent help (UT owns IP)</a:t>
            </a:r>
          </a:p>
          <a:p>
            <a:pPr marL="285750" indent="-285750">
              <a:buFont typeface="Arial"/>
              <a:buChar char="•"/>
            </a:pPr>
            <a:r>
              <a:rPr lang="en-US" dirty="0" smtClean="0"/>
              <a:t>C level execs for startups</a:t>
            </a:r>
          </a:p>
          <a:p>
            <a:pPr marL="285750" indent="-285750">
              <a:buFont typeface="Arial"/>
              <a:buChar char="•"/>
            </a:pPr>
            <a:r>
              <a:rPr lang="en-US" dirty="0" smtClean="0"/>
              <a:t>1 year free</a:t>
            </a:r>
          </a:p>
          <a:p>
            <a:endParaRPr lang="en-US" dirty="0"/>
          </a:p>
        </p:txBody>
      </p:sp>
      <p:sp>
        <p:nvSpPr>
          <p:cNvPr id="71" name="TextBox 70"/>
          <p:cNvSpPr txBox="1"/>
          <p:nvPr/>
        </p:nvSpPr>
        <p:spPr>
          <a:xfrm>
            <a:off x="1983443" y="4309551"/>
            <a:ext cx="3023564" cy="553998"/>
          </a:xfrm>
          <a:prstGeom prst="rect">
            <a:avLst/>
          </a:prstGeom>
          <a:noFill/>
        </p:spPr>
        <p:txBody>
          <a:bodyPr wrap="square" rtlCol="0">
            <a:spAutoFit/>
          </a:bodyPr>
          <a:lstStyle/>
          <a:p>
            <a:r>
              <a:rPr lang="en-US" sz="1200" b="1" i="1" dirty="0">
                <a:solidFill>
                  <a:srgbClr val="FF0000"/>
                </a:solidFill>
              </a:rPr>
              <a:t>Mission:  To </a:t>
            </a:r>
            <a:r>
              <a:rPr lang="en-US" sz="1200" b="1" i="1" dirty="0" smtClean="0">
                <a:solidFill>
                  <a:srgbClr val="FF0000"/>
                </a:solidFill>
              </a:rPr>
              <a:t>educate student entrepreneurs</a:t>
            </a:r>
            <a:endParaRPr lang="en-US" sz="1200" b="1" i="1" dirty="0">
              <a:solidFill>
                <a:srgbClr val="FF0000"/>
              </a:solidFill>
            </a:endParaRPr>
          </a:p>
          <a:p>
            <a:endParaRPr lang="en-US" b="1" dirty="0">
              <a:solidFill>
                <a:srgbClr val="FF0000"/>
              </a:solidFill>
            </a:endParaRPr>
          </a:p>
        </p:txBody>
      </p:sp>
      <p:sp>
        <p:nvSpPr>
          <p:cNvPr id="83" name="TextBox 82"/>
          <p:cNvSpPr txBox="1"/>
          <p:nvPr/>
        </p:nvSpPr>
        <p:spPr>
          <a:xfrm>
            <a:off x="7035800" y="4309551"/>
            <a:ext cx="1473200" cy="923330"/>
          </a:xfrm>
          <a:prstGeom prst="rect">
            <a:avLst/>
          </a:prstGeom>
          <a:noFill/>
        </p:spPr>
        <p:txBody>
          <a:bodyPr wrap="square" rtlCol="0">
            <a:spAutoFit/>
          </a:bodyPr>
          <a:lstStyle/>
          <a:p>
            <a:r>
              <a:rPr lang="en-US" dirty="0"/>
              <a:t>R</a:t>
            </a:r>
            <a:r>
              <a:rPr lang="en-US" dirty="0" smtClean="0"/>
              <a:t>elationship?</a:t>
            </a:r>
          </a:p>
          <a:p>
            <a:r>
              <a:rPr lang="en-US" dirty="0" smtClean="0"/>
              <a:t>Risk?</a:t>
            </a:r>
          </a:p>
          <a:p>
            <a:r>
              <a:rPr lang="en-US" dirty="0"/>
              <a:t>R</a:t>
            </a:r>
            <a:r>
              <a:rPr lang="en-US" dirty="0" smtClean="0"/>
              <a:t>eward?</a:t>
            </a:r>
            <a:endParaRPr lang="en-US" dirty="0"/>
          </a:p>
        </p:txBody>
      </p:sp>
    </p:spTree>
    <p:extLst>
      <p:ext uri="{BB962C8B-B14F-4D97-AF65-F5344CB8AC3E}">
        <p14:creationId xmlns:p14="http://schemas.microsoft.com/office/powerpoint/2010/main" val="111947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 name="Picture 80" descr="witch"/>
          <p:cNvPicPr/>
          <p:nvPr/>
        </p:nvPicPr>
        <p:blipFill>
          <a:blip r:embed="rId2">
            <a:extLst>
              <a:ext uri="{28A0092B-C50C-407E-A947-70E740481C1C}">
                <a14:useLocalDpi xmlns:a14="http://schemas.microsoft.com/office/drawing/2010/main" val="0"/>
              </a:ext>
            </a:extLst>
          </a:blip>
          <a:srcRect/>
          <a:stretch>
            <a:fillRect/>
          </a:stretch>
        </p:blipFill>
        <p:spPr bwMode="auto">
          <a:xfrm>
            <a:off x="6292884" y="1995991"/>
            <a:ext cx="876300" cy="791210"/>
          </a:xfrm>
          <a:prstGeom prst="rect">
            <a:avLst/>
          </a:prstGeom>
          <a:noFill/>
          <a:ln>
            <a:noFill/>
          </a:ln>
        </p:spPr>
      </p:pic>
      <p:sp>
        <p:nvSpPr>
          <p:cNvPr id="2" name="Title 1"/>
          <p:cNvSpPr>
            <a:spLocks noGrp="1"/>
          </p:cNvSpPr>
          <p:nvPr>
            <p:ph type="title"/>
          </p:nvPr>
        </p:nvSpPr>
        <p:spPr>
          <a:xfrm>
            <a:off x="457200" y="85060"/>
            <a:ext cx="8229600" cy="1143000"/>
          </a:xfrm>
        </p:spPr>
        <p:txBody>
          <a:bodyPr>
            <a:normAutofit/>
          </a:bodyPr>
          <a:lstStyle/>
          <a:p>
            <a:r>
              <a:rPr lang="en-US" sz="4000" dirty="0" smtClean="0"/>
              <a:t>UCSD MBA Student Startups/Projects</a:t>
            </a:r>
            <a:endParaRPr lang="en-US" sz="4000" dirty="0"/>
          </a:p>
        </p:txBody>
      </p:sp>
      <p:sp>
        <p:nvSpPr>
          <p:cNvPr id="5" name="Rectangle 4"/>
          <p:cNvSpPr/>
          <p:nvPr/>
        </p:nvSpPr>
        <p:spPr>
          <a:xfrm>
            <a:off x="0" y="1912601"/>
            <a:ext cx="9144000" cy="2477602"/>
          </a:xfrm>
          <a:prstGeom prst="rect">
            <a:avLst/>
          </a:prstGeom>
          <a:noFill/>
        </p:spPr>
        <p:txBody>
          <a:bodyPr wrap="square" lIns="91440" tIns="45720" rIns="91440" bIns="45720">
            <a:spAutoFit/>
          </a:bodyPr>
          <a:lstStyle/>
          <a:p>
            <a:r>
              <a:rPr lang="en-US" sz="5400" dirty="0"/>
              <a:t> </a:t>
            </a:r>
            <a:endParaRPr lang="en-US" sz="1400" dirty="0" smtClean="0"/>
          </a:p>
          <a:p>
            <a:r>
              <a:rPr lang="en-US" sz="1600" dirty="0" smtClean="0"/>
              <a:t> I        I        I        I        I        I        I        I        I        I        I        I        I        I        I        I        I        I        I        I        I       </a:t>
            </a:r>
          </a:p>
          <a:p>
            <a:r>
              <a:rPr lang="en-US" sz="1100" b="1" dirty="0" smtClean="0">
                <a:solidFill>
                  <a:srgbClr val="FF0000"/>
                </a:solidFill>
              </a:rPr>
              <a:t>  idea   </a:t>
            </a:r>
            <a:r>
              <a:rPr lang="en-US" sz="1200" b="1" dirty="0" smtClean="0">
                <a:solidFill>
                  <a:srgbClr val="FF0000"/>
                </a:solidFill>
              </a:rPr>
              <a:t>idea</a:t>
            </a:r>
            <a:r>
              <a:rPr lang="en-US" sz="1100" b="1" dirty="0" smtClean="0">
                <a:solidFill>
                  <a:srgbClr val="FF0000"/>
                </a:solidFill>
              </a:rPr>
              <a:t>   IDEA</a:t>
            </a:r>
            <a:r>
              <a:rPr lang="en-US" sz="1100" dirty="0" smtClean="0">
                <a:solidFill>
                  <a:srgbClr val="FF0000"/>
                </a:solidFill>
              </a:rPr>
              <a:t>  </a:t>
            </a:r>
            <a:r>
              <a:rPr lang="en-US" sz="1400" dirty="0" smtClean="0">
                <a:solidFill>
                  <a:srgbClr val="FF0000"/>
                </a:solidFill>
              </a:rPr>
              <a:t>IDEA</a:t>
            </a:r>
            <a:r>
              <a:rPr lang="en-US" sz="1100" dirty="0" smtClean="0">
                <a:solidFill>
                  <a:srgbClr val="FF0000"/>
                </a:solidFill>
              </a:rPr>
              <a:t>  </a:t>
            </a:r>
            <a:r>
              <a:rPr lang="en-US" sz="1400" b="1" dirty="0" smtClean="0">
                <a:solidFill>
                  <a:srgbClr val="FF0000"/>
                </a:solidFill>
              </a:rPr>
              <a:t>IDEA</a:t>
            </a:r>
            <a:r>
              <a:rPr lang="en-US" sz="1100" b="1" dirty="0" smtClean="0">
                <a:solidFill>
                  <a:srgbClr val="FF0000"/>
                </a:solidFill>
              </a:rPr>
              <a:t>    </a:t>
            </a:r>
            <a:r>
              <a:rPr lang="en-US" sz="1200" b="1" dirty="0" smtClean="0">
                <a:solidFill>
                  <a:srgbClr val="FF0000"/>
                </a:solidFill>
                <a:latin typeface="Arial Narrow"/>
                <a:cs typeface="Arial Narrow"/>
              </a:rPr>
              <a:t>Team </a:t>
            </a:r>
            <a:r>
              <a:rPr lang="en-US" sz="1200" b="1" dirty="0">
                <a:solidFill>
                  <a:srgbClr val="FF0000"/>
                </a:solidFill>
                <a:latin typeface="Arial Narrow"/>
                <a:cs typeface="Arial Narrow"/>
              </a:rPr>
              <a:t>Formation  </a:t>
            </a:r>
            <a:r>
              <a:rPr lang="en-US" sz="1200" b="1" dirty="0" smtClean="0">
                <a:solidFill>
                  <a:srgbClr val="FF0000"/>
                </a:solidFill>
                <a:latin typeface="Arial Narrow"/>
                <a:cs typeface="Arial Narrow"/>
              </a:rPr>
              <a:t>  Functional    </a:t>
            </a:r>
            <a:r>
              <a:rPr lang="en-US" sz="1200" b="1" dirty="0">
                <a:solidFill>
                  <a:srgbClr val="FF0000"/>
                </a:solidFill>
                <a:latin typeface="Arial Narrow"/>
                <a:cs typeface="Arial Narrow"/>
              </a:rPr>
              <a:t> </a:t>
            </a:r>
            <a:r>
              <a:rPr lang="en-US" sz="1200" b="1" dirty="0" smtClean="0">
                <a:solidFill>
                  <a:srgbClr val="FF0000"/>
                </a:solidFill>
                <a:latin typeface="Arial Narrow"/>
                <a:cs typeface="Arial Narrow"/>
              </a:rPr>
              <a:t> Company Formation    Investment </a:t>
            </a:r>
            <a:r>
              <a:rPr lang="en-US" sz="1200" b="1" dirty="0">
                <a:solidFill>
                  <a:srgbClr val="FF0000"/>
                </a:solidFill>
                <a:latin typeface="Arial Narrow"/>
                <a:cs typeface="Arial Narrow"/>
              </a:rPr>
              <a:t>Seeking </a:t>
            </a:r>
            <a:r>
              <a:rPr lang="en-US" sz="1200" b="1" dirty="0" smtClean="0">
                <a:solidFill>
                  <a:srgbClr val="FF0000"/>
                </a:solidFill>
                <a:latin typeface="Arial Narrow"/>
                <a:cs typeface="Arial Narrow"/>
              </a:rPr>
              <a:t>     </a:t>
            </a:r>
            <a:r>
              <a:rPr lang="en-US" sz="1200" b="1" dirty="0">
                <a:solidFill>
                  <a:srgbClr val="FF0000"/>
                </a:solidFill>
                <a:latin typeface="Arial Narrow"/>
                <a:cs typeface="Arial Narrow"/>
              </a:rPr>
              <a:t>Operational </a:t>
            </a:r>
            <a:r>
              <a:rPr lang="en-US" sz="1200" b="1" dirty="0" smtClean="0">
                <a:solidFill>
                  <a:srgbClr val="FF0000"/>
                </a:solidFill>
                <a:latin typeface="Arial Narrow"/>
                <a:cs typeface="Arial Narrow"/>
              </a:rPr>
              <a:t>     Revenue+    Growth</a:t>
            </a:r>
            <a:endParaRPr lang="en-US" sz="1200" dirty="0">
              <a:solidFill>
                <a:srgbClr val="FF0000"/>
              </a:solidFill>
              <a:latin typeface="Arial Narrow"/>
              <a:cs typeface="Arial Narrow"/>
            </a:endParaRPr>
          </a:p>
          <a:p>
            <a:r>
              <a:rPr lang="en-US" sz="1200" dirty="0">
                <a:solidFill>
                  <a:srgbClr val="FF0000"/>
                </a:solidFill>
                <a:latin typeface="Arial Narrow"/>
                <a:cs typeface="Arial Narrow"/>
              </a:rPr>
              <a:t>   </a:t>
            </a:r>
            <a:r>
              <a:rPr lang="en-US" sz="900" dirty="0">
                <a:solidFill>
                  <a:srgbClr val="FF0000"/>
                </a:solidFill>
                <a:latin typeface="Arial Narrow"/>
                <a:cs typeface="Arial Narrow"/>
              </a:rPr>
              <a:t>   </a:t>
            </a:r>
            <a:r>
              <a:rPr lang="en-US" sz="900" i="1" dirty="0">
                <a:solidFill>
                  <a:srgbClr val="FF0000"/>
                </a:solidFill>
                <a:latin typeface="Arial Narrow"/>
                <a:cs typeface="Arial Narrow"/>
              </a:rPr>
              <a:t> </a:t>
            </a:r>
            <a:endParaRPr lang="en-US" sz="900" b="1" dirty="0" smtClean="0">
              <a:solidFill>
                <a:srgbClr val="FF0000"/>
              </a:solidFill>
            </a:endParaRPr>
          </a:p>
          <a:p>
            <a:r>
              <a:rPr lang="en-US" sz="1000" b="1" dirty="0" smtClean="0"/>
              <a:t>      </a:t>
            </a:r>
            <a:r>
              <a:rPr lang="en-US" sz="1050" b="1" i="1" dirty="0" smtClean="0"/>
              <a:t>  </a:t>
            </a:r>
            <a:r>
              <a:rPr lang="en-US" sz="1050" b="1" i="1" dirty="0" smtClean="0">
                <a:solidFill>
                  <a:srgbClr val="0000FF"/>
                </a:solidFill>
              </a:rPr>
              <a:t>seeking advice        </a:t>
            </a:r>
            <a:r>
              <a:rPr lang="en-US" sz="1050" b="1" i="1" dirty="0">
                <a:solidFill>
                  <a:srgbClr val="0000FF"/>
                </a:solidFill>
              </a:rPr>
              <a:t>market/customer research     </a:t>
            </a:r>
            <a:r>
              <a:rPr lang="en-US" sz="1050" b="1" i="1" dirty="0" smtClean="0">
                <a:solidFill>
                  <a:srgbClr val="0000FF"/>
                </a:solidFill>
              </a:rPr>
              <a:t>   </a:t>
            </a:r>
            <a:r>
              <a:rPr lang="en-US" sz="1050" b="1" i="1" dirty="0">
                <a:solidFill>
                  <a:srgbClr val="0000FF"/>
                </a:solidFill>
              </a:rPr>
              <a:t>product/service development     </a:t>
            </a:r>
            <a:r>
              <a:rPr lang="en-US" sz="1050" b="1" i="1" dirty="0" smtClean="0">
                <a:solidFill>
                  <a:srgbClr val="0000FF"/>
                </a:solidFill>
              </a:rPr>
              <a:t>  </a:t>
            </a:r>
            <a:r>
              <a:rPr lang="en-US" sz="1050" b="1" i="1" dirty="0">
                <a:solidFill>
                  <a:srgbClr val="0000FF"/>
                </a:solidFill>
              </a:rPr>
              <a:t>awards and </a:t>
            </a:r>
            <a:r>
              <a:rPr lang="en-US" sz="1050" b="1" i="1" dirty="0" smtClean="0">
                <a:solidFill>
                  <a:srgbClr val="0000FF"/>
                </a:solidFill>
              </a:rPr>
              <a:t>grants      bootstrapping         raising </a:t>
            </a:r>
            <a:r>
              <a:rPr lang="en-US" sz="1050" b="1" i="1" dirty="0">
                <a:solidFill>
                  <a:srgbClr val="0000FF"/>
                </a:solidFill>
              </a:rPr>
              <a:t>capital      </a:t>
            </a:r>
            <a:r>
              <a:rPr lang="en-US" sz="1050" b="1" i="1" dirty="0" smtClean="0">
                <a:solidFill>
                  <a:srgbClr val="0000FF"/>
                </a:solidFill>
              </a:rPr>
              <a:t>   filing taxes</a:t>
            </a:r>
          </a:p>
          <a:p>
            <a:r>
              <a:rPr lang="en-US" sz="1050" b="1" i="1" dirty="0" smtClean="0">
                <a:solidFill>
                  <a:srgbClr val="0000FF"/>
                </a:solidFill>
              </a:rPr>
              <a:t>        </a:t>
            </a:r>
          </a:p>
          <a:p>
            <a:r>
              <a:rPr lang="en-US" sz="1000" b="1" dirty="0"/>
              <a:t> </a:t>
            </a:r>
            <a:r>
              <a:rPr lang="en-US" sz="1000" b="1" dirty="0" smtClean="0"/>
              <a:t>                  	</a:t>
            </a:r>
            <a:r>
              <a:rPr lang="en-US" sz="1000" b="1" dirty="0" smtClean="0">
                <a:solidFill>
                  <a:srgbClr val="008000"/>
                </a:solidFill>
              </a:rPr>
              <a:t>Lab to </a:t>
            </a:r>
            <a:r>
              <a:rPr lang="en-US" sz="1000" b="1" dirty="0">
                <a:solidFill>
                  <a:srgbClr val="008000"/>
                </a:solidFill>
              </a:rPr>
              <a:t>Market Capstone </a:t>
            </a:r>
            <a:r>
              <a:rPr lang="en-US" sz="1000" b="1" dirty="0" smtClean="0">
                <a:solidFill>
                  <a:srgbClr val="008000"/>
                </a:solidFill>
              </a:rPr>
              <a:t>Courses   	</a:t>
            </a:r>
            <a:r>
              <a:rPr lang="en-US" sz="1000" b="1" dirty="0" err="1" smtClean="0">
                <a:solidFill>
                  <a:srgbClr val="008000"/>
                </a:solidFill>
              </a:rPr>
              <a:t>TriNet</a:t>
            </a:r>
            <a:r>
              <a:rPr lang="en-US" sz="1000" b="1" dirty="0" smtClean="0">
                <a:solidFill>
                  <a:srgbClr val="008000"/>
                </a:solidFill>
              </a:rPr>
              <a:t> Challenge	    </a:t>
            </a:r>
            <a:r>
              <a:rPr lang="en-US" sz="1000" dirty="0">
                <a:solidFill>
                  <a:srgbClr val="008000"/>
                </a:solidFill>
              </a:rPr>
              <a:t> </a:t>
            </a:r>
            <a:r>
              <a:rPr lang="en-US" sz="1000" b="1" dirty="0">
                <a:solidFill>
                  <a:srgbClr val="008000"/>
                </a:solidFill>
              </a:rPr>
              <a:t>Pathways Ventures(UG) </a:t>
            </a:r>
            <a:r>
              <a:rPr lang="en-US" sz="1000" b="1" dirty="0" smtClean="0">
                <a:solidFill>
                  <a:srgbClr val="008000"/>
                </a:solidFill>
              </a:rPr>
              <a:t>&amp; </a:t>
            </a:r>
            <a:r>
              <a:rPr lang="en-US" sz="1000" b="1" dirty="0" err="1" smtClean="0">
                <a:solidFill>
                  <a:srgbClr val="008000"/>
                </a:solidFill>
              </a:rPr>
              <a:t>mystartupXX</a:t>
            </a:r>
            <a:r>
              <a:rPr lang="en-US" sz="1000" b="1" dirty="0" smtClean="0">
                <a:solidFill>
                  <a:srgbClr val="008000"/>
                </a:solidFill>
              </a:rPr>
              <a:t>    	Rady Venture Fund</a:t>
            </a:r>
            <a:endParaRPr lang="en-US" sz="1000" b="1" dirty="0">
              <a:solidFill>
                <a:srgbClr val="008000"/>
              </a:solidFill>
            </a:endParaRPr>
          </a:p>
          <a:p>
            <a:r>
              <a:rPr lang="en-US" sz="1000" dirty="0">
                <a:solidFill>
                  <a:srgbClr val="008000"/>
                </a:solidFill>
              </a:rPr>
              <a:t> </a:t>
            </a:r>
            <a:r>
              <a:rPr lang="en-US" sz="1000" dirty="0" smtClean="0">
                <a:solidFill>
                  <a:srgbClr val="008000"/>
                </a:solidFill>
              </a:rPr>
              <a:t>    								   	   </a:t>
            </a:r>
            <a:r>
              <a:rPr lang="en-US" sz="1000" b="1" dirty="0">
                <a:solidFill>
                  <a:srgbClr val="008000"/>
                </a:solidFill>
              </a:rPr>
              <a:t>	</a:t>
            </a:r>
            <a:r>
              <a:rPr lang="en-US" sz="1000" b="1" dirty="0" smtClean="0">
                <a:solidFill>
                  <a:srgbClr val="008000"/>
                </a:solidFill>
              </a:rPr>
              <a:t>							          	              </a:t>
            </a:r>
            <a:r>
              <a:rPr lang="en-US" sz="1000" b="1" dirty="0">
                <a:solidFill>
                  <a:srgbClr val="008000"/>
                </a:solidFill>
              </a:rPr>
              <a:t>	</a:t>
            </a:r>
            <a:endParaRPr lang="en-US" sz="1000" dirty="0" smtClean="0">
              <a:solidFill>
                <a:srgbClr val="008000"/>
              </a:solidFill>
            </a:endParaRPr>
          </a:p>
          <a:p>
            <a:r>
              <a:rPr lang="en-US" sz="1000" i="1" dirty="0" smtClean="0"/>
              <a:t>      expert </a:t>
            </a:r>
            <a:r>
              <a:rPr lang="en-US" sz="1000" i="1" dirty="0"/>
              <a:t>input        </a:t>
            </a:r>
            <a:r>
              <a:rPr lang="en-US" sz="1000" i="1" dirty="0" smtClean="0"/>
              <a:t>      </a:t>
            </a:r>
            <a:r>
              <a:rPr lang="en-US" sz="1000" i="1" dirty="0"/>
              <a:t>mentoring       </a:t>
            </a:r>
            <a:r>
              <a:rPr lang="en-US" sz="1000" i="1" dirty="0" smtClean="0"/>
              <a:t>      </a:t>
            </a:r>
            <a:r>
              <a:rPr lang="en-US" sz="1000" i="1" dirty="0"/>
              <a:t>networking   </a:t>
            </a:r>
            <a:r>
              <a:rPr lang="en-US" sz="1000" dirty="0"/>
              <a:t>     </a:t>
            </a:r>
            <a:r>
              <a:rPr lang="en-US" sz="1000" dirty="0" smtClean="0"/>
              <a:t>       </a:t>
            </a:r>
            <a:r>
              <a:rPr lang="en-US" sz="1000" i="1" dirty="0"/>
              <a:t>expert input   </a:t>
            </a:r>
            <a:r>
              <a:rPr lang="en-US" sz="1000" i="1" dirty="0" smtClean="0"/>
              <a:t>        </a:t>
            </a:r>
            <a:r>
              <a:rPr lang="en-US" sz="1000" i="1" dirty="0"/>
              <a:t>mentoring          </a:t>
            </a:r>
            <a:r>
              <a:rPr lang="en-US" sz="1000" i="1" dirty="0" smtClean="0"/>
              <a:t>          </a:t>
            </a:r>
            <a:r>
              <a:rPr lang="en-US" sz="1000" i="1" dirty="0"/>
              <a:t>networking   </a:t>
            </a:r>
            <a:r>
              <a:rPr lang="en-US" sz="1000" dirty="0"/>
              <a:t>   </a:t>
            </a:r>
            <a:r>
              <a:rPr lang="en-US" sz="1000" dirty="0" smtClean="0"/>
              <a:t>          </a:t>
            </a:r>
            <a:r>
              <a:rPr lang="en-US" sz="1000" i="1" dirty="0"/>
              <a:t>expert input      </a:t>
            </a:r>
            <a:r>
              <a:rPr lang="en-US" sz="1000" i="1" dirty="0" smtClean="0"/>
              <a:t>    </a:t>
            </a:r>
            <a:r>
              <a:rPr lang="en-US" sz="1000" i="1" dirty="0"/>
              <a:t>mentoring </a:t>
            </a:r>
            <a:r>
              <a:rPr lang="en-US" sz="1000" i="1" dirty="0" smtClean="0"/>
              <a:t>          networking </a:t>
            </a:r>
            <a:r>
              <a:rPr lang="en-US" sz="1000" dirty="0"/>
              <a:t> </a:t>
            </a:r>
            <a:endParaRPr lang="en-US" sz="800" dirty="0"/>
          </a:p>
          <a:p>
            <a:r>
              <a:rPr lang="en-US" sz="800" dirty="0"/>
              <a:t> </a:t>
            </a:r>
            <a:endParaRPr lang="en-US" sz="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cxnSp>
        <p:nvCxnSpPr>
          <p:cNvPr id="7" name="Straight Arrow Connector 6"/>
          <p:cNvCxnSpPr/>
          <p:nvPr/>
        </p:nvCxnSpPr>
        <p:spPr>
          <a:xfrm flipV="1">
            <a:off x="200615" y="2814177"/>
            <a:ext cx="8728495" cy="2490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 name="Collate 5"/>
          <p:cNvSpPr/>
          <p:nvPr/>
        </p:nvSpPr>
        <p:spPr>
          <a:xfrm>
            <a:off x="5917579" y="2129009"/>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8" name="Smiley Face 7"/>
          <p:cNvSpPr/>
          <p:nvPr/>
        </p:nvSpPr>
        <p:spPr>
          <a:xfrm>
            <a:off x="5922963" y="1771441"/>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9" name="Collate 8"/>
          <p:cNvSpPr/>
          <p:nvPr/>
        </p:nvSpPr>
        <p:spPr>
          <a:xfrm>
            <a:off x="2555174" y="1961040"/>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0" name="Smiley Face 9"/>
          <p:cNvSpPr/>
          <p:nvPr/>
        </p:nvSpPr>
        <p:spPr>
          <a:xfrm>
            <a:off x="2602042" y="1576043"/>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Collate 12"/>
          <p:cNvSpPr/>
          <p:nvPr/>
        </p:nvSpPr>
        <p:spPr>
          <a:xfrm>
            <a:off x="5655016" y="2129009"/>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4" name="Smiley Face 13"/>
          <p:cNvSpPr/>
          <p:nvPr/>
        </p:nvSpPr>
        <p:spPr>
          <a:xfrm>
            <a:off x="5660400" y="1771441"/>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Collate 14"/>
          <p:cNvSpPr/>
          <p:nvPr/>
        </p:nvSpPr>
        <p:spPr>
          <a:xfrm>
            <a:off x="3095425" y="1940559"/>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6" name="Smiley Face 15"/>
          <p:cNvSpPr/>
          <p:nvPr/>
        </p:nvSpPr>
        <p:spPr>
          <a:xfrm>
            <a:off x="3121986" y="1576043"/>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Collate 18"/>
          <p:cNvSpPr/>
          <p:nvPr/>
        </p:nvSpPr>
        <p:spPr>
          <a:xfrm>
            <a:off x="3422164" y="2129009"/>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0" name="Smiley Face 19"/>
          <p:cNvSpPr/>
          <p:nvPr/>
        </p:nvSpPr>
        <p:spPr>
          <a:xfrm>
            <a:off x="2710286" y="1771441"/>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1" name="Collate 20"/>
          <p:cNvSpPr/>
          <p:nvPr/>
        </p:nvSpPr>
        <p:spPr>
          <a:xfrm>
            <a:off x="1892884" y="2137682"/>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2" name="Smiley Face 21"/>
          <p:cNvSpPr/>
          <p:nvPr/>
        </p:nvSpPr>
        <p:spPr>
          <a:xfrm>
            <a:off x="1889255" y="1771441"/>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3" name="Collate 22"/>
          <p:cNvSpPr/>
          <p:nvPr/>
        </p:nvSpPr>
        <p:spPr>
          <a:xfrm>
            <a:off x="2155119" y="2129009"/>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4" name="Smiley Face 23"/>
          <p:cNvSpPr/>
          <p:nvPr/>
        </p:nvSpPr>
        <p:spPr>
          <a:xfrm>
            <a:off x="3423067" y="1771441"/>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25" name="Straight Connector 24"/>
          <p:cNvCxnSpPr/>
          <p:nvPr/>
        </p:nvCxnSpPr>
        <p:spPr>
          <a:xfrm flipV="1">
            <a:off x="2821022" y="4656714"/>
            <a:ext cx="1243670" cy="886708"/>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3037170" y="5452331"/>
            <a:ext cx="0" cy="1173299"/>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7333225" y="5442509"/>
            <a:ext cx="29985" cy="11733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flipV="1">
            <a:off x="3037170" y="5442509"/>
            <a:ext cx="4296055" cy="9822"/>
          </a:xfrm>
          <a:prstGeom prst="line">
            <a:avLst/>
          </a:prstGeom>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6292884" y="4651620"/>
            <a:ext cx="1232609" cy="880109"/>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V="1">
            <a:off x="3037170" y="6615809"/>
            <a:ext cx="4302381" cy="9821"/>
          </a:xfrm>
          <a:prstGeom prst="line">
            <a:avLst/>
          </a:prstGeom>
        </p:spPr>
        <p:style>
          <a:lnRef idx="2">
            <a:schemeClr val="accent1"/>
          </a:lnRef>
          <a:fillRef idx="0">
            <a:schemeClr val="accent1"/>
          </a:fillRef>
          <a:effectRef idx="1">
            <a:schemeClr val="accent1"/>
          </a:effectRef>
          <a:fontRef idx="minor">
            <a:schemeClr val="tx1"/>
          </a:fontRef>
        </p:style>
      </p:cxnSp>
      <p:sp>
        <p:nvSpPr>
          <p:cNvPr id="45" name="Collate 44"/>
          <p:cNvSpPr/>
          <p:nvPr/>
        </p:nvSpPr>
        <p:spPr>
          <a:xfrm>
            <a:off x="2014123" y="1961040"/>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6" name="Smiley Face 45"/>
          <p:cNvSpPr/>
          <p:nvPr/>
        </p:nvSpPr>
        <p:spPr>
          <a:xfrm>
            <a:off x="2007802" y="1576043"/>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7" name="Collate 46"/>
          <p:cNvSpPr/>
          <p:nvPr/>
        </p:nvSpPr>
        <p:spPr>
          <a:xfrm>
            <a:off x="4708799" y="2129009"/>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8" name="Smiley Face 47"/>
          <p:cNvSpPr/>
          <p:nvPr/>
        </p:nvSpPr>
        <p:spPr>
          <a:xfrm>
            <a:off x="4688854" y="1771441"/>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9" name="Collate 48"/>
          <p:cNvSpPr/>
          <p:nvPr/>
        </p:nvSpPr>
        <p:spPr>
          <a:xfrm>
            <a:off x="4186477" y="2129009"/>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1" name="Collate 50"/>
          <p:cNvSpPr/>
          <p:nvPr/>
        </p:nvSpPr>
        <p:spPr>
          <a:xfrm>
            <a:off x="2993070" y="2129009"/>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2" name="Smiley Face 51"/>
          <p:cNvSpPr/>
          <p:nvPr/>
        </p:nvSpPr>
        <p:spPr>
          <a:xfrm>
            <a:off x="2973125" y="1771441"/>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3" name="Collate 52"/>
          <p:cNvSpPr/>
          <p:nvPr/>
        </p:nvSpPr>
        <p:spPr>
          <a:xfrm>
            <a:off x="1645253" y="2137682"/>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4" name="Smiley Face 53"/>
          <p:cNvSpPr/>
          <p:nvPr/>
        </p:nvSpPr>
        <p:spPr>
          <a:xfrm>
            <a:off x="1645253" y="1780494"/>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5" name="Collate 54"/>
          <p:cNvSpPr/>
          <p:nvPr/>
        </p:nvSpPr>
        <p:spPr>
          <a:xfrm>
            <a:off x="2710286" y="2129009"/>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6" name="Smiley Face 55"/>
          <p:cNvSpPr/>
          <p:nvPr/>
        </p:nvSpPr>
        <p:spPr>
          <a:xfrm>
            <a:off x="2414129" y="1771441"/>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7" name="Collate 56"/>
          <p:cNvSpPr/>
          <p:nvPr/>
        </p:nvSpPr>
        <p:spPr>
          <a:xfrm>
            <a:off x="4945882" y="2129009"/>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8" name="Smiley Face 57"/>
          <p:cNvSpPr/>
          <p:nvPr/>
        </p:nvSpPr>
        <p:spPr>
          <a:xfrm>
            <a:off x="4951266" y="1771441"/>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9" name="Collate 58"/>
          <p:cNvSpPr/>
          <p:nvPr/>
        </p:nvSpPr>
        <p:spPr>
          <a:xfrm>
            <a:off x="6171645" y="2129009"/>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0" name="Smiley Face 59"/>
          <p:cNvSpPr/>
          <p:nvPr/>
        </p:nvSpPr>
        <p:spPr>
          <a:xfrm>
            <a:off x="6177029" y="1771441"/>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1" name="Collate 60"/>
          <p:cNvSpPr/>
          <p:nvPr/>
        </p:nvSpPr>
        <p:spPr>
          <a:xfrm>
            <a:off x="5227836" y="2129009"/>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2" name="Smiley Face 61"/>
          <p:cNvSpPr/>
          <p:nvPr/>
        </p:nvSpPr>
        <p:spPr>
          <a:xfrm>
            <a:off x="5233220" y="1771441"/>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3" name="Collate 62"/>
          <p:cNvSpPr/>
          <p:nvPr/>
        </p:nvSpPr>
        <p:spPr>
          <a:xfrm>
            <a:off x="3659258" y="2129009"/>
            <a:ext cx="236972"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4" name="Smiley Face 63"/>
          <p:cNvSpPr/>
          <p:nvPr/>
        </p:nvSpPr>
        <p:spPr>
          <a:xfrm>
            <a:off x="3657419" y="1771441"/>
            <a:ext cx="231710"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5" name="Collate 64"/>
          <p:cNvSpPr/>
          <p:nvPr/>
        </p:nvSpPr>
        <p:spPr>
          <a:xfrm>
            <a:off x="4471705" y="2129009"/>
            <a:ext cx="236972"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6" name="Smiley Face 65"/>
          <p:cNvSpPr/>
          <p:nvPr/>
        </p:nvSpPr>
        <p:spPr>
          <a:xfrm>
            <a:off x="4451760" y="1771441"/>
            <a:ext cx="231710"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7" name="Collate 66"/>
          <p:cNvSpPr/>
          <p:nvPr/>
        </p:nvSpPr>
        <p:spPr>
          <a:xfrm>
            <a:off x="2435244" y="2129009"/>
            <a:ext cx="236972"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8" name="Smiley Face 67"/>
          <p:cNvSpPr/>
          <p:nvPr/>
        </p:nvSpPr>
        <p:spPr>
          <a:xfrm>
            <a:off x="2135362" y="1771441"/>
            <a:ext cx="231710"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9" name="Collate 68"/>
          <p:cNvSpPr/>
          <p:nvPr/>
        </p:nvSpPr>
        <p:spPr>
          <a:xfrm>
            <a:off x="3229587" y="2129009"/>
            <a:ext cx="242478" cy="676495"/>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70" name="Smiley Face 69"/>
          <p:cNvSpPr/>
          <p:nvPr/>
        </p:nvSpPr>
        <p:spPr>
          <a:xfrm>
            <a:off x="3216664" y="1771441"/>
            <a:ext cx="237094"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139" name="Straight Connector 138"/>
          <p:cNvCxnSpPr/>
          <p:nvPr/>
        </p:nvCxnSpPr>
        <p:spPr>
          <a:xfrm>
            <a:off x="4064692" y="4651620"/>
            <a:ext cx="2222808" cy="5094"/>
          </a:xfrm>
          <a:prstGeom prst="line">
            <a:avLst/>
          </a:prstGeom>
        </p:spPr>
        <p:style>
          <a:lnRef idx="2">
            <a:schemeClr val="accent1"/>
          </a:lnRef>
          <a:fillRef idx="0">
            <a:schemeClr val="accent1"/>
          </a:fillRef>
          <a:effectRef idx="1">
            <a:schemeClr val="accent1"/>
          </a:effectRef>
          <a:fontRef idx="minor">
            <a:schemeClr val="tx1"/>
          </a:fontRef>
        </p:style>
      </p:cxnSp>
      <p:sp>
        <p:nvSpPr>
          <p:cNvPr id="71" name="TextBox 70"/>
          <p:cNvSpPr txBox="1"/>
          <p:nvPr/>
        </p:nvSpPr>
        <p:spPr>
          <a:xfrm>
            <a:off x="2244896" y="76007"/>
            <a:ext cx="4238932" cy="461665"/>
          </a:xfrm>
          <a:prstGeom prst="rect">
            <a:avLst/>
          </a:prstGeom>
          <a:noFill/>
        </p:spPr>
        <p:txBody>
          <a:bodyPr wrap="square" rtlCol="0">
            <a:spAutoFit/>
          </a:bodyPr>
          <a:lstStyle/>
          <a:p>
            <a:pPr algn="ctr"/>
            <a:r>
              <a:rPr lang="en-US" sz="1200" b="1" i="1" dirty="0">
                <a:solidFill>
                  <a:srgbClr val="FF0000"/>
                </a:solidFill>
              </a:rPr>
              <a:t>Mission:  </a:t>
            </a:r>
            <a:r>
              <a:rPr lang="en-US" sz="1200" b="1" i="1" dirty="0" smtClean="0">
                <a:solidFill>
                  <a:srgbClr val="FF0000"/>
                </a:solidFill>
              </a:rPr>
              <a:t>Educating leaders of next generation innovative companies/Commercialization of technology</a:t>
            </a:r>
            <a:endParaRPr lang="en-US" sz="1200" b="1" i="1" dirty="0">
              <a:solidFill>
                <a:srgbClr val="FF0000"/>
              </a:solidFill>
            </a:endParaRPr>
          </a:p>
        </p:txBody>
      </p:sp>
      <p:sp>
        <p:nvSpPr>
          <p:cNvPr id="12" name="TextBox 11"/>
          <p:cNvSpPr txBox="1"/>
          <p:nvPr/>
        </p:nvSpPr>
        <p:spPr>
          <a:xfrm>
            <a:off x="217691" y="966450"/>
            <a:ext cx="8728496" cy="523220"/>
          </a:xfrm>
          <a:prstGeom prst="rect">
            <a:avLst/>
          </a:prstGeom>
          <a:noFill/>
        </p:spPr>
        <p:txBody>
          <a:bodyPr wrap="square" rtlCol="0">
            <a:spAutoFit/>
          </a:bodyPr>
          <a:lstStyle/>
          <a:p>
            <a:pPr algn="ctr"/>
            <a:r>
              <a:rPr lang="en-US" sz="1400" dirty="0" smtClean="0"/>
              <a:t>Tech Commercialization is focus of MBA program. 100</a:t>
            </a:r>
            <a:r>
              <a:rPr lang="en-US" sz="1400" dirty="0"/>
              <a:t>% of students participate from beginning to end.  </a:t>
            </a:r>
            <a:endParaRPr lang="en-US" sz="1400" dirty="0" smtClean="0"/>
          </a:p>
          <a:p>
            <a:pPr algn="ctr"/>
            <a:r>
              <a:rPr lang="en-US" sz="1400" dirty="0" smtClean="0"/>
              <a:t>Some </a:t>
            </a:r>
            <a:r>
              <a:rPr lang="en-US" sz="1400" dirty="0"/>
              <a:t>flip the switch while </a:t>
            </a:r>
            <a:r>
              <a:rPr lang="en-US" sz="1400" dirty="0" smtClean="0"/>
              <a:t>students</a:t>
            </a:r>
            <a:r>
              <a:rPr lang="en-US" sz="1400" dirty="0"/>
              <a:t> </a:t>
            </a:r>
            <a:r>
              <a:rPr lang="en-US" sz="1400" dirty="0" smtClean="0"/>
              <a:t>but their companies do not participate in programs</a:t>
            </a:r>
            <a:endParaRPr lang="en-US" sz="1400" dirty="0"/>
          </a:p>
        </p:txBody>
      </p:sp>
      <p:sp>
        <p:nvSpPr>
          <p:cNvPr id="38" name="TextBox 37"/>
          <p:cNvSpPr txBox="1"/>
          <p:nvPr/>
        </p:nvSpPr>
        <p:spPr>
          <a:xfrm>
            <a:off x="3379046" y="4544091"/>
            <a:ext cx="3594100" cy="1138773"/>
          </a:xfrm>
          <a:prstGeom prst="rect">
            <a:avLst/>
          </a:prstGeom>
          <a:noFill/>
        </p:spPr>
        <p:txBody>
          <a:bodyPr wrap="square" rtlCol="0">
            <a:spAutoFit/>
          </a:bodyPr>
          <a:lstStyle/>
          <a:p>
            <a:pPr algn="ctr"/>
            <a:r>
              <a:rPr lang="en-US" b="1" dirty="0" smtClean="0"/>
              <a:t> </a:t>
            </a:r>
            <a:r>
              <a:rPr lang="en-US" sz="1600" b="1" dirty="0" smtClean="0"/>
              <a:t>  </a:t>
            </a:r>
          </a:p>
          <a:p>
            <a:pPr algn="ctr"/>
            <a:r>
              <a:rPr lang="en-US" b="1" dirty="0" err="1" smtClean="0"/>
              <a:t>StartR</a:t>
            </a:r>
            <a:r>
              <a:rPr lang="en-US" b="1" dirty="0" smtClean="0"/>
              <a:t> Accelerator</a:t>
            </a:r>
          </a:p>
          <a:p>
            <a:pPr algn="ctr"/>
            <a:r>
              <a:rPr lang="en-US" sz="1400" dirty="0" smtClean="0"/>
              <a:t>For current students &amp; alumni</a:t>
            </a:r>
          </a:p>
          <a:p>
            <a:pPr algn="ctr"/>
            <a:endParaRPr lang="en-US" b="1" dirty="0"/>
          </a:p>
        </p:txBody>
      </p:sp>
      <p:sp>
        <p:nvSpPr>
          <p:cNvPr id="73" name="TextBox 72"/>
          <p:cNvSpPr txBox="1"/>
          <p:nvPr/>
        </p:nvSpPr>
        <p:spPr>
          <a:xfrm>
            <a:off x="2992440" y="5483698"/>
            <a:ext cx="4533053" cy="1200329"/>
          </a:xfrm>
          <a:prstGeom prst="rect">
            <a:avLst/>
          </a:prstGeom>
          <a:noFill/>
        </p:spPr>
        <p:txBody>
          <a:bodyPr wrap="square" rtlCol="0">
            <a:spAutoFit/>
          </a:bodyPr>
          <a:lstStyle/>
          <a:p>
            <a:pPr marL="285750" indent="-285750">
              <a:buFont typeface="Arial"/>
              <a:buChar char="•"/>
            </a:pPr>
            <a:r>
              <a:rPr lang="en-US" dirty="0" smtClean="0"/>
              <a:t>MBAs with Tech/</a:t>
            </a:r>
            <a:r>
              <a:rPr lang="en-US" dirty="0" err="1" smtClean="0"/>
              <a:t>Sci</a:t>
            </a:r>
            <a:r>
              <a:rPr lang="en-US" dirty="0" smtClean="0"/>
              <a:t> background and partnering with other grad students</a:t>
            </a:r>
          </a:p>
          <a:p>
            <a:pPr marL="285750" indent="-285750">
              <a:buFont typeface="Arial"/>
              <a:buChar char="•"/>
            </a:pPr>
            <a:r>
              <a:rPr lang="en-US" dirty="0" smtClean="0"/>
              <a:t>6 month term, very competitive (6/cycle)</a:t>
            </a:r>
          </a:p>
          <a:p>
            <a:pPr marL="285750" indent="-285750">
              <a:buFont typeface="Arial"/>
              <a:buChar char="•"/>
            </a:pPr>
            <a:r>
              <a:rPr lang="en-US" dirty="0" smtClean="0"/>
              <a:t>Small funding</a:t>
            </a:r>
            <a:endParaRPr lang="en-US" dirty="0"/>
          </a:p>
        </p:txBody>
      </p:sp>
      <p:sp>
        <p:nvSpPr>
          <p:cNvPr id="72" name="Smiley Face 71"/>
          <p:cNvSpPr/>
          <p:nvPr/>
        </p:nvSpPr>
        <p:spPr>
          <a:xfrm>
            <a:off x="4178133" y="1780494"/>
            <a:ext cx="231710" cy="32013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 name="TextBox 2"/>
          <p:cNvSpPr txBox="1"/>
          <p:nvPr/>
        </p:nvSpPr>
        <p:spPr>
          <a:xfrm>
            <a:off x="3037170" y="4431908"/>
            <a:ext cx="4488323" cy="507831"/>
          </a:xfrm>
          <a:prstGeom prst="rect">
            <a:avLst/>
          </a:prstGeom>
          <a:noFill/>
        </p:spPr>
        <p:txBody>
          <a:bodyPr wrap="square" rtlCol="0">
            <a:spAutoFit/>
          </a:bodyPr>
          <a:lstStyle/>
          <a:p>
            <a:pPr algn="ctr"/>
            <a:r>
              <a:rPr lang="en-US" sz="900" dirty="0" smtClean="0">
                <a:solidFill>
                  <a:srgbClr val="FF0000"/>
                </a:solidFill>
              </a:rPr>
              <a:t>Mission: help students decide if they really want to start a company, </a:t>
            </a:r>
          </a:p>
          <a:p>
            <a:r>
              <a:rPr lang="en-US" sz="900" dirty="0" smtClean="0">
                <a:solidFill>
                  <a:srgbClr val="FF0000"/>
                </a:solidFill>
              </a:rPr>
              <a:t>weigh real issues,                                                                                                decisions &amp;                 							             responsibilities.</a:t>
            </a:r>
            <a:endParaRPr lang="en-US" sz="900" dirty="0">
              <a:solidFill>
                <a:srgbClr val="FF0000"/>
              </a:solidFill>
            </a:endParaRPr>
          </a:p>
        </p:txBody>
      </p:sp>
    </p:spTree>
    <p:extLst>
      <p:ext uri="{BB962C8B-B14F-4D97-AF65-F5344CB8AC3E}">
        <p14:creationId xmlns:p14="http://schemas.microsoft.com/office/powerpoint/2010/main" val="22266707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baker_v2 (1)">
  <a:themeElements>
    <a:clrScheme name="Custom 13">
      <a:dk1>
        <a:srgbClr val="000000"/>
      </a:dk1>
      <a:lt1>
        <a:sysClr val="window" lastClr="FFFFFF"/>
      </a:lt1>
      <a:dk2>
        <a:srgbClr val="5F5F60"/>
      </a:dk2>
      <a:lt2>
        <a:srgbClr val="EEECE1"/>
      </a:lt2>
      <a:accent1>
        <a:srgbClr val="00A3E6"/>
      </a:accent1>
      <a:accent2>
        <a:srgbClr val="6DB334"/>
      </a:accent2>
      <a:accent3>
        <a:srgbClr val="F6AA0D"/>
      </a:accent3>
      <a:accent4>
        <a:srgbClr val="8064A2"/>
      </a:accent4>
      <a:accent5>
        <a:srgbClr val="00A3E6"/>
      </a:accent5>
      <a:accent6>
        <a:srgbClr val="F6AA0D"/>
      </a:accent6>
      <a:hlink>
        <a:srgbClr val="0000FF"/>
      </a:hlink>
      <a:folHlink>
        <a:srgbClr val="800080"/>
      </a:folHlink>
    </a:clrScheme>
    <a:fontScheme name="Focus">
      <a:majorFont>
        <a:latin typeface="Corbel"/>
        <a:ea typeface=""/>
        <a:cs typeface=""/>
        <a:font script="Jpan" typeface="ＭＳ ゴシック"/>
      </a:majorFont>
      <a:minorFont>
        <a:latin typeface="Corbel"/>
        <a:ea typeface=""/>
        <a:cs typeface=""/>
        <a:font script="Jpan" typeface="ＭＳ 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1888</TotalTime>
  <Words>586</Words>
  <Application>Microsoft Macintosh PowerPoint</Application>
  <PresentationFormat>On-screen Show (4:3)</PresentationFormat>
  <Paragraphs>162</Paragraphs>
  <Slides>11</Slides>
  <Notes>0</Notes>
  <HiddenSlides>0</HiddenSlides>
  <MMClips>0</MMClips>
  <ScaleCrop>false</ScaleCrop>
  <HeadingPairs>
    <vt:vector size="4" baseType="variant">
      <vt:variant>
        <vt:lpstr>Theme</vt:lpstr>
      </vt:variant>
      <vt:variant>
        <vt:i4>3</vt:i4>
      </vt:variant>
      <vt:variant>
        <vt:lpstr>Slide Titles</vt:lpstr>
      </vt:variant>
      <vt:variant>
        <vt:i4>11</vt:i4>
      </vt:variant>
    </vt:vector>
  </HeadingPairs>
  <TitlesOfParts>
    <vt:vector size="14" baseType="lpstr">
      <vt:lpstr>Office Theme</vt:lpstr>
      <vt:lpstr>baker_v2 (1)</vt:lpstr>
      <vt:lpstr>1_Office Theme</vt:lpstr>
      <vt:lpstr>       The Three R’s of Supporting   Student Startups</vt:lpstr>
      <vt:lpstr>       CONGRATULATIONS !</vt:lpstr>
      <vt:lpstr>Student Startup Continuum</vt:lpstr>
      <vt:lpstr>Student Startup Continuum</vt:lpstr>
      <vt:lpstr>When does this happen?</vt:lpstr>
      <vt:lpstr>This is what’s next for us (it’s time to stop asking for forgiveness)</vt:lpstr>
      <vt:lpstr>Lehigh Student Startups</vt:lpstr>
      <vt:lpstr>UT San Antonio Student Startups</vt:lpstr>
      <vt:lpstr>UCSD MBA Student Startups/Projects</vt:lpstr>
      <vt:lpstr>PowerPoint Presentation</vt:lpstr>
      <vt:lpstr>       The Three R’s of Supporting   Student Startups</vt:lpstr>
    </vt:vector>
  </TitlesOfParts>
  <Company>Lehigh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Getzler-Linn</dc:creator>
  <cp:lastModifiedBy>Lisa Getzler-Linn</cp:lastModifiedBy>
  <cp:revision>44</cp:revision>
  <dcterms:created xsi:type="dcterms:W3CDTF">2014-02-03T16:34:54Z</dcterms:created>
  <dcterms:modified xsi:type="dcterms:W3CDTF">2014-03-26T16:12:56Z</dcterms:modified>
</cp:coreProperties>
</file>