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2" r:id="rId7"/>
    <p:sldId id="265" r:id="rId8"/>
    <p:sldId id="275" r:id="rId9"/>
    <p:sldId id="27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9BE"/>
    <a:srgbClr val="F68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1981-2F06-4CA3-A146-B0CF7379FAC6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4170-DD28-4766-B2BE-B40ACC1A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_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524000"/>
            <a:ext cx="5943600" cy="3200400"/>
          </a:xfrm>
          <a:prstGeom prst="rect">
            <a:avLst/>
          </a:prstGeom>
        </p:spPr>
      </p:pic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_slice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1371600"/>
          </a:xfrm>
          <a:prstGeom prst="rect">
            <a:avLst/>
          </a:prstGeom>
        </p:spPr>
      </p:pic>
      <p:pic>
        <p:nvPicPr>
          <p:cNvPr id="7" name="Picture 6" descr="header_foot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4456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Global Connect 2015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Sansation Regular"/>
              <a:cs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7328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_slice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1371600"/>
          </a:xfrm>
          <a:prstGeom prst="rect">
            <a:avLst/>
          </a:prstGeom>
        </p:spPr>
      </p:pic>
      <p:pic>
        <p:nvPicPr>
          <p:cNvPr id="7" name="Picture 6" descr="header_foot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4456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Global Connect 2015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Sansation Regular"/>
              <a:cs typeface="Sansation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317557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Sansation Regular"/>
                <a:cs typeface="Sansation Regular"/>
              </a:rPr>
              <a:t>Laura Sampath</a:t>
            </a:r>
            <a:endParaRPr lang="en-US" sz="2600" dirty="0">
              <a:latin typeface="Sansation Regular"/>
              <a:cs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807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3657600"/>
            <a:ext cx="1930838" cy="18923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Community of Practice		</a:t>
            </a:r>
            <a:endParaRPr lang="en-US" dirty="0">
              <a:latin typeface="Sansation Regular"/>
              <a:cs typeface="Sansation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219200"/>
            <a:ext cx="4199977" cy="2362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1193800"/>
            <a:ext cx="1790700" cy="2387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683000"/>
            <a:ext cx="2817199" cy="187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1219200"/>
            <a:ext cx="2552700" cy="4352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3663532"/>
            <a:ext cx="1219200" cy="1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ation Regular"/>
                <a:cs typeface="Sansation Regular"/>
              </a:rPr>
              <a:t>About VentureWell			</a:t>
            </a:r>
            <a:endParaRPr lang="en-US" dirty="0">
              <a:latin typeface="Sansation Regular"/>
              <a:cs typeface="Sansation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Sansation Regular"/>
                <a:cs typeface="Sansation Regular"/>
              </a:rPr>
              <a:t>VentureWell is a higher education network that cultivates revolutionary ideas and promising inventions. </a:t>
            </a:r>
            <a:endParaRPr lang="en-US" sz="2800" dirty="0" smtClean="0">
              <a:latin typeface="Sansation Regular"/>
              <a:cs typeface="Sansation Regular"/>
            </a:endParaRPr>
          </a:p>
          <a:p>
            <a:pPr marL="0" indent="0">
              <a:buNone/>
            </a:pPr>
            <a:endParaRPr lang="en-US" sz="1200" dirty="0">
              <a:latin typeface="Sansation Regular"/>
              <a:cs typeface="Sansation Regular"/>
            </a:endParaRPr>
          </a:p>
          <a:p>
            <a:pPr marL="0" indent="0">
              <a:buNone/>
            </a:pPr>
            <a:r>
              <a:rPr lang="en-US" sz="2800" dirty="0" smtClean="0">
                <a:latin typeface="Sansation Regular"/>
                <a:cs typeface="Sansation Regular"/>
              </a:rPr>
              <a:t>For </a:t>
            </a:r>
            <a:r>
              <a:rPr lang="en-US" sz="2800" dirty="0">
                <a:latin typeface="Sansation Regular"/>
                <a:cs typeface="Sansation Regular"/>
              </a:rPr>
              <a:t>nearly twenty years, we’ve been on a mission to launch new ventures from an emerging generation of young inventors driven to improve life for people and the planet.</a:t>
            </a:r>
          </a:p>
        </p:txBody>
      </p:sp>
    </p:spTree>
    <p:extLst>
      <p:ext uri="{BB962C8B-B14F-4D97-AF65-F5344CB8AC3E}">
        <p14:creationId xmlns:p14="http://schemas.microsoft.com/office/powerpoint/2010/main" val="368898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23"/>
          <a:stretch/>
        </p:blipFill>
        <p:spPr>
          <a:xfrm>
            <a:off x="-762000" y="76200"/>
            <a:ext cx="10406418" cy="5715000"/>
          </a:xfrm>
          <a:prstGeom prst="rect">
            <a:avLst/>
          </a:prstGeom>
        </p:spPr>
      </p:pic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57200"/>
            <a:ext cx="311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ansation Regular"/>
                <a:cs typeface="Sansation Regular"/>
              </a:rPr>
              <a:t>Xcelerator Training Program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ansation Regular"/>
                <a:cs typeface="Sansation Regular"/>
              </a:rPr>
              <a:t>Blantyre, Malawi</a:t>
            </a:r>
            <a:endParaRPr lang="en-US" dirty="0">
              <a:solidFill>
                <a:schemeClr val="bg1">
                  <a:lumMod val="75000"/>
                </a:schemeClr>
              </a:solidFill>
              <a:latin typeface="Sansation Regular"/>
              <a:cs typeface="Sansation Regular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ansation Regular"/>
                <a:cs typeface="Sansation Regular"/>
              </a:rPr>
              <a:t>January 2015</a:t>
            </a:r>
            <a:endParaRPr lang="en-US" dirty="0">
              <a:solidFill>
                <a:schemeClr val="bg1">
                  <a:lumMod val="75000"/>
                </a:schemeClr>
              </a:solidFill>
              <a:latin typeface="Sansation Regular"/>
              <a:cs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8439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Global Presence 	</a:t>
            </a:r>
            <a:endParaRPr lang="en-US" dirty="0">
              <a:latin typeface="Sansation Regular"/>
              <a:cs typeface="Sansation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0" y="1524000"/>
            <a:ext cx="3606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540" y="1524000"/>
            <a:ext cx="25120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286000"/>
            <a:ext cx="9601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9 – 10.15:  Papers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>
                <a:latin typeface="Sansation Regular"/>
                <a:cs typeface="Sansation Regular"/>
              </a:rPr>
              <a:t>Pathways </a:t>
            </a:r>
            <a:r>
              <a:rPr lang="en-US" sz="1400" i="1" dirty="0">
                <a:latin typeface="Sansation Regular"/>
                <a:cs typeface="Sansation Regular"/>
              </a:rPr>
              <a:t>to Scale: The ten types of </a:t>
            </a:r>
            <a:r>
              <a:rPr lang="en-US" sz="1400" i="1" dirty="0" smtClean="0">
                <a:latin typeface="Sansation Regular"/>
                <a:cs typeface="Sansation Regular"/>
              </a:rPr>
              <a:t>innovation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>
                <a:latin typeface="Sansation Regular"/>
                <a:cs typeface="Sansation Regular"/>
              </a:rPr>
              <a:t>The </a:t>
            </a:r>
            <a:r>
              <a:rPr lang="en-US" sz="1400" i="1" dirty="0">
                <a:latin typeface="Sansation Regular"/>
                <a:cs typeface="Sansation Regular"/>
              </a:rPr>
              <a:t>East African Microcosm: How culture and context shape innovation in resource-constrained </a:t>
            </a:r>
            <a:endParaRPr lang="en-US" sz="1400" i="1" dirty="0" smtClean="0">
              <a:latin typeface="Sansation Regular"/>
              <a:cs typeface="Sansation Regular"/>
            </a:endParaRPr>
          </a:p>
          <a:p>
            <a:r>
              <a:rPr lang="en-US" sz="1400" i="1" dirty="0" smtClean="0">
                <a:latin typeface="Sansation Regular"/>
                <a:cs typeface="Sansation Regular"/>
              </a:rPr>
              <a:t>      environments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>
                <a:latin typeface="Sansation Regular"/>
                <a:cs typeface="Sansation Regular"/>
              </a:rPr>
              <a:t>First</a:t>
            </a:r>
            <a:r>
              <a:rPr lang="en-US" sz="1400" i="1" dirty="0">
                <a:latin typeface="Sansation Regular"/>
                <a:cs typeface="Sansation Regular"/>
              </a:rPr>
              <a:t>-</a:t>
            </a:r>
            <a:r>
              <a:rPr lang="en-US" sz="1400" i="1" dirty="0" smtClean="0">
                <a:latin typeface="Sansation Regular"/>
                <a:cs typeface="Sansation Regular"/>
              </a:rPr>
              <a:t>year </a:t>
            </a:r>
            <a:r>
              <a:rPr lang="en-US" sz="1400" i="1" dirty="0">
                <a:latin typeface="Sansation Regular"/>
                <a:cs typeface="Sansation Regular"/>
              </a:rPr>
              <a:t>Design Thinking for Extreme </a:t>
            </a:r>
            <a:r>
              <a:rPr lang="en-US" sz="1400" i="1" dirty="0" smtClean="0">
                <a:latin typeface="Sansation Regular"/>
                <a:cs typeface="Sansation Regular"/>
              </a:rPr>
              <a:t>Affordability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700" y="60960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Global Sessions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ansation Regular"/>
              <a:cs typeface="Sansation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066800"/>
            <a:ext cx="3962400" cy="829340"/>
          </a:xfrm>
          <a:prstGeom prst="rect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ansation Regular"/>
                <a:cs typeface="Sansation Regular"/>
              </a:rPr>
              <a:t>FRIDAY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ansation Regular"/>
              <a:cs typeface="Sansation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7338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11 – 12.15: Panel</a:t>
            </a:r>
          </a:p>
          <a:p>
            <a:r>
              <a:rPr lang="en-US" dirty="0" smtClean="0">
                <a:latin typeface="Sansation Regular"/>
                <a:cs typeface="Sansation Regular"/>
              </a:rPr>
              <a:t>Doing </a:t>
            </a:r>
            <a:r>
              <a:rPr lang="en-US" dirty="0">
                <a:latin typeface="Sansation Regular"/>
                <a:cs typeface="Sansation Regular"/>
              </a:rPr>
              <a:t>Something with Nothing and Nothing with </a:t>
            </a:r>
            <a:r>
              <a:rPr lang="en-US" dirty="0" smtClean="0">
                <a:latin typeface="Sansation Regular"/>
                <a:cs typeface="Sansation Regular"/>
              </a:rPr>
              <a:t>Something </a:t>
            </a:r>
            <a:endParaRPr lang="en-US" dirty="0">
              <a:latin typeface="Sansation Regular"/>
              <a:cs typeface="Sansation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6482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2.15 – 3.30: Workshop</a:t>
            </a:r>
          </a:p>
          <a:p>
            <a:r>
              <a:rPr lang="en-US" dirty="0" smtClean="0">
                <a:latin typeface="Sansation Regular"/>
                <a:cs typeface="Sansation Regular"/>
              </a:rPr>
              <a:t>Recognizing </a:t>
            </a:r>
            <a:r>
              <a:rPr lang="en-US" dirty="0">
                <a:latin typeface="Sansation Regular"/>
                <a:cs typeface="Sansation Regular"/>
              </a:rPr>
              <a:t>and Responding to Signs of </a:t>
            </a:r>
            <a:r>
              <a:rPr lang="en-US" dirty="0" smtClean="0">
                <a:latin typeface="Sansation Regular"/>
                <a:cs typeface="Sansation Regular"/>
              </a:rPr>
              <a:t>Failure </a:t>
            </a:r>
            <a:endParaRPr lang="en-US" dirty="0">
              <a:latin typeface="Sansation Regular"/>
              <a:cs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38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Global Sessions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ansation Regular"/>
              <a:cs typeface="Sansation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1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ansation Regular"/>
                <a:cs typeface="Sansation Regular"/>
              </a:rPr>
              <a:t>SATURDAY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ansation Regular"/>
              <a:cs typeface="Sansation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2286000"/>
            <a:ext cx="922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ansation Regular"/>
                <a:cs typeface="Sansation Regular"/>
              </a:rPr>
              <a:t>11 – 12.15: Papers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Sansation Regular"/>
                <a:cs typeface="Sansation Regular"/>
              </a:rPr>
              <a:t>From West Coast to Gold Coast: Teaching a capstone entrepreneurship course in Ghana based on Lean </a:t>
            </a:r>
            <a:r>
              <a:rPr lang="en-US" sz="1400" i="1" dirty="0" err="1">
                <a:solidFill>
                  <a:srgbClr val="000000"/>
                </a:solidFill>
                <a:latin typeface="Sansation Regular"/>
                <a:cs typeface="Sansation Regular"/>
              </a:rPr>
              <a:t>LaunchPad</a:t>
            </a:r>
            <a:r>
              <a:rPr lang="en-US" sz="1400" i="1" dirty="0">
                <a:solidFill>
                  <a:srgbClr val="000000"/>
                </a:solidFill>
                <a:latin typeface="Sansation Regular"/>
                <a:cs typeface="Sansation Regular"/>
              </a:rPr>
              <a:t> </a:t>
            </a:r>
            <a:endParaRPr lang="en-US" sz="1400" i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Sansation Regular"/>
                <a:cs typeface="Sansation Regular"/>
              </a:rPr>
              <a:t>Entrepreneurial Development Programs for Graduates: Case study of United States International University-Africa</a:t>
            </a:r>
            <a:endParaRPr lang="en-US" sz="1400" b="1" i="1" dirty="0">
              <a:solidFill>
                <a:srgbClr val="000000"/>
              </a:solidFill>
              <a:latin typeface="Sansation Regular"/>
              <a:cs typeface="Sansation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Sansation Regular"/>
                <a:cs typeface="Sansation Regular"/>
              </a:rPr>
              <a:t>Manufacturing Challenges and Strategies for Development Technologies</a:t>
            </a:r>
            <a:endParaRPr lang="en-US" sz="1400" b="1" i="1" dirty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ation Regular"/>
                <a:cs typeface="Sansation Regular"/>
              </a:rPr>
              <a:t>2.15 – 3.30: </a:t>
            </a:r>
            <a:r>
              <a:rPr lang="en-US" dirty="0" smtClean="0">
                <a:latin typeface="Sansation Regular"/>
                <a:cs typeface="Sansation Regular"/>
              </a:rPr>
              <a:t>Panel</a:t>
            </a:r>
          </a:p>
          <a:p>
            <a:r>
              <a:rPr lang="en-US" dirty="0" smtClean="0">
                <a:latin typeface="Sansation Regular"/>
                <a:cs typeface="Sansation Regular"/>
              </a:rPr>
              <a:t>Global </a:t>
            </a:r>
            <a:r>
              <a:rPr lang="en-US" dirty="0">
                <a:latin typeface="Sansation Regular"/>
                <a:cs typeface="Sansation Regular"/>
              </a:rPr>
              <a:t>Innovation </a:t>
            </a:r>
            <a:r>
              <a:rPr lang="en-US" dirty="0" smtClean="0">
                <a:latin typeface="Sansation Regular"/>
                <a:cs typeface="Sansation Regular"/>
              </a:rPr>
              <a:t>Hubs</a:t>
            </a:r>
            <a:endParaRPr lang="en-US" dirty="0">
              <a:latin typeface="Sansation Regular"/>
              <a:cs typeface="Sansation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800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ation Regular"/>
                <a:cs typeface="Sansation Regular"/>
              </a:rPr>
              <a:t>3:45 pm - 5:</a:t>
            </a:r>
            <a:r>
              <a:rPr lang="en-US" dirty="0" smtClean="0">
                <a:latin typeface="Sansation Regular"/>
                <a:cs typeface="Sansation Regular"/>
              </a:rPr>
              <a:t>00: Panel</a:t>
            </a:r>
          </a:p>
          <a:p>
            <a:r>
              <a:rPr lang="en-US" dirty="0" smtClean="0">
                <a:latin typeface="Sansation Regular"/>
                <a:cs typeface="Sansation Regular"/>
              </a:rPr>
              <a:t>Harder </a:t>
            </a:r>
            <a:r>
              <a:rPr lang="en-US" dirty="0">
                <a:latin typeface="Sansation Regular"/>
                <a:cs typeface="Sansation Regular"/>
              </a:rPr>
              <a:t>Than You </a:t>
            </a:r>
            <a:r>
              <a:rPr lang="en-US" dirty="0" smtClean="0">
                <a:latin typeface="Sansation Regular"/>
                <a:cs typeface="Sansation Regular"/>
              </a:rPr>
              <a:t>Think: Surprises </a:t>
            </a:r>
            <a:r>
              <a:rPr lang="en-US" dirty="0">
                <a:latin typeface="Sansation Regular"/>
                <a:cs typeface="Sansation Regular"/>
              </a:rPr>
              <a:t>in starting a social venture </a:t>
            </a:r>
            <a:r>
              <a:rPr lang="en-US" dirty="0" smtClean="0">
                <a:latin typeface="Sansation Regular"/>
                <a:cs typeface="Sansation Regular"/>
              </a:rPr>
              <a:t>abroad</a:t>
            </a:r>
            <a:endParaRPr lang="en-US" dirty="0">
              <a:latin typeface="Sansation Regular"/>
              <a:cs typeface="Sansation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066800"/>
            <a:ext cx="3962400" cy="829340"/>
          </a:xfrm>
          <a:prstGeom prst="rect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655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_foo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ansation Regular"/>
                <a:cs typeface="Sansation Regular"/>
              </a:rPr>
              <a:t>Ann Mei Chang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Director USAID Global Development Lab</a:t>
            </a:r>
          </a:p>
          <a:p>
            <a:pPr marL="0" indent="0">
              <a:buNone/>
            </a:pPr>
            <a:endParaRPr lang="en-US" dirty="0" smtClean="0">
              <a:latin typeface="Sansation Regular"/>
              <a:cs typeface="Sansation Regular"/>
            </a:endParaRPr>
          </a:p>
          <a:p>
            <a:pPr marL="0" indent="0">
              <a:buNone/>
            </a:pPr>
            <a:r>
              <a:rPr lang="en-US" dirty="0" smtClean="0">
                <a:latin typeface="Sansation Regular"/>
                <a:cs typeface="Sansation Regular"/>
              </a:rPr>
              <a:t>Wendy Taylor,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  <a:latin typeface="Sansation Regular"/>
                <a:cs typeface="Sansation Regular"/>
              </a:rPr>
              <a:t>Director, Center for Accelerating Innovation and Impact</a:t>
            </a:r>
            <a:endParaRPr lang="en-US" sz="2400" dirty="0">
              <a:solidFill>
                <a:srgbClr val="7F7F7F"/>
              </a:solidFill>
              <a:latin typeface="Sansation Regular"/>
              <a:cs typeface="Sansation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ansation Regular"/>
                <a:cs typeface="Sansation Regular"/>
              </a:rPr>
              <a:t>Global Connect 2015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ansation Regular"/>
              <a:cs typeface="Sansat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697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235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Community of Practice  </vt:lpstr>
      <vt:lpstr>About VentureWell   </vt:lpstr>
      <vt:lpstr>PowerPoint Presentation</vt:lpstr>
      <vt:lpstr>Global Presence  </vt:lpstr>
      <vt:lpstr>PowerPoint Presentation</vt:lpstr>
      <vt:lpstr>PowerPoint Presentation</vt:lpstr>
      <vt:lpstr>Global Connect 2015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Mareika</dc:creator>
  <cp:lastModifiedBy>Laura Sampath</cp:lastModifiedBy>
  <cp:revision>41</cp:revision>
  <dcterms:created xsi:type="dcterms:W3CDTF">2014-02-26T13:58:18Z</dcterms:created>
  <dcterms:modified xsi:type="dcterms:W3CDTF">2015-03-19T21:34:50Z</dcterms:modified>
</cp:coreProperties>
</file>