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 userDrawn="1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9" y="154"/>
      </p:cViewPr>
      <p:guideLst>
        <p:guide orient="horz" pos="364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4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3" y="1752601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3" y="1752601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6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6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3" y="8206752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3" y="22029432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1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1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1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10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1" y="8069583"/>
            <a:ext cx="18568032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1" y="12024361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4" y="8069583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4" y="12024361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5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2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7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41" y="2194560"/>
            <a:ext cx="14156055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41" y="9875521"/>
            <a:ext cx="14156055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5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41" y="2194560"/>
            <a:ext cx="14156055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41" y="9875521"/>
            <a:ext cx="14156055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10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1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7FEB6-4EC9-4960-BE22-34A767F7B80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814B9-894D-4B62-8038-EFEA197D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9691468" y="6015368"/>
            <a:ext cx="12789490" cy="2665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CC0000"/>
                </a:solidFill>
                <a:latin typeface="Arial" charset="0"/>
              </a:rPr>
              <a:t>Conclusions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CC0000"/>
              </a:solidFill>
              <a:latin typeface="Arial" charset="0"/>
            </a:endParaRP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 Innovation Vault is a valuable education tool that provides expert insight and guidance at every stage of the innovation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cycle.</a:t>
            </a: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Future efforts will focus on expanding the Innovation Vault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include additional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 – contact us if interested in adding your content.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The Innovation Vault is one of many collections within e-channel of non-text based documents offering viable solutions for managing the nontraditional output accompanying the exponential growth of innovation knowledge.</a:t>
            </a: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b="1" dirty="0" smtClean="0">
              <a:solidFill>
                <a:srgbClr val="CC0000"/>
              </a:solidFill>
              <a:latin typeface="Arial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CC0000"/>
                </a:solidFill>
                <a:latin typeface="Arial"/>
              </a:rPr>
              <a:t>The Innovation Vault Team: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Barb Ulmer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Chad Johnson</a:t>
            </a:r>
          </a:p>
          <a:p>
            <a:pPr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Bryan Hull</a:t>
            </a: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Christy Jarvis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Jean Shipman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Andrew Maxwell</a:t>
            </a: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latin typeface="Arial" charset="0"/>
              </a:rPr>
              <a:t>See:  </a:t>
            </a:r>
            <a:r>
              <a:rPr lang="en-US" sz="4800" dirty="0" smtClean="0">
                <a:solidFill>
                  <a:srgbClr val="FF0000"/>
                </a:solidFill>
                <a:latin typeface="Arial" charset="0"/>
              </a:rPr>
              <a:t>http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://library.med.utah.edu/echannel/</a:t>
            </a:r>
            <a:endParaRPr lang="en-US" sz="4800" dirty="0" smtClean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43955987" cy="7026441"/>
          </a:xfrm>
          <a:prstGeom prst="rect">
            <a:avLst/>
          </a:prstGeom>
        </p:spPr>
      </p:pic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5121651" y="5748830"/>
            <a:ext cx="13647897" cy="2655369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268331" tIns="268331" rIns="268331" bIns="268331"/>
          <a:lstStyle/>
          <a:p>
            <a:pPr marL="268331" indent="-268331" defTabSz="2821199">
              <a:spcBef>
                <a:spcPct val="50000"/>
              </a:spcBef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934376" y="5748831"/>
            <a:ext cx="13647897" cy="2655369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268331" tIns="268331" rIns="268331" bIns="268331"/>
          <a:lstStyle/>
          <a:p>
            <a:pPr marL="268331" indent="-268331" defTabSz="2821199">
              <a:spcBef>
                <a:spcPct val="50000"/>
              </a:spcBef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7516" y="360947"/>
            <a:ext cx="29196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Vault: Advice at Your Fingertips</a:t>
            </a:r>
            <a:endParaRPr lang="en-US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4376" y="4420136"/>
            <a:ext cx="31069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21199">
              <a:spcBef>
                <a:spcPct val="50000"/>
              </a:spcBef>
            </a:pPr>
            <a:r>
              <a:rPr lang="en-US" sz="4400" dirty="0"/>
              <a:t>Barbara A. Ulmer</a:t>
            </a:r>
            <a:r>
              <a:rPr lang="en-US" sz="4400" baseline="30000" dirty="0"/>
              <a:t>1</a:t>
            </a:r>
            <a:r>
              <a:rPr lang="en-US" sz="4400" dirty="0"/>
              <a:t>, BA, Christy Jarvis</a:t>
            </a:r>
            <a:r>
              <a:rPr lang="en-US" sz="4400" baseline="30000" dirty="0"/>
              <a:t>1</a:t>
            </a:r>
            <a:r>
              <a:rPr lang="en-US" sz="4400" dirty="0"/>
              <a:t>, MLIS, Jean P. Shipman</a:t>
            </a:r>
            <a:r>
              <a:rPr lang="en-US" sz="4400" baseline="30000" dirty="0"/>
              <a:t>1</a:t>
            </a:r>
            <a:r>
              <a:rPr lang="en-US" sz="4400" dirty="0"/>
              <a:t>, MSLS, Andrew Maxwell</a:t>
            </a:r>
            <a:r>
              <a:rPr lang="en-US" sz="4400" baseline="30000" dirty="0"/>
              <a:t>2, </a:t>
            </a:r>
            <a:r>
              <a:rPr lang="en-US" sz="4400" dirty="0"/>
              <a:t>PhD; </a:t>
            </a:r>
            <a:r>
              <a:rPr lang="en-US" sz="4400" baseline="30000" dirty="0"/>
              <a:t>1</a:t>
            </a:r>
            <a:r>
              <a:rPr lang="en-US" sz="4400" dirty="0"/>
              <a:t>University of Utah Spencer S. Eccles Health Sciences Library, Salt Lake City, Utah, U.S. and </a:t>
            </a:r>
            <a:r>
              <a:rPr lang="en-US" sz="4400" baseline="30000" dirty="0"/>
              <a:t>2</a:t>
            </a:r>
            <a:r>
              <a:rPr lang="en-US" sz="4400" dirty="0"/>
              <a:t>Canadian Innovation Centre (CIC), </a:t>
            </a:r>
            <a:r>
              <a:rPr lang="en-US" sz="4400" dirty="0" smtClean="0"/>
              <a:t>Waterloo, </a:t>
            </a:r>
            <a:r>
              <a:rPr lang="en-US" sz="4400" dirty="0"/>
              <a:t>Ontario, Canada.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63579" y="6141775"/>
            <a:ext cx="12789490" cy="26530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CC0000"/>
                </a:solidFill>
                <a:latin typeface="Arial" charset="0"/>
              </a:rPr>
              <a:t>Objective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CC0000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To meet the challenge of staying abreast of today’s swiftly evolving advancements in innovation and entrepreneurship and provide guidance for those seeking to grow an idea into a successfully marketed product or adopted process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lvl="0" defTabSz="2821564"/>
            <a:endParaRPr lang="en-US" sz="5400" b="1" dirty="0" smtClean="0">
              <a:solidFill>
                <a:srgbClr val="CC0000"/>
              </a:solidFill>
              <a:latin typeface="Arial"/>
            </a:endParaRPr>
          </a:p>
          <a:p>
            <a:pPr lvl="0" defTabSz="2821564"/>
            <a:r>
              <a:rPr lang="en-US" sz="5400" b="1" dirty="0" smtClean="0">
                <a:solidFill>
                  <a:srgbClr val="CC0000"/>
                </a:solidFill>
                <a:latin typeface="Arial"/>
              </a:rPr>
              <a:t>Methods </a:t>
            </a:r>
          </a:p>
          <a:p>
            <a:pPr lvl="0" defTabSz="2821564"/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CIC grant enabled production of recorded interviews/lectures by innovation and entrepreneurship luminaries &amp; academics.</a:t>
            </a:r>
          </a:p>
          <a:p>
            <a:pPr marL="68580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Canadian Innovation Centre (CIC) and Eccles Health Sciences Library (EHSL)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partnered to create the Innovation Vault.</a:t>
            </a:r>
          </a:p>
          <a:p>
            <a:pPr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EHSL hired a content specialist to organize the videos into thematic collections, and describe their content to make them searchable and accessible to instructors, students, innovators and entrepreneurs.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468011" y="6015369"/>
            <a:ext cx="12789490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CC0000"/>
                </a:solidFill>
                <a:latin typeface="Arial" charset="0"/>
              </a:rPr>
              <a:t>Results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5400" b="1" dirty="0" smtClean="0">
              <a:solidFill>
                <a:srgbClr val="CC0000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CC0000"/>
              </a:solidFill>
              <a:latin typeface="Arial" charset="0"/>
            </a:endParaRP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By Jan. 2016, collaboration resulted in creation of the Innovation Vault – a searchable video library.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The Innovation Vault contains hundreds of industry-based </a:t>
            </a:r>
            <a:r>
              <a:rPr lang="en-US" sz="4800" dirty="0" smtClean="0">
                <a:latin typeface="Arial" charset="0"/>
              </a:rPr>
              <a:t>lessons and academic research</a:t>
            </a:r>
            <a:r>
              <a:rPr lang="en-US" sz="4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that provide a comprehensive educational tool of prevalent knowledge in entrepreneurship and innovation.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prstClr val="black"/>
                </a:solidFill>
                <a:latin typeface="Arial" charset="0"/>
              </a:rPr>
              <a:t>The Innovation Vault is made available via e-channel: EHSL’s innovation-themed multimedia platform.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  <a:p>
            <a:pPr marL="685800" lvl="0" indent="-685800" defTabSz="24032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http://library.med.utah.edu/e-channel/  </a:t>
            </a: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  <a:latin typeface="Arial" charset="0"/>
            </a:endParaRPr>
          </a:p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34"/>
          <a:stretch/>
        </p:blipFill>
        <p:spPr>
          <a:xfrm>
            <a:off x="2240532" y="12219540"/>
            <a:ext cx="11035584" cy="7444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648" y="20365733"/>
            <a:ext cx="12789490" cy="110984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273" y="19342092"/>
            <a:ext cx="10118280" cy="6261107"/>
          </a:xfrm>
          <a:prstGeom prst="rect">
            <a:avLst/>
          </a:prstGeom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9352241" y="5748831"/>
            <a:ext cx="13604582" cy="2655369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268331" tIns="268331" rIns="268331" bIns="268331"/>
          <a:lstStyle/>
          <a:p>
            <a:pPr lvl="0" defTabSz="2403238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C00000"/>
                </a:solidFill>
                <a:latin typeface="Arial" charset="0"/>
              </a:rPr>
              <a:t>Conclusion</a:t>
            </a:r>
            <a:r>
              <a:rPr lang="en-US" sz="5400" b="1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solidFill>
            <a:srgbClr val="C00000"/>
          </a:solidFill>
          <a:miter lim="800000"/>
          <a:headEnd/>
          <a:tailEnd/>
        </a:ln>
        <a:effectLst/>
      </a:spPr>
      <a:bodyPr lIns="268331" tIns="268331" rIns="268331" bIns="268331"/>
      <a:lstStyle>
        <a:defPPr defTabSz="2403238" fontAlgn="base">
          <a:spcBef>
            <a:spcPct val="0"/>
          </a:spcBef>
          <a:spcAft>
            <a:spcPct val="0"/>
          </a:spcAft>
          <a:defRPr sz="5400" b="1" dirty="0" smtClean="0">
            <a:solidFill>
              <a:srgbClr val="C00000"/>
            </a:solidFill>
            <a:latin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</TotalTime>
  <Words>330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bhull</dc:creator>
  <cp:lastModifiedBy>cjarvis</cp:lastModifiedBy>
  <cp:revision>59</cp:revision>
  <dcterms:created xsi:type="dcterms:W3CDTF">2015-02-09T20:02:12Z</dcterms:created>
  <dcterms:modified xsi:type="dcterms:W3CDTF">2016-02-17T16:35:31Z</dcterms:modified>
</cp:coreProperties>
</file>