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95" r:id="rId2"/>
    <p:sldId id="373" r:id="rId3"/>
    <p:sldId id="401" r:id="rId4"/>
    <p:sldId id="377" r:id="rId5"/>
    <p:sldId id="411" r:id="rId6"/>
    <p:sldId id="429" r:id="rId7"/>
    <p:sldId id="458" r:id="rId8"/>
    <p:sldId id="446" r:id="rId9"/>
    <p:sldId id="438" r:id="rId10"/>
    <p:sldId id="410" r:id="rId11"/>
    <p:sldId id="449" r:id="rId12"/>
    <p:sldId id="451" r:id="rId13"/>
    <p:sldId id="452" r:id="rId14"/>
    <p:sldId id="453" r:id="rId15"/>
    <p:sldId id="450" r:id="rId16"/>
    <p:sldId id="454" r:id="rId17"/>
    <p:sldId id="455" r:id="rId18"/>
    <p:sldId id="463" r:id="rId19"/>
    <p:sldId id="461" r:id="rId20"/>
    <p:sldId id="462" r:id="rId21"/>
    <p:sldId id="456" r:id="rId22"/>
    <p:sldId id="397" r:id="rId23"/>
  </p:sldIdLst>
  <p:sldSz cx="9144000" cy="6858000" type="screen4x3"/>
  <p:notesSz cx="6881813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wner" initials="O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649D"/>
    <a:srgbClr val="BF1E2D"/>
    <a:srgbClr val="EFF7FF"/>
    <a:srgbClr val="DCFDFF"/>
    <a:srgbClr val="5FAFFF"/>
    <a:srgbClr val="BF6478"/>
    <a:srgbClr val="BF6D77"/>
    <a:srgbClr val="BF8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61" autoAdjust="0"/>
    <p:restoredTop sz="80178" autoAdjust="0"/>
  </p:normalViewPr>
  <p:slideViewPr>
    <p:cSldViewPr snapToGrid="0" snapToObjects="1">
      <p:cViewPr>
        <p:scale>
          <a:sx n="50" d="100"/>
          <a:sy n="50" d="100"/>
        </p:scale>
        <p:origin x="-459" y="-36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l13chen\Desktop\Copy%20of%20q9%20examp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l13chen\Desktop\Copy%20of%20q9%20examp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'Sheet1 (3)'!$B$18</c:f>
              <c:strCache>
                <c:ptCount val="1"/>
                <c:pt idx="0">
                  <c:v>Women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700" smtClean="0"/>
                      <a:t>39.9%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700" smtClean="0"/>
                      <a:t>21.3%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700" smtClean="0"/>
                      <a:t>33.0</a:t>
                    </a:r>
                    <a:r>
                      <a:rPr lang="en-US" sz="1700" b="1" i="0" u="none" strike="noStrike" baseline="0" smtClean="0">
                        <a:effectLst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700" smtClean="0"/>
                      <a:t>56.6</a:t>
                    </a:r>
                    <a:r>
                      <a:rPr lang="en-US" sz="1700" b="1" i="0" u="none" strike="noStrike" baseline="0" smtClean="0">
                        <a:effectLst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700" smtClean="0"/>
                      <a:t>52.5</a:t>
                    </a:r>
                    <a:r>
                      <a:rPr lang="en-US" sz="1700" b="1" i="0" u="none" strike="noStrike" baseline="0" smtClean="0">
                        <a:effectLst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700" smtClean="0"/>
                      <a:t>35.6</a:t>
                    </a:r>
                    <a:r>
                      <a:rPr lang="en-US" sz="1700" b="1" i="0" u="none" strike="noStrike" baseline="0" smtClean="0">
                        <a:effectLst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'Sheet1 (3)'!$A$19:$A$24</c:f>
              <c:strCache>
                <c:ptCount val="6"/>
                <c:pt idx="0">
                  <c:v>Research with a faculty member</c:v>
                </c:pt>
                <c:pt idx="1">
                  <c:v>Study abroad</c:v>
                </c:pt>
                <c:pt idx="2">
                  <c:v>Community service-based club</c:v>
                </c:pt>
                <c:pt idx="3">
                  <c:v>Engineering student clubs/groups</c:v>
                </c:pt>
                <c:pt idx="4">
                  <c:v>Non-engineering student clubs/groups</c:v>
                </c:pt>
                <c:pt idx="5">
                  <c:v>Led a student organization</c:v>
                </c:pt>
              </c:strCache>
            </c:strRef>
          </c:cat>
          <c:val>
            <c:numRef>
              <c:f>'Sheet1 (3)'!$B$19:$B$24</c:f>
              <c:numCache>
                <c:formatCode>General</c:formatCode>
                <c:ptCount val="6"/>
                <c:pt idx="0">
                  <c:v>39.9</c:v>
                </c:pt>
                <c:pt idx="1">
                  <c:v>21.3</c:v>
                </c:pt>
                <c:pt idx="2" formatCode="0.0">
                  <c:v>33</c:v>
                </c:pt>
                <c:pt idx="3" formatCode="0.0">
                  <c:v>56.6</c:v>
                </c:pt>
                <c:pt idx="4">
                  <c:v>52.5</c:v>
                </c:pt>
                <c:pt idx="5">
                  <c:v>35.6</c:v>
                </c:pt>
              </c:numCache>
            </c:numRef>
          </c:val>
        </c:ser>
        <c:ser>
          <c:idx val="1"/>
          <c:order val="1"/>
          <c:tx>
            <c:strRef>
              <c:f>'Sheet1 (3)'!$C$18</c:f>
              <c:strCache>
                <c:ptCount val="1"/>
                <c:pt idx="0">
                  <c:v>Men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700" dirty="0" smtClean="0"/>
                      <a:t>27.8%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933174224343675E-2"/>
                  <c:y val="2.7210330498388269E-3"/>
                </c:manualLayout>
              </c:layout>
              <c:tx>
                <c:rich>
                  <a:bodyPr/>
                  <a:lstStyle/>
                  <a:p>
                    <a:r>
                      <a:rPr lang="en-US" sz="1700" smtClean="0"/>
                      <a:t>11.2%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933174224343675E-2"/>
                  <c:y val="-2.1425457085345095E-7"/>
                </c:manualLayout>
              </c:layout>
              <c:tx>
                <c:rich>
                  <a:bodyPr/>
                  <a:lstStyle/>
                  <a:p>
                    <a:r>
                      <a:rPr lang="en-US" sz="1700" smtClean="0"/>
                      <a:t>19.4</a:t>
                    </a:r>
                    <a:r>
                      <a:rPr lang="en-US" sz="1700" b="1" i="0" u="none" strike="noStrike" baseline="0" smtClean="0">
                        <a:effectLst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949880668257756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700" smtClean="0"/>
                      <a:t>40.4</a:t>
                    </a:r>
                    <a:r>
                      <a:rPr lang="en-US" sz="1700" b="1" i="0" u="none" strike="noStrike" baseline="0" smtClean="0">
                        <a:effectLst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44152744630071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700" smtClean="0"/>
                      <a:t>37.7</a:t>
                    </a:r>
                    <a:r>
                      <a:rPr lang="en-US" sz="1700" b="1" i="0" u="none" strike="noStrike" baseline="0" smtClean="0">
                        <a:effectLst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441527446300607E-2"/>
                  <c:y val="4.9885029637592601E-17"/>
                </c:manualLayout>
              </c:layout>
              <c:tx>
                <c:rich>
                  <a:bodyPr/>
                  <a:lstStyle/>
                  <a:p>
                    <a:r>
                      <a:rPr lang="en-US" sz="1700" smtClean="0"/>
                      <a:t>23.2</a:t>
                    </a:r>
                    <a:r>
                      <a:rPr lang="en-US" sz="1700" b="1" i="0" u="none" strike="noStrike" baseline="0" smtClean="0">
                        <a:effectLst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'Sheet1 (3)'!$A$19:$A$24</c:f>
              <c:strCache>
                <c:ptCount val="6"/>
                <c:pt idx="0">
                  <c:v>Research with a faculty member</c:v>
                </c:pt>
                <c:pt idx="1">
                  <c:v>Study abroad</c:v>
                </c:pt>
                <c:pt idx="2">
                  <c:v>Community service-based club</c:v>
                </c:pt>
                <c:pt idx="3">
                  <c:v>Engineering student clubs/groups</c:v>
                </c:pt>
                <c:pt idx="4">
                  <c:v>Non-engineering student clubs/groups</c:v>
                </c:pt>
                <c:pt idx="5">
                  <c:v>Led a student organization</c:v>
                </c:pt>
              </c:strCache>
            </c:strRef>
          </c:cat>
          <c:val>
            <c:numRef>
              <c:f>'Sheet1 (3)'!$C$19:$C$24</c:f>
              <c:numCache>
                <c:formatCode>General</c:formatCode>
                <c:ptCount val="6"/>
                <c:pt idx="0">
                  <c:v>27.8</c:v>
                </c:pt>
                <c:pt idx="1">
                  <c:v>11.2</c:v>
                </c:pt>
                <c:pt idx="2">
                  <c:v>19.399999999999999</c:v>
                </c:pt>
                <c:pt idx="3">
                  <c:v>40.4</c:v>
                </c:pt>
                <c:pt idx="4">
                  <c:v>37.700000000000003</c:v>
                </c:pt>
                <c:pt idx="5">
                  <c:v>23.2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30692608"/>
        <c:axId val="130694144"/>
      </c:barChart>
      <c:catAx>
        <c:axId val="1306926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130694144"/>
        <c:crosses val="autoZero"/>
        <c:auto val="1"/>
        <c:lblAlgn val="ctr"/>
        <c:lblOffset val="100"/>
        <c:noMultiLvlLbl val="0"/>
      </c:catAx>
      <c:valAx>
        <c:axId val="130694144"/>
        <c:scaling>
          <c:orientation val="minMax"/>
          <c:max val="6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130692608"/>
        <c:crosses val="autoZero"/>
        <c:crossBetween val="between"/>
        <c:majorUnit val="20"/>
      </c:valAx>
    </c:plotArea>
    <c:legend>
      <c:legendPos val="b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'Sheet1 (3)'!$A$44</c:f>
              <c:strCache>
                <c:ptCount val="1"/>
                <c:pt idx="0">
                  <c:v>URM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24.3%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25.8%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53.6%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16.0%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16.7%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'Sheet1 (3)'!$B$43:$F$43</c:f>
              <c:strCache>
                <c:ptCount val="5"/>
                <c:pt idx="0">
                  <c:v>Work for govt, military, public agency*</c:v>
                </c:pt>
                <c:pt idx="1">
                  <c:v>Work for a small business/start-up</c:v>
                </c:pt>
                <c:pt idx="2">
                  <c:v>Work for medium/large business</c:v>
                </c:pt>
                <c:pt idx="3">
                  <c:v>Found/start your own for-profit</c:v>
                </c:pt>
                <c:pt idx="4">
                  <c:v>Found/start your own non-profit</c:v>
                </c:pt>
              </c:strCache>
            </c:strRef>
          </c:cat>
          <c:val>
            <c:numRef>
              <c:f>'Sheet1 (3)'!$B$44:$F$44</c:f>
              <c:numCache>
                <c:formatCode>0.0</c:formatCode>
                <c:ptCount val="5"/>
                <c:pt idx="0">
                  <c:v>24.3</c:v>
                </c:pt>
                <c:pt idx="1">
                  <c:v>25.8</c:v>
                </c:pt>
                <c:pt idx="2">
                  <c:v>53.6</c:v>
                </c:pt>
                <c:pt idx="3">
                  <c:v>16</c:v>
                </c:pt>
                <c:pt idx="4" formatCode="General">
                  <c:v>16.7</c:v>
                </c:pt>
              </c:numCache>
            </c:numRef>
          </c:val>
        </c:ser>
        <c:ser>
          <c:idx val="1"/>
          <c:order val="1"/>
          <c:tx>
            <c:strRef>
              <c:f>'Sheet1 (3)'!$A$45</c:f>
              <c:strCache>
                <c:ptCount val="1"/>
                <c:pt idx="0">
                  <c:v>Non-URM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8789158584796825E-3"/>
                  <c:y val="-5.2754458876620574E-17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14.6%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757831716959365E-2"/>
                  <c:y val="-5.2754458876620574E-17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19.8%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288102752339445E-2"/>
                  <c:y val="-6.5943073595775718E-18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51.9%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9.6%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3.9%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'Sheet1 (3)'!$B$43:$F$43</c:f>
              <c:strCache>
                <c:ptCount val="5"/>
                <c:pt idx="0">
                  <c:v>Work for govt, military, public agency*</c:v>
                </c:pt>
                <c:pt idx="1">
                  <c:v>Work for a small business/start-up</c:v>
                </c:pt>
                <c:pt idx="2">
                  <c:v>Work for medium/large business</c:v>
                </c:pt>
                <c:pt idx="3">
                  <c:v>Found/start your own for-profit</c:v>
                </c:pt>
                <c:pt idx="4">
                  <c:v>Found/start your own non-profit</c:v>
                </c:pt>
              </c:strCache>
            </c:strRef>
          </c:cat>
          <c:val>
            <c:numRef>
              <c:f>'Sheet1 (3)'!$B$45:$F$45</c:f>
              <c:numCache>
                <c:formatCode>0.0</c:formatCode>
                <c:ptCount val="5"/>
                <c:pt idx="0">
                  <c:v>14.6</c:v>
                </c:pt>
                <c:pt idx="1">
                  <c:v>19.8</c:v>
                </c:pt>
                <c:pt idx="2">
                  <c:v>51.9</c:v>
                </c:pt>
                <c:pt idx="3">
                  <c:v>9.6</c:v>
                </c:pt>
                <c:pt idx="4" formatCode="General">
                  <c:v>3.9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30455808"/>
        <c:axId val="130465792"/>
      </c:barChart>
      <c:catAx>
        <c:axId val="1304558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0465792"/>
        <c:crosses val="autoZero"/>
        <c:auto val="1"/>
        <c:lblAlgn val="ctr"/>
        <c:lblOffset val="100"/>
        <c:noMultiLvlLbl val="0"/>
      </c:catAx>
      <c:valAx>
        <c:axId val="130465792"/>
        <c:scaling>
          <c:orientation val="minMax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30455808"/>
        <c:crosses val="autoZero"/>
        <c:crossBetween val="between"/>
        <c:majorUnit val="20"/>
      </c:valAx>
    </c:plotArea>
    <c:legend>
      <c:legendPos val="b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547357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National Center for Engineering Pathways to </a:t>
            </a:r>
            <a:r>
              <a:rPr lang="en-US" smtClean="0"/>
              <a:t>Innovation (Epicenter)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AF3F06C-8A8A-42EA-BDF2-D7CF8349B0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6434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513" y="0"/>
            <a:ext cx="2982742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5CC376F-AC13-4CBF-AA5D-E9C88032B9E3}" type="datetimeFigureOut">
              <a:rPr lang="en-US" altLang="en-US"/>
              <a:pPr>
                <a:defRPr/>
              </a:pPr>
              <a:t>3/3/2016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05" y="4416426"/>
            <a:ext cx="5504204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2982742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CB06B8E-7252-4F56-857A-948A1D7AEC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41200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B06B8E-7252-4F56-857A-948A1D7AECA2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8976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B06B8E-7252-4F56-857A-948A1D7AECA2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196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5215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97722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588805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8328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3121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3448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3709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3121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3448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52700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09900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67100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24300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83369CC-9A82-42B3-BE39-DAE98C20FEAF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205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37097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52700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09900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67100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24300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83369CC-9A82-42B3-BE39-DAE98C20FEAF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810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52700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09900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67100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24300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B5EB004-E5CE-44AD-8038-FD91734F59E1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058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B06B8E-7252-4F56-857A-948A1D7AECA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5391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52700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09900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67100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24300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83369CC-9A82-42B3-BE39-DAE98C20FEAF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36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B06B8E-7252-4F56-857A-948A1D7AECA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025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CA630-4C33-465D-ADBE-3914F717573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117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CA630-4C33-465D-ADBE-3914F717573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97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B06B8E-7252-4F56-857A-948A1D7AECA2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388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B06B8E-7252-4F56-857A-948A1D7AECA2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74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4773613"/>
          </a:xfrm>
          <a:prstGeom prst="rect">
            <a:avLst/>
          </a:prstGeom>
          <a:solidFill>
            <a:srgbClr val="26649D"/>
          </a:solidFill>
          <a:ln w="9525">
            <a:solidFill>
              <a:srgbClr val="26649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7" descr="Epicenter-logo_white_r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146175"/>
            <a:ext cx="7437437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NSF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5826125"/>
            <a:ext cx="804862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258" y="4895839"/>
            <a:ext cx="8534143" cy="1460511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26649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epicenter.stanford.edu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156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11/xx/12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epicenter.stanford.edu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66496-55CB-45AC-9480-253D35BA2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401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11/xx/12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epicenter.stanford.edu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70F69-3941-4DDB-A524-EE458A8701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862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ECD1-0F2C-402B-B409-AA5CFF2F4B26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1597-926D-42A6-B24C-F4181845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1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712788" cy="6858000"/>
          </a:xfrm>
          <a:prstGeom prst="rect">
            <a:avLst/>
          </a:prstGeom>
          <a:solidFill>
            <a:srgbClr val="26649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7" descr="twitter-logo-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5954713"/>
            <a:ext cx="876301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727" y="274638"/>
            <a:ext cx="7649072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26649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728" y="1600201"/>
            <a:ext cx="7649073" cy="4525963"/>
          </a:xfrm>
        </p:spPr>
        <p:txBody>
          <a:bodyPr>
            <a:normAutofit/>
          </a:bodyPr>
          <a:lstStyle>
            <a:lvl1pPr indent="-256032">
              <a:defRPr sz="2400">
                <a:solidFill>
                  <a:srgbClr val="404040"/>
                </a:solidFill>
              </a:defRPr>
            </a:lvl1pPr>
            <a:lvl2pPr marL="649224">
              <a:defRPr sz="2200">
                <a:solidFill>
                  <a:srgbClr val="404040"/>
                </a:solidFill>
              </a:defRPr>
            </a:lvl2pPr>
            <a:lvl3pPr>
              <a:defRPr sz="1800">
                <a:solidFill>
                  <a:srgbClr val="404040"/>
                </a:solidFill>
              </a:defRPr>
            </a:lvl3pPr>
            <a:lvl4pPr>
              <a:defRPr sz="1600">
                <a:solidFill>
                  <a:srgbClr val="404040"/>
                </a:solidFill>
              </a:defRPr>
            </a:lvl4pPr>
            <a:lvl5pPr>
              <a:defRPr sz="16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030288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11/xx/12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3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epicenter.stanford.edu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CE6EA4BE-326C-4597-B0C9-6C92DB716B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54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11/xx/12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epicenter.stanford.edu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43215-6DC5-4A21-9E69-852309647B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594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11/xx/12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epicenter.stanford.edu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4DF9C-4A33-4643-BBAF-6530E42CCD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18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11/xx/12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epicenter.stanford.edu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4FE7E-2AB5-4B1D-AD4F-81B8B6609B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91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11/xx/12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epicenter.stanford.edu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403C1-D4E0-4983-AA17-798F812621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562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11/xx/12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epicenter.stanford.edu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50FFC-D097-47D9-B458-2CFA6AF8B4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81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11/xx/12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epicenter.stanford.edu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A501F-06E9-4DF3-AA07-6A39E6BA60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592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11/xx/12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epicenter.stanford.edu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8E2D4-8772-4A06-8235-A0FF4F848A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39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12788" y="274638"/>
            <a:ext cx="79740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2788" y="1600200"/>
            <a:ext cx="79740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11/xx/12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epicenter.stanford.edu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Helvetica" pitchFamily="1" charset="0"/>
              </a:defRPr>
            </a:lvl1pPr>
          </a:lstStyle>
          <a:p>
            <a:pPr>
              <a:defRPr/>
            </a:pPr>
            <a:fld id="{28F04E9F-EF16-46DF-9144-7611B2EB75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11" r:id="rId12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Helvetica"/>
          <a:ea typeface="MS PGothic" pitchFamily="34" charset="-128"/>
          <a:cs typeface="Helvetic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MS PGothic" pitchFamily="34" charset="-128"/>
          <a:cs typeface="Helvetica" pitchFamily="1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MS PGothic" pitchFamily="34" charset="-128"/>
          <a:cs typeface="Helvetica" pitchFamily="1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MS PGothic" pitchFamily="34" charset="-128"/>
          <a:cs typeface="Helvetica" pitchFamily="1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MS PGothic" pitchFamily="34" charset="-128"/>
          <a:cs typeface="Helvetica" pitchFamily="1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Helvetica"/>
          <a:ea typeface="MS PGothic" pitchFamily="34" charset="-128"/>
          <a:cs typeface="Helvetic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Helvetica"/>
          <a:ea typeface="MS PGothic" pitchFamily="34" charset="-128"/>
          <a:cs typeface="Helvetic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Helvetica"/>
          <a:ea typeface="MS PGothic" pitchFamily="34" charset="-128"/>
          <a:cs typeface="Helvetic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Helvetica"/>
          <a:ea typeface="MS PGothic" pitchFamily="34" charset="-128"/>
          <a:cs typeface="Helvetic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Helvetica"/>
          <a:ea typeface="MS PGothic" pitchFamily="34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228600"/>
            <a:ext cx="8686800" cy="5638800"/>
          </a:xfrm>
          <a:prstGeom prst="rect">
            <a:avLst/>
          </a:prstGeom>
          <a:solidFill>
            <a:srgbClr val="193F7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engineering-majors-survey-image.jpg"/>
          <p:cNvPicPr>
            <a:picLocks noChangeAspect="1"/>
          </p:cNvPicPr>
          <p:nvPr/>
        </p:nvPicPr>
        <p:blipFill>
          <a:blip r:embed="rId3" cstate="print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56418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27649"/>
            <a:ext cx="82295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400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endParaRPr lang="en-US" altLang="en-US" sz="4000" b="1" spc="50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r>
              <a:rPr lang="en-US" altLang="en-US" sz="4000" b="1" spc="50" dirty="0" smtClean="0">
                <a:solidFill>
                  <a:schemeClr val="bg1"/>
                </a:solidFill>
                <a:latin typeface="Helvetica"/>
                <a:cs typeface="Helvetica"/>
              </a:rPr>
              <a:t>Emerging Insights from </a:t>
            </a:r>
            <a:r>
              <a:rPr lang="en-US" altLang="en-US" sz="4000" b="1" spc="50" dirty="0">
                <a:solidFill>
                  <a:schemeClr val="bg1"/>
                </a:solidFill>
                <a:latin typeface="Helvetica"/>
                <a:cs typeface="Helvetica"/>
              </a:rPr>
              <a:t>the Engineering Majors </a:t>
            </a:r>
            <a:r>
              <a:rPr lang="en-US" altLang="en-US" sz="4000" b="1" spc="50" dirty="0" smtClean="0">
                <a:solidFill>
                  <a:schemeClr val="bg1"/>
                </a:solidFill>
                <a:latin typeface="Helvetica"/>
                <a:cs typeface="Helvetica"/>
              </a:rPr>
              <a:t>Survey</a:t>
            </a:r>
          </a:p>
          <a:p>
            <a:r>
              <a:rPr lang="en-US" altLang="en-US" sz="2400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Helvetica"/>
                <a:cs typeface="Helvetica"/>
              </a:rPr>
              <a:t/>
            </a:r>
            <a:br>
              <a:rPr lang="en-US" altLang="en-US" sz="2400" dirty="0">
                <a:solidFill>
                  <a:schemeClr val="bg1"/>
                </a:solidFill>
                <a:latin typeface="Helvetica"/>
                <a:cs typeface="Helvetica"/>
              </a:rPr>
            </a:br>
            <a:endParaRPr lang="en-US" altLang="en-US" sz="2400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Helen L. </a:t>
            </a:r>
            <a:r>
              <a:rPr lang="en-US" sz="24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Chen, Shannon </a:t>
            </a:r>
            <a:r>
              <a:rPr lang="en-US" sz="2400" b="1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Gilmartin</a:t>
            </a:r>
            <a:r>
              <a:rPr lang="en-US" sz="24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&amp; Sheri Sheppard</a:t>
            </a:r>
            <a:endParaRPr lang="en-US" sz="24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Helvetica"/>
                <a:cs typeface="Helvetica"/>
              </a:rPr>
              <a:t>Fostering Innovative Generations Studies</a:t>
            </a:r>
          </a:p>
          <a:p>
            <a:endParaRPr lang="en-US" altLang="en-US" sz="2400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March 3, 2015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Creating Impact in Engineering Education Meetup</a:t>
            </a:r>
          </a:p>
        </p:txBody>
      </p:sp>
      <p:pic>
        <p:nvPicPr>
          <p:cNvPr id="16" name="Picture 15" descr="Epicenter-NSF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726" y="6019800"/>
            <a:ext cx="2960673" cy="65222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817" y="6032265"/>
            <a:ext cx="13652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66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965195" cy="1143000"/>
          </a:xfrm>
        </p:spPr>
        <p:txBody>
          <a:bodyPr/>
          <a:lstStyle/>
          <a:p>
            <a:r>
              <a:rPr lang="en-US" dirty="0" smtClean="0"/>
              <a:t>Selected Findings for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01218" indent="-514350">
              <a:buFont typeface="+mj-lt"/>
              <a:buAutoNum type="alphaUcPeriod"/>
            </a:pPr>
            <a:r>
              <a:rPr lang="en-US" sz="3200" b="1" dirty="0" smtClean="0">
                <a:solidFill>
                  <a:srgbClr val="C00000"/>
                </a:solidFill>
              </a:rPr>
              <a:t>Undergraduate Experiences</a:t>
            </a:r>
            <a:r>
              <a:rPr lang="en-US" sz="3200" dirty="0" smtClean="0"/>
              <a:t>: What </a:t>
            </a:r>
            <a:r>
              <a:rPr lang="en-US" sz="3200" dirty="0"/>
              <a:t>kinds of </a:t>
            </a:r>
            <a:r>
              <a:rPr lang="en-US" sz="3200" dirty="0" smtClean="0"/>
              <a:t>curricular and co-/extra-curricular learning experiences may be related to student innovation </a:t>
            </a:r>
            <a:r>
              <a:rPr lang="en-US" sz="3200" dirty="0"/>
              <a:t>and </a:t>
            </a:r>
            <a:r>
              <a:rPr lang="en-US" sz="3200" dirty="0" smtClean="0"/>
              <a:t>entrepreneurship interests?</a:t>
            </a:r>
          </a:p>
          <a:p>
            <a:pPr marL="601218" indent="-514350">
              <a:buFont typeface="+mj-lt"/>
              <a:buAutoNum type="alphaUcPeriod"/>
            </a:pPr>
            <a:r>
              <a:rPr lang="en-US" sz="3200" b="1" dirty="0" smtClean="0">
                <a:solidFill>
                  <a:srgbClr val="C00000"/>
                </a:solidFill>
              </a:rPr>
              <a:t>Postgraduate Plans</a:t>
            </a:r>
            <a:r>
              <a:rPr lang="en-US" sz="3200" dirty="0" smtClean="0"/>
              <a:t>: What do students’ anticipate doing in the first 5 years after graduation?</a:t>
            </a:r>
          </a:p>
          <a:p>
            <a:pPr marL="601218" indent="-514350">
              <a:buFont typeface="+mj-lt"/>
              <a:buAutoNum type="alphaUcPeriod"/>
            </a:pPr>
            <a:r>
              <a:rPr lang="en-US" sz="3200" b="1" dirty="0" smtClean="0">
                <a:solidFill>
                  <a:srgbClr val="C00000"/>
                </a:solidFill>
              </a:rPr>
              <a:t>Career Motivations</a:t>
            </a:r>
            <a:r>
              <a:rPr lang="en-US" sz="3200" dirty="0" smtClean="0"/>
              <a:t>: What drives students to choose a particular career path?</a:t>
            </a:r>
          </a:p>
          <a:p>
            <a:pPr marL="601218" indent="-514350">
              <a:buFont typeface="+mj-lt"/>
              <a:buAutoNum type="alphaUcPeriod"/>
            </a:pPr>
            <a:endParaRPr lang="en-US" sz="3200" dirty="0"/>
          </a:p>
          <a:p>
            <a:pPr marL="601218" indent="-514350">
              <a:buFont typeface="+mj-lt"/>
              <a:buAutoNum type="alphaUcPeriod"/>
            </a:pPr>
            <a:endParaRPr lang="en-US" sz="3200" dirty="0" smtClean="0"/>
          </a:p>
          <a:p>
            <a:pPr marL="601218" indent="-514350">
              <a:buFont typeface="+mj-lt"/>
              <a:buAutoNum type="alphaUcPeriod"/>
            </a:pPr>
            <a:endParaRPr lang="en-US" sz="3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epicenter.stanford.edu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EA4BE-326C-4597-B0C9-6C92DB716B45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51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 txBox="1">
            <a:spLocks noGrp="1" noChangeArrowheads="1"/>
          </p:cNvSpPr>
          <p:nvPr/>
        </p:nvSpPr>
        <p:spPr bwMode="auto">
          <a:xfrm>
            <a:off x="4038600" y="6324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fld id="{8050165B-E3C4-4C33-AF1E-D97E1B326F1B}" type="slidenum">
              <a:rPr lang="en-US" altLang="en-US" sz="2000">
                <a:solidFill>
                  <a:schemeClr val="accent1"/>
                </a:solidFill>
                <a:latin typeface="Rockwell" pitchFamily="48" charset="0"/>
              </a:rPr>
              <a:pPr algn="ctr" eaLnBrk="1" hangingPunct="1"/>
              <a:t>11</a:t>
            </a:fld>
            <a:endParaRPr lang="en-US" altLang="en-US" sz="1600">
              <a:solidFill>
                <a:schemeClr val="accent1"/>
              </a:solidFill>
              <a:latin typeface="Rockwell" pitchFamily="48" charset="0"/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9144000" cy="36353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0" name="AutoShape 3"/>
          <p:cNvSpPr>
            <a:spLocks noChangeArrowheads="1"/>
          </p:cNvSpPr>
          <p:nvPr/>
        </p:nvSpPr>
        <p:spPr bwMode="auto">
          <a:xfrm>
            <a:off x="152400" y="38100"/>
            <a:ext cx="2438400" cy="533400"/>
          </a:xfrm>
          <a:prstGeom prst="roundRect">
            <a:avLst>
              <a:gd name="adj" fmla="val 36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Ctr="1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sz="2000" b="1" dirty="0" smtClean="0">
                <a:solidFill>
                  <a:schemeClr val="accent1"/>
                </a:solidFill>
              </a:rPr>
              <a:t>EMS </a:t>
            </a:r>
            <a:r>
              <a:rPr lang="en-US" altLang="en-US" sz="2000" b="1" dirty="0">
                <a:solidFill>
                  <a:schemeClr val="accent1"/>
                </a:solidFill>
              </a:rPr>
              <a:t>FINDING A</a:t>
            </a:r>
          </a:p>
        </p:txBody>
      </p:sp>
      <p:sp>
        <p:nvSpPr>
          <p:cNvPr id="1946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12788" y="274638"/>
            <a:ext cx="7974012" cy="2173836"/>
          </a:xfrm>
        </p:spPr>
        <p:txBody>
          <a:bodyPr/>
          <a:lstStyle/>
          <a:p>
            <a:r>
              <a:rPr lang="en-US" altLang="en-US" sz="3000" b="1" dirty="0" smtClean="0">
                <a:solidFill>
                  <a:srgbClr val="C00000"/>
                </a:solidFill>
              </a:rPr>
              <a:t>A. </a:t>
            </a:r>
            <a:r>
              <a:rPr lang="en-US" sz="3000" b="1" dirty="0">
                <a:solidFill>
                  <a:srgbClr val="C00000"/>
                </a:solidFill>
              </a:rPr>
              <a:t>Undergraduate </a:t>
            </a:r>
            <a:r>
              <a:rPr lang="en-US" sz="3000" b="1" dirty="0" smtClean="0">
                <a:solidFill>
                  <a:srgbClr val="C00000"/>
                </a:solidFill>
              </a:rPr>
              <a:t>Experiences - Overall </a:t>
            </a:r>
            <a:br>
              <a:rPr lang="en-US" sz="3000" b="1" dirty="0" smtClean="0">
                <a:solidFill>
                  <a:srgbClr val="C00000"/>
                </a:solidFill>
              </a:rPr>
            </a:br>
            <a:r>
              <a:rPr lang="en-US" sz="2400" dirty="0" smtClean="0"/>
              <a:t>What </a:t>
            </a:r>
            <a:r>
              <a:rPr lang="en-US" sz="2400" dirty="0"/>
              <a:t>kinds of curricular and co-/extra-curricular learning experiences may be related to students’ innovation and entrepreneurship interests</a:t>
            </a:r>
            <a:r>
              <a:rPr lang="en-US" sz="2400" dirty="0" smtClean="0"/>
              <a:t>?</a:t>
            </a:r>
            <a:endParaRPr lang="en-US" altLang="en-US" sz="3000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4181376"/>
              </p:ext>
            </p:extLst>
          </p:nvPr>
        </p:nvGraphicFramePr>
        <p:xfrm>
          <a:off x="617139" y="2473062"/>
          <a:ext cx="7909721" cy="3036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130"/>
                <a:gridCol w="1136591"/>
              </a:tblGrid>
              <a:tr h="64863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Have taken courses that included following</a:t>
                      </a:r>
                      <a:r>
                        <a:rPr lang="en-US" sz="2400" baseline="0" dirty="0" smtClean="0"/>
                        <a:t> topics: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% Yes</a:t>
                      </a:r>
                      <a:endParaRPr lang="en-US" sz="2400" dirty="0"/>
                    </a:p>
                  </a:txBody>
                  <a:tcPr/>
                </a:tc>
              </a:tr>
              <a:tr h="56214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Designing and/or prototyping things or ideas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72.6%</a:t>
                      </a:r>
                      <a:endParaRPr lang="en-US" sz="2000" dirty="0"/>
                    </a:p>
                  </a:txBody>
                  <a:tcPr/>
                </a:tc>
              </a:tr>
              <a:tr h="56214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Theory of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56.5%</a:t>
                      </a:r>
                    </a:p>
                  </a:txBody>
                  <a:tcPr/>
                </a:tc>
              </a:tr>
              <a:tr h="56214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Leadership</a:t>
                      </a:r>
                      <a:r>
                        <a:rPr lang="en-US" sz="2000" baseline="0" dirty="0" smtClean="0"/>
                        <a:t> topics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46.6%</a:t>
                      </a:r>
                      <a:endParaRPr lang="en-US" sz="2000" dirty="0"/>
                    </a:p>
                  </a:txBody>
                  <a:tcPr/>
                </a:tc>
              </a:tr>
              <a:tr h="56214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Business or</a:t>
                      </a:r>
                      <a:r>
                        <a:rPr lang="en-US" sz="2000" baseline="0" dirty="0" smtClean="0"/>
                        <a:t> enterprise topics (including entrepreneurship or venture creation)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35.4%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08104" y="6162261"/>
            <a:ext cx="3578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Weighted sample of all juniors &amp; seniors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2810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 txBox="1">
            <a:spLocks noGrp="1" noChangeArrowheads="1"/>
          </p:cNvSpPr>
          <p:nvPr/>
        </p:nvSpPr>
        <p:spPr bwMode="auto">
          <a:xfrm>
            <a:off x="4038600" y="6324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fld id="{8050165B-E3C4-4C33-AF1E-D97E1B326F1B}" type="slidenum">
              <a:rPr lang="en-US" altLang="en-US" sz="2000">
                <a:solidFill>
                  <a:schemeClr val="accent1"/>
                </a:solidFill>
                <a:latin typeface="Rockwell" pitchFamily="48" charset="0"/>
              </a:rPr>
              <a:pPr algn="ctr" eaLnBrk="1" hangingPunct="1"/>
              <a:t>12</a:t>
            </a:fld>
            <a:endParaRPr lang="en-US" altLang="en-US" sz="1600">
              <a:solidFill>
                <a:schemeClr val="accent1"/>
              </a:solidFill>
              <a:latin typeface="Rockwell" pitchFamily="48" charset="0"/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9144000" cy="36353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0" name="AutoShape 3"/>
          <p:cNvSpPr>
            <a:spLocks noChangeArrowheads="1"/>
          </p:cNvSpPr>
          <p:nvPr/>
        </p:nvSpPr>
        <p:spPr bwMode="auto">
          <a:xfrm>
            <a:off x="152400" y="38100"/>
            <a:ext cx="2438400" cy="533400"/>
          </a:xfrm>
          <a:prstGeom prst="roundRect">
            <a:avLst>
              <a:gd name="adj" fmla="val 36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Ctr="1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sz="2000" b="1" dirty="0" smtClean="0">
                <a:solidFill>
                  <a:schemeClr val="accent1"/>
                </a:solidFill>
              </a:rPr>
              <a:t>EMS </a:t>
            </a:r>
            <a:r>
              <a:rPr lang="en-US" altLang="en-US" sz="2000" b="1" dirty="0">
                <a:solidFill>
                  <a:schemeClr val="accent1"/>
                </a:solidFill>
              </a:rPr>
              <a:t>FINDING A</a:t>
            </a:r>
          </a:p>
        </p:txBody>
      </p:sp>
      <p:sp>
        <p:nvSpPr>
          <p:cNvPr id="1946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84994" y="274638"/>
            <a:ext cx="7974012" cy="1143000"/>
          </a:xfrm>
        </p:spPr>
        <p:txBody>
          <a:bodyPr/>
          <a:lstStyle/>
          <a:p>
            <a:r>
              <a:rPr lang="en-US" altLang="en-US" sz="3000" b="1" dirty="0" smtClean="0">
                <a:solidFill>
                  <a:srgbClr val="C00000"/>
                </a:solidFill>
              </a:rPr>
              <a:t>A. </a:t>
            </a:r>
            <a:r>
              <a:rPr lang="en-US" sz="3000" b="1" dirty="0" smtClean="0">
                <a:solidFill>
                  <a:srgbClr val="C00000"/>
                </a:solidFill>
              </a:rPr>
              <a:t>Undergraduate Experiences - Overall</a:t>
            </a:r>
            <a:endParaRPr lang="en-US" altLang="en-US" sz="2600" dirty="0" smtClean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768291"/>
              </p:ext>
            </p:extLst>
          </p:nvPr>
        </p:nvGraphicFramePr>
        <p:xfrm>
          <a:off x="649285" y="1256775"/>
          <a:ext cx="7909721" cy="4920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130"/>
                <a:gridCol w="1136591"/>
              </a:tblGrid>
              <a:tr h="714854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 had the following experiences while an undergraduate: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% Yes</a:t>
                      </a:r>
                      <a:endParaRPr lang="en-US" sz="2400" dirty="0"/>
                    </a:p>
                  </a:txBody>
                  <a:tcPr/>
                </a:tc>
              </a:tr>
              <a:tr h="4616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Worked in a professional engineering environment as an intern/co-op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53.1%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6167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Participated in other student clubs or groups in engineering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43.6%</a:t>
                      </a:r>
                      <a:endParaRPr lang="en-US" sz="2000" dirty="0"/>
                    </a:p>
                  </a:txBody>
                  <a:tcPr/>
                </a:tc>
              </a:tr>
              <a:tr h="46167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Participated in other student clubs or groups outside of engineering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40.6%</a:t>
                      </a:r>
                      <a:endParaRPr lang="en-US" sz="2000" dirty="0"/>
                    </a:p>
                  </a:txBody>
                  <a:tcPr/>
                </a:tc>
              </a:tr>
              <a:tr h="46167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Led a student organization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25.6%</a:t>
                      </a:r>
                      <a:endParaRPr lang="en-US" sz="2000" dirty="0"/>
                    </a:p>
                  </a:txBody>
                  <a:tcPr/>
                </a:tc>
              </a:tr>
              <a:tr h="46167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Participated</a:t>
                      </a:r>
                      <a:r>
                        <a:rPr lang="en-US" sz="2000" baseline="0" dirty="0" smtClean="0"/>
                        <a:t> in a community service-based club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22.1%</a:t>
                      </a:r>
                      <a:endParaRPr lang="en-US" sz="2000" dirty="0"/>
                    </a:p>
                  </a:txBody>
                  <a:tcPr/>
                </a:tc>
              </a:tr>
              <a:tr h="46167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Made</a:t>
                      </a:r>
                      <a:r>
                        <a:rPr lang="en-US" sz="2000" baseline="0" dirty="0" smtClean="0"/>
                        <a:t> use of a</a:t>
                      </a:r>
                      <a:r>
                        <a:rPr lang="en-US" sz="2000" dirty="0" smtClean="0"/>
                        <a:t> maker space/design or inventors studio/prototyping 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20.0%</a:t>
                      </a:r>
                      <a:endParaRPr lang="en-US" sz="2000" dirty="0"/>
                    </a:p>
                  </a:txBody>
                  <a:tcPr/>
                </a:tc>
              </a:tr>
              <a:tr h="461676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Entered a business plan, business model, or elevator pitch competition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5.2%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208104" y="6162261"/>
            <a:ext cx="3578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Weighted sample of all juniors &amp; seniors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1398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 txBox="1">
            <a:spLocks noGrp="1" noChangeArrowheads="1"/>
          </p:cNvSpPr>
          <p:nvPr/>
        </p:nvSpPr>
        <p:spPr bwMode="auto">
          <a:xfrm>
            <a:off x="4038600" y="6324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fld id="{8050165B-E3C4-4C33-AF1E-D97E1B326F1B}" type="slidenum">
              <a:rPr lang="en-US" altLang="en-US" sz="2000">
                <a:solidFill>
                  <a:schemeClr val="accent1"/>
                </a:solidFill>
                <a:latin typeface="Rockwell" pitchFamily="48" charset="0"/>
              </a:rPr>
              <a:pPr algn="ctr" eaLnBrk="1" hangingPunct="1"/>
              <a:t>13</a:t>
            </a:fld>
            <a:endParaRPr lang="en-US" altLang="en-US" sz="1600">
              <a:solidFill>
                <a:schemeClr val="accent1"/>
              </a:solidFill>
              <a:latin typeface="Rockwell" pitchFamily="48" charset="0"/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9144000" cy="36353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0" name="AutoShape 3"/>
          <p:cNvSpPr>
            <a:spLocks noChangeArrowheads="1"/>
          </p:cNvSpPr>
          <p:nvPr/>
        </p:nvSpPr>
        <p:spPr bwMode="auto">
          <a:xfrm>
            <a:off x="152400" y="38100"/>
            <a:ext cx="2438400" cy="533400"/>
          </a:xfrm>
          <a:prstGeom prst="roundRect">
            <a:avLst>
              <a:gd name="adj" fmla="val 36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Ctr="1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sz="2000" b="1" dirty="0" smtClean="0">
                <a:solidFill>
                  <a:schemeClr val="accent1"/>
                </a:solidFill>
              </a:rPr>
              <a:t>EMS </a:t>
            </a:r>
            <a:r>
              <a:rPr lang="en-US" altLang="en-US" sz="2000" b="1" dirty="0">
                <a:solidFill>
                  <a:schemeClr val="accent1"/>
                </a:solidFill>
              </a:rPr>
              <a:t>FINDING A</a:t>
            </a:r>
          </a:p>
        </p:txBody>
      </p:sp>
      <p:sp>
        <p:nvSpPr>
          <p:cNvPr id="19461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000" b="1" dirty="0" smtClean="0">
                <a:solidFill>
                  <a:srgbClr val="C00000"/>
                </a:solidFill>
              </a:rPr>
              <a:t>A. </a:t>
            </a:r>
            <a:r>
              <a:rPr lang="en-US" sz="3000" b="1" dirty="0">
                <a:solidFill>
                  <a:srgbClr val="C00000"/>
                </a:solidFill>
              </a:rPr>
              <a:t>Undergraduate </a:t>
            </a:r>
            <a:r>
              <a:rPr lang="en-US" sz="3000" b="1" dirty="0" smtClean="0">
                <a:solidFill>
                  <a:srgbClr val="C00000"/>
                </a:solidFill>
              </a:rPr>
              <a:t>Experiences by Gender</a:t>
            </a:r>
            <a:endParaRPr lang="en-US" altLang="en-US" sz="3000" b="1" dirty="0" smtClean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5207" y="5907818"/>
            <a:ext cx="5359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Chi-square tests,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p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&lt;=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0.001; Effect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sizes are small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0126516"/>
              </p:ext>
            </p:extLst>
          </p:nvPr>
        </p:nvGraphicFramePr>
        <p:xfrm>
          <a:off x="314960" y="1240473"/>
          <a:ext cx="8514080" cy="4667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398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 txBox="1">
            <a:spLocks noGrp="1" noChangeArrowheads="1"/>
          </p:cNvSpPr>
          <p:nvPr/>
        </p:nvSpPr>
        <p:spPr bwMode="auto">
          <a:xfrm>
            <a:off x="4038600" y="6324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fld id="{8050165B-E3C4-4C33-AF1E-D97E1B326F1B}" type="slidenum">
              <a:rPr lang="en-US" altLang="en-US" sz="2000">
                <a:solidFill>
                  <a:schemeClr val="accent1"/>
                </a:solidFill>
                <a:latin typeface="Rockwell" pitchFamily="48" charset="0"/>
              </a:rPr>
              <a:pPr algn="ctr" eaLnBrk="1" hangingPunct="1"/>
              <a:t>14</a:t>
            </a:fld>
            <a:endParaRPr lang="en-US" altLang="en-US" sz="1600">
              <a:solidFill>
                <a:schemeClr val="accent1"/>
              </a:solidFill>
              <a:latin typeface="Rockwell" pitchFamily="48" charset="0"/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712788" y="0"/>
            <a:ext cx="8431212" cy="36353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0" name="AutoShape 3"/>
          <p:cNvSpPr>
            <a:spLocks noChangeArrowheads="1"/>
          </p:cNvSpPr>
          <p:nvPr/>
        </p:nvSpPr>
        <p:spPr bwMode="auto">
          <a:xfrm>
            <a:off x="712788" y="9071"/>
            <a:ext cx="2438400" cy="533400"/>
          </a:xfrm>
          <a:prstGeom prst="roundRect">
            <a:avLst>
              <a:gd name="adj" fmla="val 36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Ctr="1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sz="2000" b="1" dirty="0" smtClean="0">
                <a:solidFill>
                  <a:schemeClr val="accent1"/>
                </a:solidFill>
              </a:rPr>
              <a:t>EMS </a:t>
            </a:r>
            <a:r>
              <a:rPr lang="en-US" altLang="en-US" sz="2000" b="1" dirty="0">
                <a:solidFill>
                  <a:schemeClr val="accent1"/>
                </a:solidFill>
              </a:rPr>
              <a:t>FINDING A</a:t>
            </a:r>
          </a:p>
        </p:txBody>
      </p:sp>
      <p:sp>
        <p:nvSpPr>
          <p:cNvPr id="19461" name="Rectangle 4"/>
          <p:cNvSpPr>
            <a:spLocks noGrp="1" noChangeArrowheads="1"/>
          </p:cNvSpPr>
          <p:nvPr>
            <p:ph type="title"/>
          </p:nvPr>
        </p:nvSpPr>
        <p:spPr>
          <a:xfrm>
            <a:off x="1037727" y="363538"/>
            <a:ext cx="7649072" cy="1143000"/>
          </a:xfrm>
        </p:spPr>
        <p:txBody>
          <a:bodyPr/>
          <a:lstStyle/>
          <a:p>
            <a:r>
              <a:rPr lang="en-US" altLang="en-US" sz="3000" b="1" dirty="0" smtClean="0">
                <a:solidFill>
                  <a:srgbClr val="C00000"/>
                </a:solidFill>
              </a:rPr>
              <a:t>A. </a:t>
            </a:r>
            <a:r>
              <a:rPr lang="en-US" sz="3000" b="1" dirty="0">
                <a:solidFill>
                  <a:srgbClr val="C00000"/>
                </a:solidFill>
              </a:rPr>
              <a:t>Undergraduate </a:t>
            </a:r>
            <a:r>
              <a:rPr lang="en-US" sz="3000" b="1" dirty="0" smtClean="0">
                <a:solidFill>
                  <a:srgbClr val="C00000"/>
                </a:solidFill>
              </a:rPr>
              <a:t>Experiences</a:t>
            </a:r>
            <a:br>
              <a:rPr lang="en-US" sz="3000" b="1" dirty="0" smtClean="0">
                <a:solidFill>
                  <a:srgbClr val="C00000"/>
                </a:solidFill>
              </a:rPr>
            </a:br>
            <a:r>
              <a:rPr lang="en-US" sz="3000" i="1" dirty="0" smtClean="0"/>
              <a:t>Discussion Questions</a:t>
            </a:r>
            <a:endParaRPr lang="en-US" altLang="en-US" sz="3000" i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spcAft>
                <a:spcPts val="1200"/>
              </a:spcAft>
            </a:pPr>
            <a:r>
              <a:rPr lang="en-US" altLang="en-US" sz="2600" dirty="0"/>
              <a:t>What kinds of learning experiences will students with an interest in entrepreneurship and innovation seek out?</a:t>
            </a:r>
          </a:p>
          <a:p>
            <a:pPr marL="285750" indent="-285750">
              <a:spcAft>
                <a:spcPts val="1200"/>
              </a:spcAft>
            </a:pPr>
            <a:r>
              <a:rPr lang="en-US" altLang="en-US" sz="2600" dirty="0"/>
              <a:t>Correspondingly, what kinds of experiences might encourage or foster students’ interests in I&amp;E?</a:t>
            </a:r>
          </a:p>
          <a:p>
            <a:pPr marL="285750" indent="-285750"/>
            <a:r>
              <a:rPr lang="en-US" altLang="en-US" sz="2600" dirty="0"/>
              <a:t>Women appear to be more engaged than men in several co-curricular experiences. What are the possible opportunities </a:t>
            </a:r>
            <a:r>
              <a:rPr lang="en-US" altLang="en-US" sz="2600" dirty="0" smtClean="0"/>
              <a:t>and </a:t>
            </a:r>
            <a:r>
              <a:rPr lang="en-US" altLang="en-US" sz="2600" dirty="0"/>
              <a:t>implications for course, program, or activity design</a:t>
            </a:r>
            <a:r>
              <a:rPr lang="en-US" altLang="en-US" sz="2600" dirty="0" smtClean="0"/>
              <a:t>?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7807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fld id="{BA924A40-00B0-4CDF-A1DD-372CE49061C8}" type="slidenum">
              <a:rPr lang="en-US" altLang="en-US" smtClean="0">
                <a:solidFill>
                  <a:schemeClr val="accent1"/>
                </a:solidFill>
                <a:latin typeface="Rockwell" pitchFamily="48" charset="0"/>
              </a:rPr>
              <a:pPr eaLnBrk="1" hangingPunct="1"/>
              <a:t>15</a:t>
            </a:fld>
            <a:endParaRPr lang="en-US" altLang="en-US" sz="1600" smtClean="0">
              <a:solidFill>
                <a:schemeClr val="accent1"/>
              </a:solidFill>
              <a:latin typeface="Rockwell" pitchFamily="48" charset="0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b="1" dirty="0" smtClean="0"/>
          </a:p>
          <a:p>
            <a:endParaRPr lang="en-US" altLang="en-US" dirty="0" smtClean="0"/>
          </a:p>
        </p:txBody>
      </p:sp>
      <p:sp>
        <p:nvSpPr>
          <p:cNvPr id="24581" name="Rectangle 11"/>
          <p:cNvSpPr>
            <a:spLocks noChangeArrowheads="1"/>
          </p:cNvSpPr>
          <p:nvPr/>
        </p:nvSpPr>
        <p:spPr bwMode="auto">
          <a:xfrm>
            <a:off x="0" y="0"/>
            <a:ext cx="9144000" cy="36353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2" name="AutoShape 12"/>
          <p:cNvSpPr>
            <a:spLocks noChangeArrowheads="1"/>
          </p:cNvSpPr>
          <p:nvPr/>
        </p:nvSpPr>
        <p:spPr bwMode="auto">
          <a:xfrm>
            <a:off x="-226" y="38100"/>
            <a:ext cx="2438400" cy="533400"/>
          </a:xfrm>
          <a:prstGeom prst="roundRect">
            <a:avLst>
              <a:gd name="adj" fmla="val 36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Ctr="1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sz="2000" b="1" dirty="0" smtClean="0">
                <a:solidFill>
                  <a:srgbClr val="DDDDDD"/>
                </a:solidFill>
              </a:rPr>
              <a:t>EMS </a:t>
            </a:r>
            <a:r>
              <a:rPr lang="en-US" altLang="en-US" sz="2000" b="1" dirty="0">
                <a:solidFill>
                  <a:srgbClr val="DDDDDD"/>
                </a:solidFill>
              </a:rPr>
              <a:t>FINDING A</a:t>
            </a:r>
          </a:p>
        </p:txBody>
      </p:sp>
      <p:sp>
        <p:nvSpPr>
          <p:cNvPr id="24583" name="AutoShape 13"/>
          <p:cNvSpPr>
            <a:spLocks noChangeArrowheads="1"/>
          </p:cNvSpPr>
          <p:nvPr/>
        </p:nvSpPr>
        <p:spPr bwMode="auto">
          <a:xfrm>
            <a:off x="2438174" y="38100"/>
            <a:ext cx="2438400" cy="533400"/>
          </a:xfrm>
          <a:prstGeom prst="roundRect">
            <a:avLst>
              <a:gd name="adj" fmla="val 36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Ctr="1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sz="2000" b="1" dirty="0" smtClean="0">
                <a:solidFill>
                  <a:schemeClr val="accent1"/>
                </a:solidFill>
              </a:rPr>
              <a:t>EMS </a:t>
            </a:r>
            <a:r>
              <a:rPr lang="en-US" altLang="en-US" sz="2000" b="1" dirty="0">
                <a:solidFill>
                  <a:schemeClr val="accent1"/>
                </a:solidFill>
              </a:rPr>
              <a:t>FINDING 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506" y="696056"/>
            <a:ext cx="7649072" cy="1291769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/>
              <a:t>B. </a:t>
            </a:r>
            <a:r>
              <a:rPr lang="en-US" sz="3000" dirty="0"/>
              <a:t>Postgraduate </a:t>
            </a:r>
            <a:r>
              <a:rPr lang="en-US" sz="3000" dirty="0" smtClean="0"/>
              <a:t>Plans - Overall </a:t>
            </a:r>
            <a:br>
              <a:rPr lang="en-US" sz="3000" dirty="0" smtClean="0"/>
            </a:br>
            <a:r>
              <a:rPr lang="en-US" sz="3000" b="0" dirty="0" smtClean="0">
                <a:solidFill>
                  <a:schemeClr val="tx1"/>
                </a:solidFill>
              </a:rPr>
              <a:t>What </a:t>
            </a:r>
            <a:r>
              <a:rPr lang="en-US" sz="3000" b="0" dirty="0">
                <a:solidFill>
                  <a:schemeClr val="tx1"/>
                </a:solidFill>
              </a:rPr>
              <a:t>do </a:t>
            </a:r>
            <a:r>
              <a:rPr lang="en-US" sz="3000" b="0" dirty="0" smtClean="0">
                <a:solidFill>
                  <a:schemeClr val="tx1"/>
                </a:solidFill>
              </a:rPr>
              <a:t>students </a:t>
            </a:r>
            <a:r>
              <a:rPr lang="en-US" sz="3000" b="0" dirty="0">
                <a:solidFill>
                  <a:schemeClr val="tx1"/>
                </a:solidFill>
              </a:rPr>
              <a:t>anticipate doing in the first 5 years after graduation</a:t>
            </a:r>
            <a:r>
              <a:rPr lang="en-US" sz="3000" b="0" dirty="0" smtClean="0">
                <a:solidFill>
                  <a:schemeClr val="tx1"/>
                </a:solidFill>
              </a:rPr>
              <a:t>?</a:t>
            </a:r>
            <a:endParaRPr lang="en-US" sz="3000" b="0" dirty="0">
              <a:solidFill>
                <a:schemeClr val="tx1"/>
              </a:solidFill>
            </a:endParaRP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3860380"/>
              </p:ext>
            </p:extLst>
          </p:nvPr>
        </p:nvGraphicFramePr>
        <p:xfrm>
          <a:off x="452035" y="2194560"/>
          <a:ext cx="7964680" cy="3992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6093"/>
                <a:gridCol w="1378587"/>
              </a:tblGrid>
              <a:tr h="69750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How</a:t>
                      </a:r>
                      <a:r>
                        <a:rPr lang="en-US" sz="2000" baseline="0" dirty="0" smtClean="0"/>
                        <a:t> likely is it that you will do each of the following in the first five years after graduation?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Probably/Definitely</a:t>
                      </a:r>
                      <a:endParaRPr lang="en-US" sz="2000" dirty="0"/>
                    </a:p>
                  </a:txBody>
                  <a:tcPr/>
                </a:tc>
              </a:tr>
              <a:tr h="41105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Work as an employee for a medium- or large-size business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66.6%</a:t>
                      </a:r>
                      <a:endParaRPr lang="en-US" sz="1800" dirty="0"/>
                    </a:p>
                  </a:txBody>
                  <a:tcPr/>
                </a:tc>
              </a:tr>
              <a:tr h="41105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Work as an employee for a small business or start-up company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26.3%</a:t>
                      </a:r>
                      <a:endParaRPr lang="en-US" sz="1800" dirty="0"/>
                    </a:p>
                  </a:txBody>
                  <a:tcPr/>
                </a:tc>
              </a:tr>
              <a:tr h="27070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Work as an employee for the government, military, or public agency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21.7%</a:t>
                      </a:r>
                      <a:endParaRPr lang="en-US" sz="1800" dirty="0"/>
                    </a:p>
                  </a:txBody>
                  <a:tcPr/>
                </a:tc>
              </a:tr>
              <a:tr h="27070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Found or start your own for-profit organization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14.0%</a:t>
                      </a:r>
                      <a:endParaRPr lang="en-US" sz="1800" dirty="0"/>
                    </a:p>
                  </a:txBody>
                  <a:tcPr/>
                </a:tc>
              </a:tr>
              <a:tr h="27070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Work as an employee for a non-profit organization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10.3%</a:t>
                      </a:r>
                      <a:endParaRPr lang="en-US" sz="1800" dirty="0"/>
                    </a:p>
                  </a:txBody>
                  <a:tcPr/>
                </a:tc>
              </a:tr>
              <a:tr h="35058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Work as a faculty member or educational professional in a college or university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6.6%</a:t>
                      </a:r>
                      <a:endParaRPr lang="en-US" sz="1800" dirty="0"/>
                    </a:p>
                  </a:txBody>
                  <a:tcPr/>
                </a:tc>
              </a:tr>
              <a:tr h="27070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Found or start your own non-profit organization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5.8%</a:t>
                      </a:r>
                      <a:endParaRPr lang="en-US" sz="1800" dirty="0"/>
                    </a:p>
                  </a:txBody>
                  <a:tcPr/>
                </a:tc>
              </a:tr>
              <a:tr h="27070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Work as a teacher or educational professional in a K-12 school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3.5%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208104" y="6233446"/>
            <a:ext cx="3578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Weighted sample of all juniors &amp; seniors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1691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fld id="{BA924A40-00B0-4CDF-A1DD-372CE49061C8}" type="slidenum">
              <a:rPr lang="en-US" altLang="en-US" smtClean="0">
                <a:solidFill>
                  <a:schemeClr val="accent1"/>
                </a:solidFill>
                <a:latin typeface="Rockwell" pitchFamily="48" charset="0"/>
              </a:rPr>
              <a:pPr eaLnBrk="1" hangingPunct="1"/>
              <a:t>16</a:t>
            </a:fld>
            <a:endParaRPr lang="en-US" altLang="en-US" sz="1600" smtClean="0">
              <a:solidFill>
                <a:schemeClr val="accent1"/>
              </a:solidFill>
              <a:latin typeface="Rockwell" pitchFamily="48" charset="0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b="1" dirty="0" smtClean="0"/>
          </a:p>
          <a:p>
            <a:endParaRPr lang="en-US" altLang="en-US" dirty="0" smtClean="0"/>
          </a:p>
        </p:txBody>
      </p:sp>
      <p:sp>
        <p:nvSpPr>
          <p:cNvPr id="24581" name="Rectangle 11"/>
          <p:cNvSpPr>
            <a:spLocks noChangeArrowheads="1"/>
          </p:cNvSpPr>
          <p:nvPr/>
        </p:nvSpPr>
        <p:spPr bwMode="auto">
          <a:xfrm>
            <a:off x="0" y="0"/>
            <a:ext cx="9144000" cy="36353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2" name="AutoShape 12"/>
          <p:cNvSpPr>
            <a:spLocks noChangeArrowheads="1"/>
          </p:cNvSpPr>
          <p:nvPr/>
        </p:nvSpPr>
        <p:spPr bwMode="auto">
          <a:xfrm>
            <a:off x="0" y="96838"/>
            <a:ext cx="2438400" cy="533400"/>
          </a:xfrm>
          <a:prstGeom prst="roundRect">
            <a:avLst>
              <a:gd name="adj" fmla="val 36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Ctr="1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sz="2000" b="1" dirty="0" smtClean="0">
                <a:solidFill>
                  <a:srgbClr val="DDDDDD"/>
                </a:solidFill>
              </a:rPr>
              <a:t>EMS </a:t>
            </a:r>
            <a:r>
              <a:rPr lang="en-US" altLang="en-US" sz="2000" b="1" dirty="0">
                <a:solidFill>
                  <a:srgbClr val="DDDDDD"/>
                </a:solidFill>
              </a:rPr>
              <a:t>FINDING A</a:t>
            </a:r>
          </a:p>
        </p:txBody>
      </p:sp>
      <p:sp>
        <p:nvSpPr>
          <p:cNvPr id="24583" name="AutoShape 13"/>
          <p:cNvSpPr>
            <a:spLocks noChangeArrowheads="1"/>
          </p:cNvSpPr>
          <p:nvPr/>
        </p:nvSpPr>
        <p:spPr bwMode="auto">
          <a:xfrm>
            <a:off x="2438400" y="96838"/>
            <a:ext cx="2438400" cy="618331"/>
          </a:xfrm>
          <a:prstGeom prst="roundRect">
            <a:avLst>
              <a:gd name="adj" fmla="val 36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Ctr="1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sz="2000" b="1" dirty="0" smtClean="0">
                <a:solidFill>
                  <a:schemeClr val="accent1"/>
                </a:solidFill>
              </a:rPr>
              <a:t>EMS </a:t>
            </a:r>
            <a:r>
              <a:rPr lang="en-US" altLang="en-US" sz="2000" b="1" dirty="0">
                <a:solidFill>
                  <a:schemeClr val="accent1"/>
                </a:solidFill>
              </a:rPr>
              <a:t>FINDING 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506" y="595353"/>
            <a:ext cx="7649072" cy="1291769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B. </a:t>
            </a:r>
            <a:r>
              <a:rPr lang="en-US" sz="3000" dirty="0"/>
              <a:t>Postgraduate </a:t>
            </a:r>
            <a:r>
              <a:rPr lang="en-US" sz="3000" dirty="0" smtClean="0"/>
              <a:t>Plans by URM Status</a:t>
            </a:r>
            <a:endParaRPr lang="en-US" sz="3000" b="0" dirty="0">
              <a:solidFill>
                <a:schemeClr val="tx1"/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6141805"/>
              </p:ext>
            </p:extLst>
          </p:nvPr>
        </p:nvGraphicFramePr>
        <p:xfrm>
          <a:off x="145143" y="1712687"/>
          <a:ext cx="8641049" cy="4413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6194767"/>
            <a:ext cx="92324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* Chi-square tests, </a:t>
            </a: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</a:rPr>
              <a:t>p 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&lt;= 0.001; Effect sizes are </a:t>
            </a:r>
            <a:r>
              <a:rPr lang="en-US" sz="1500" dirty="0" smtClean="0">
                <a:solidFill>
                  <a:schemeClr val="accent1">
                    <a:lumMod val="50000"/>
                  </a:schemeClr>
                </a:solidFill>
              </a:rPr>
              <a:t>small.  Found/start for- and non-profits approaching small effect sizes.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67120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208" y="568897"/>
            <a:ext cx="7649072" cy="1143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C00000"/>
                </a:solidFill>
              </a:rPr>
              <a:t>B. </a:t>
            </a:r>
            <a:r>
              <a:rPr lang="en-US" sz="3000" dirty="0">
                <a:solidFill>
                  <a:srgbClr val="C00000"/>
                </a:solidFill>
              </a:rPr>
              <a:t>Postgraduate </a:t>
            </a:r>
            <a:r>
              <a:rPr lang="en-US" sz="3000" dirty="0" smtClean="0">
                <a:solidFill>
                  <a:srgbClr val="C00000"/>
                </a:solidFill>
              </a:rPr>
              <a:t>Plans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i="1" dirty="0" smtClean="0"/>
              <a:t>Discussion Questions</a:t>
            </a:r>
            <a:endParaRPr lang="en-US" sz="3000" i="1" dirty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b="1" dirty="0" smtClean="0"/>
          </a:p>
          <a:p>
            <a:endParaRPr lang="en-US" altLang="en-US" dirty="0" smtClean="0"/>
          </a:p>
        </p:txBody>
      </p:sp>
      <p:sp>
        <p:nvSpPr>
          <p:cNvPr id="2457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fld id="{BA924A40-00B0-4CDF-A1DD-372CE49061C8}" type="slidenum">
              <a:rPr lang="en-US" altLang="en-US" smtClean="0">
                <a:solidFill>
                  <a:schemeClr val="accent1"/>
                </a:solidFill>
                <a:latin typeface="Rockwell" pitchFamily="48" charset="0"/>
              </a:rPr>
              <a:pPr eaLnBrk="1" hangingPunct="1"/>
              <a:t>17</a:t>
            </a:fld>
            <a:endParaRPr lang="en-US" altLang="en-US" sz="1600" smtClean="0">
              <a:solidFill>
                <a:schemeClr val="accent1"/>
              </a:solidFill>
              <a:latin typeface="Rockwell" pitchFamily="48" charset="0"/>
            </a:endParaRPr>
          </a:p>
        </p:txBody>
      </p:sp>
      <p:sp>
        <p:nvSpPr>
          <p:cNvPr id="24581" name="Rectangle 11"/>
          <p:cNvSpPr>
            <a:spLocks noChangeArrowheads="1"/>
          </p:cNvSpPr>
          <p:nvPr/>
        </p:nvSpPr>
        <p:spPr bwMode="auto">
          <a:xfrm>
            <a:off x="695008" y="-28081"/>
            <a:ext cx="8418512" cy="45996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2" name="AutoShape 12"/>
          <p:cNvSpPr>
            <a:spLocks noChangeArrowheads="1"/>
          </p:cNvSpPr>
          <p:nvPr/>
        </p:nvSpPr>
        <p:spPr bwMode="auto">
          <a:xfrm>
            <a:off x="725488" y="88033"/>
            <a:ext cx="2438400" cy="533400"/>
          </a:xfrm>
          <a:prstGeom prst="roundRect">
            <a:avLst>
              <a:gd name="adj" fmla="val 36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Ctr="1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sz="2000" b="1" dirty="0" smtClean="0">
                <a:solidFill>
                  <a:srgbClr val="DDDDDD"/>
                </a:solidFill>
              </a:rPr>
              <a:t>EMS </a:t>
            </a:r>
            <a:r>
              <a:rPr lang="en-US" altLang="en-US" sz="2000" b="1" dirty="0">
                <a:solidFill>
                  <a:srgbClr val="DDDDDD"/>
                </a:solidFill>
              </a:rPr>
              <a:t>FINDING A</a:t>
            </a:r>
          </a:p>
        </p:txBody>
      </p:sp>
      <p:sp>
        <p:nvSpPr>
          <p:cNvPr id="24583" name="AutoShape 13"/>
          <p:cNvSpPr>
            <a:spLocks noChangeArrowheads="1"/>
          </p:cNvSpPr>
          <p:nvPr/>
        </p:nvSpPr>
        <p:spPr bwMode="auto">
          <a:xfrm>
            <a:off x="3163888" y="88033"/>
            <a:ext cx="2438400" cy="498060"/>
          </a:xfrm>
          <a:prstGeom prst="roundRect">
            <a:avLst>
              <a:gd name="adj" fmla="val 36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Ctr="1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sz="2000" b="1" dirty="0" smtClean="0">
                <a:solidFill>
                  <a:schemeClr val="accent1"/>
                </a:solidFill>
              </a:rPr>
              <a:t>EMS </a:t>
            </a:r>
            <a:r>
              <a:rPr lang="en-US" altLang="en-US" sz="2000" b="1" dirty="0">
                <a:solidFill>
                  <a:schemeClr val="accent1"/>
                </a:solidFill>
              </a:rPr>
              <a:t>FINDING 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0288" y="1906815"/>
            <a:ext cx="7747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What programs, resources, courses, </a:t>
            </a:r>
            <a:r>
              <a:rPr lang="en-US" altLang="en-US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and experiences support and encourage multiple postgraduate </a:t>
            </a:r>
            <a:r>
              <a:rPr lang="en-US" alt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pathways?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Where do these diverse pathways overlap with respect to preparation – are there </a:t>
            </a:r>
            <a:r>
              <a:rPr lang="en-US" alt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fundamental skills </a:t>
            </a:r>
            <a:r>
              <a:rPr lang="en-US" altLang="en-US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and experiences that would benefit all students?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How can we acknowledge and support the growth </a:t>
            </a:r>
            <a:r>
              <a:rPr lang="en-US" alt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and development </a:t>
            </a:r>
            <a:r>
              <a:rPr lang="en-US" altLang="en-US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of career pathways for URM </a:t>
            </a:r>
            <a:r>
              <a:rPr lang="en-US" alt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and non-URM students? </a:t>
            </a:r>
          </a:p>
        </p:txBody>
      </p:sp>
    </p:spTree>
    <p:extLst>
      <p:ext uri="{BB962C8B-B14F-4D97-AF65-F5344CB8AC3E}">
        <p14:creationId xmlns:p14="http://schemas.microsoft.com/office/powerpoint/2010/main" val="57824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fld id="{BA924A40-00B0-4CDF-A1DD-372CE49061C8}" type="slidenum">
              <a:rPr lang="en-US" altLang="en-US" smtClean="0">
                <a:solidFill>
                  <a:schemeClr val="accent1"/>
                </a:solidFill>
                <a:latin typeface="Rockwell" pitchFamily="48" charset="0"/>
              </a:rPr>
              <a:pPr eaLnBrk="1" hangingPunct="1"/>
              <a:t>18</a:t>
            </a:fld>
            <a:endParaRPr lang="en-US" altLang="en-US" sz="1600" smtClean="0">
              <a:solidFill>
                <a:schemeClr val="accent1"/>
              </a:solidFill>
              <a:latin typeface="Rockwell" pitchFamily="48" charset="0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altLang="en-US" b="1" dirty="0" smtClean="0"/>
          </a:p>
          <a:p>
            <a:pPr marL="86868" indent="0">
              <a:buNone/>
            </a:pPr>
            <a:endParaRPr lang="en-US" altLang="en-US" sz="1200" dirty="0" smtClean="0"/>
          </a:p>
          <a:p>
            <a:pPr marL="86868" indent="0">
              <a:buNone/>
            </a:pPr>
            <a:endParaRPr lang="en-US" altLang="en-US" dirty="0" smtClean="0"/>
          </a:p>
        </p:txBody>
      </p:sp>
      <p:sp>
        <p:nvSpPr>
          <p:cNvPr id="24581" name="Rectangle 11"/>
          <p:cNvSpPr>
            <a:spLocks noChangeArrowheads="1"/>
          </p:cNvSpPr>
          <p:nvPr/>
        </p:nvSpPr>
        <p:spPr bwMode="auto">
          <a:xfrm>
            <a:off x="-57376" y="0"/>
            <a:ext cx="9144000" cy="36353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2" name="AutoShape 12"/>
          <p:cNvSpPr>
            <a:spLocks noChangeArrowheads="1"/>
          </p:cNvSpPr>
          <p:nvPr/>
        </p:nvSpPr>
        <p:spPr bwMode="auto">
          <a:xfrm>
            <a:off x="725488" y="38100"/>
            <a:ext cx="2438400" cy="533400"/>
          </a:xfrm>
          <a:prstGeom prst="roundRect">
            <a:avLst>
              <a:gd name="adj" fmla="val 36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Ctr="1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sz="2000" b="1" dirty="0" smtClean="0">
                <a:solidFill>
                  <a:srgbClr val="DDDDDD"/>
                </a:solidFill>
              </a:rPr>
              <a:t>EMS </a:t>
            </a:r>
            <a:r>
              <a:rPr lang="en-US" altLang="en-US" sz="2000" b="1" dirty="0">
                <a:solidFill>
                  <a:srgbClr val="DDDDDD"/>
                </a:solidFill>
              </a:rPr>
              <a:t>FINDING A</a:t>
            </a:r>
          </a:p>
        </p:txBody>
      </p:sp>
      <p:sp>
        <p:nvSpPr>
          <p:cNvPr id="24583" name="AutoShape 13"/>
          <p:cNvSpPr>
            <a:spLocks noChangeArrowheads="1"/>
          </p:cNvSpPr>
          <p:nvPr/>
        </p:nvSpPr>
        <p:spPr bwMode="auto">
          <a:xfrm>
            <a:off x="3163888" y="38100"/>
            <a:ext cx="2438400" cy="533400"/>
          </a:xfrm>
          <a:prstGeom prst="roundRect">
            <a:avLst>
              <a:gd name="adj" fmla="val 36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Ctr="1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sz="2000" b="1" dirty="0" smtClean="0">
                <a:solidFill>
                  <a:schemeClr val="bg1">
                    <a:lumMod val="85000"/>
                  </a:schemeClr>
                </a:solidFill>
              </a:rPr>
              <a:t>EMS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FINDING 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506" y="696056"/>
            <a:ext cx="7649072" cy="1291769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/>
              <a:t>C. Motivations</a:t>
            </a:r>
            <a:br>
              <a:rPr lang="en-US" sz="3000" dirty="0" smtClean="0"/>
            </a:br>
            <a:r>
              <a:rPr lang="en-US" sz="3000" b="0" dirty="0" smtClean="0">
                <a:solidFill>
                  <a:schemeClr val="tx1"/>
                </a:solidFill>
              </a:rPr>
              <a:t>What motivations drive students to choose a particular career path?</a:t>
            </a:r>
            <a:br>
              <a:rPr lang="en-US" sz="3000" b="0" dirty="0" smtClean="0">
                <a:solidFill>
                  <a:schemeClr val="tx1"/>
                </a:solidFill>
              </a:rPr>
            </a:br>
            <a:r>
              <a:rPr lang="en-US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000" b="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Grau</a:t>
            </a:r>
            <a:r>
              <a:rPr lang="en-US" sz="2000" b="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et al., 2016</a:t>
            </a:r>
            <a:r>
              <a:rPr lang="en-US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20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5602288" y="38100"/>
            <a:ext cx="2438400" cy="618331"/>
          </a:xfrm>
          <a:prstGeom prst="roundRect">
            <a:avLst>
              <a:gd name="adj" fmla="val 36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Ctr="1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sz="2000" b="1" dirty="0" smtClean="0">
                <a:solidFill>
                  <a:schemeClr val="accent1"/>
                </a:solidFill>
              </a:rPr>
              <a:t>EMS </a:t>
            </a:r>
            <a:r>
              <a:rPr lang="en-US" altLang="en-US" sz="2000" b="1" dirty="0">
                <a:solidFill>
                  <a:schemeClr val="accent1"/>
                </a:solidFill>
              </a:rPr>
              <a:t>FINDING </a:t>
            </a:r>
            <a:r>
              <a:rPr lang="en-US" altLang="en-US" sz="2000" b="1" dirty="0" smtClean="0">
                <a:solidFill>
                  <a:schemeClr val="accent1"/>
                </a:solidFill>
              </a:rPr>
              <a:t>C</a:t>
            </a:r>
            <a:endParaRPr lang="en-US" altLang="en-US" sz="2000" b="1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248854"/>
              </p:ext>
            </p:extLst>
          </p:nvPr>
        </p:nvGraphicFramePr>
        <p:xfrm>
          <a:off x="1152185" y="2378075"/>
          <a:ext cx="7715589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8840"/>
                <a:gridCol w="66674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Career Motivations</a:t>
                      </a:r>
                      <a:r>
                        <a:rPr lang="en-US" sz="2000" baseline="0" dirty="0" smtClean="0"/>
                        <a:t> (N=256)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%</a:t>
                      </a:r>
                      <a:endParaRPr lang="en-U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Giving</a:t>
                      </a:r>
                      <a:r>
                        <a:rPr lang="en-US" sz="2000" b="1" baseline="0" dirty="0" smtClean="0"/>
                        <a:t> back/helping people: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plan to use my engineering knowledge to better aid humanity.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would like to go into the field of international service work, providing infrastructure in developing nations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34%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End goal for their life</a:t>
                      </a:r>
                      <a:r>
                        <a:rPr lang="en-US" sz="2000" dirty="0" smtClean="0"/>
                        <a:t>: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dream is to develop defense software.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plan is to work in some way that will have a positive impact on our environment 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Secure future</a:t>
                      </a:r>
                      <a:r>
                        <a:rPr lang="en-US" sz="2000" dirty="0" smtClean="0"/>
                        <a:t>: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degree is a means to achieve financial stability.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am working on my degree to get the appropriate pay for the job I do.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13%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01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288" y="550863"/>
            <a:ext cx="7649072" cy="1143000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C. Motivations</a:t>
            </a:r>
            <a:endParaRPr lang="en-US" sz="3000" b="0" dirty="0">
              <a:solidFill>
                <a:schemeClr val="tx1"/>
              </a:solidFill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b="1" dirty="0" smtClean="0"/>
          </a:p>
          <a:p>
            <a:endParaRPr lang="en-US" altLang="en-US" dirty="0" smtClean="0"/>
          </a:p>
        </p:txBody>
      </p:sp>
      <p:sp>
        <p:nvSpPr>
          <p:cNvPr id="2457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fld id="{BA924A40-00B0-4CDF-A1DD-372CE49061C8}" type="slidenum">
              <a:rPr lang="en-US" altLang="en-US" smtClean="0">
                <a:solidFill>
                  <a:schemeClr val="accent1"/>
                </a:solidFill>
                <a:latin typeface="Rockwell" pitchFamily="48" charset="0"/>
              </a:rPr>
              <a:pPr eaLnBrk="1" hangingPunct="1"/>
              <a:t>19</a:t>
            </a:fld>
            <a:endParaRPr lang="en-US" altLang="en-US" sz="1600" smtClean="0">
              <a:solidFill>
                <a:schemeClr val="accent1"/>
              </a:solidFill>
              <a:latin typeface="Rockwell" pitchFamily="48" charset="0"/>
            </a:endParaRPr>
          </a:p>
        </p:txBody>
      </p:sp>
      <p:sp>
        <p:nvSpPr>
          <p:cNvPr id="24581" name="Rectangle 11"/>
          <p:cNvSpPr>
            <a:spLocks noChangeArrowheads="1"/>
          </p:cNvSpPr>
          <p:nvPr/>
        </p:nvSpPr>
        <p:spPr bwMode="auto">
          <a:xfrm>
            <a:off x="0" y="0"/>
            <a:ext cx="9144000" cy="36353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2" name="AutoShape 12"/>
          <p:cNvSpPr>
            <a:spLocks noChangeArrowheads="1"/>
          </p:cNvSpPr>
          <p:nvPr/>
        </p:nvSpPr>
        <p:spPr bwMode="auto">
          <a:xfrm>
            <a:off x="742950" y="96838"/>
            <a:ext cx="2438400" cy="533400"/>
          </a:xfrm>
          <a:prstGeom prst="roundRect">
            <a:avLst>
              <a:gd name="adj" fmla="val 36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Ctr="1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sz="2000" b="1" dirty="0" smtClean="0">
                <a:solidFill>
                  <a:srgbClr val="DDDDDD"/>
                </a:solidFill>
              </a:rPr>
              <a:t>EMS </a:t>
            </a:r>
            <a:r>
              <a:rPr lang="en-US" altLang="en-US" sz="2000" b="1" dirty="0">
                <a:solidFill>
                  <a:srgbClr val="DDDDDD"/>
                </a:solidFill>
              </a:rPr>
              <a:t>FINDING A</a:t>
            </a:r>
          </a:p>
        </p:txBody>
      </p:sp>
      <p:sp>
        <p:nvSpPr>
          <p:cNvPr id="24583" name="AutoShape 13"/>
          <p:cNvSpPr>
            <a:spLocks noChangeArrowheads="1"/>
          </p:cNvSpPr>
          <p:nvPr/>
        </p:nvSpPr>
        <p:spPr bwMode="auto">
          <a:xfrm>
            <a:off x="3188970" y="107951"/>
            <a:ext cx="2438400" cy="618331"/>
          </a:xfrm>
          <a:prstGeom prst="roundRect">
            <a:avLst>
              <a:gd name="adj" fmla="val 36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Ctr="1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sz="2000" b="1" dirty="0" smtClean="0">
                <a:solidFill>
                  <a:schemeClr val="bg1">
                    <a:lumMod val="85000"/>
                  </a:schemeClr>
                </a:solidFill>
              </a:rPr>
              <a:t>EMS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FINDING B</a:t>
            </a: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5627370" y="96838"/>
            <a:ext cx="2438400" cy="618331"/>
          </a:xfrm>
          <a:prstGeom prst="roundRect">
            <a:avLst>
              <a:gd name="adj" fmla="val 36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Ctr="1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sz="2000" b="1" dirty="0" smtClean="0">
                <a:solidFill>
                  <a:schemeClr val="accent1"/>
                </a:solidFill>
              </a:rPr>
              <a:t>EMS </a:t>
            </a:r>
            <a:r>
              <a:rPr lang="en-US" altLang="en-US" sz="2000" b="1" dirty="0">
                <a:solidFill>
                  <a:schemeClr val="accent1"/>
                </a:solidFill>
              </a:rPr>
              <a:t>FINDING </a:t>
            </a:r>
            <a:r>
              <a:rPr lang="en-US" altLang="en-US" sz="2000" b="1" dirty="0" smtClean="0">
                <a:solidFill>
                  <a:schemeClr val="accent1"/>
                </a:solidFill>
              </a:rPr>
              <a:t>C</a:t>
            </a:r>
            <a:endParaRPr lang="en-US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0288" y="1906815"/>
            <a:ext cx="77479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Men were more likely to write about having an inherent love of engineering work and about engineering as a means to a secure future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397517"/>
              </p:ext>
            </p:extLst>
          </p:nvPr>
        </p:nvGraphicFramePr>
        <p:xfrm>
          <a:off x="923925" y="1501775"/>
          <a:ext cx="7953375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8967"/>
                <a:gridCol w="7344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Career Motivations</a:t>
                      </a:r>
                      <a:r>
                        <a:rPr lang="en-US" sz="2000" baseline="0" dirty="0" smtClean="0"/>
                        <a:t> (N=256)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%</a:t>
                      </a:r>
                      <a:endParaRPr lang="en-U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Inherent love of engineering work</a:t>
                      </a:r>
                      <a:r>
                        <a:rPr lang="en-US" sz="2000" dirty="0" smtClean="0"/>
                        <a:t>:</a:t>
                      </a:r>
                      <a:r>
                        <a:rPr lang="en-US" sz="2000" i="1" dirty="0" smtClean="0"/>
                        <a:t>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feel that choosing my major was more about loving what I was going to be doing rather than making a bunch of money doing it.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plan on finding a job that is relevant to what I have learned in school that will allow for me to do what I love and keep me happy.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Desire</a:t>
                      </a:r>
                      <a:r>
                        <a:rPr lang="en-US" sz="2000" b="1" baseline="0" dirty="0" smtClean="0"/>
                        <a:t> to combine engineering with another field</a:t>
                      </a:r>
                      <a:r>
                        <a:rPr lang="en-US" sz="2000" baseline="0" dirty="0" smtClean="0"/>
                        <a:t>: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I'm hoping to combine engineering and Chinese.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hope to be able to facilitate dialogue and innovation among the different countries in the Americas.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7%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19200" y="5286375"/>
            <a:ext cx="75590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Men were more likely to write about having an inherent love of engineering work and about engineering as a means to a secure </a:t>
            </a:r>
            <a:r>
              <a:rPr lang="en-US" altLang="en-US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future.</a:t>
            </a:r>
            <a:endParaRPr lang="en-US" alt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77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727" y="191511"/>
            <a:ext cx="7649072" cy="1143000"/>
          </a:xfrm>
        </p:spPr>
        <p:txBody>
          <a:bodyPr/>
          <a:lstStyle/>
          <a:p>
            <a:pPr algn="ctr"/>
            <a:r>
              <a:rPr lang="en-US" dirty="0" smtClean="0"/>
              <a:t>Fostering Innovative Generations Studies (FIGS) 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778" y="1558585"/>
            <a:ext cx="7649073" cy="4797765"/>
          </a:xfrm>
        </p:spPr>
        <p:txBody>
          <a:bodyPr>
            <a:normAutofit fontScale="70000" lnSpcReduction="20000"/>
          </a:bodyPr>
          <a:lstStyle/>
          <a:p>
            <a:pPr marL="86868" indent="0">
              <a:buNone/>
            </a:pPr>
            <a:r>
              <a:rPr lang="en-US" b="1" dirty="0">
                <a:solidFill>
                  <a:srgbClr val="FF0000"/>
                </a:solidFill>
              </a:rPr>
              <a:t>RESEARCH QUESTION 1 - PROGRAM MODELS</a:t>
            </a:r>
          </a:p>
          <a:p>
            <a:pPr marL="86868" indent="0">
              <a:buNone/>
            </a:pPr>
            <a:r>
              <a:rPr lang="en-US" i="1" dirty="0"/>
              <a:t>What are current models of educating engineers for entrepreneurship/entrepreneurial thinking?</a:t>
            </a:r>
          </a:p>
          <a:p>
            <a:pPr marL="86868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86868" indent="0">
              <a:buNone/>
            </a:pPr>
            <a:r>
              <a:rPr lang="en-US" b="1" dirty="0">
                <a:solidFill>
                  <a:srgbClr val="FF0000"/>
                </a:solidFill>
              </a:rPr>
              <a:t>RESEARCH QUESTION 2 - STUDENTS' INTERESTS AND GOALS</a:t>
            </a:r>
          </a:p>
          <a:p>
            <a:pPr marL="86868" indent="0">
              <a:buNone/>
            </a:pPr>
            <a:r>
              <a:rPr lang="en-US" i="1" dirty="0"/>
              <a:t>What are undergraduate engineering students’ innovation and entrepreneurial interests, abilities, and achievements? How do these interests, abilities, and achievements change over time? Which educational and workplace environments/experiences influence the development of their </a:t>
            </a:r>
            <a:r>
              <a:rPr lang="en-US" i="1" dirty="0" smtClean="0"/>
              <a:t>innovation </a:t>
            </a:r>
            <a:r>
              <a:rPr lang="en-US" i="1" dirty="0"/>
              <a:t>and entrepreneurial interests, abilities, and achievements</a:t>
            </a:r>
            <a:r>
              <a:rPr lang="en-US" i="1" dirty="0" smtClean="0"/>
              <a:t>?</a:t>
            </a:r>
          </a:p>
          <a:p>
            <a:pPr marL="86868" indent="0">
              <a:buNone/>
            </a:pPr>
            <a:endParaRPr lang="en-US" dirty="0"/>
          </a:p>
          <a:p>
            <a:pPr marL="86868" indent="0">
              <a:buNone/>
            </a:pPr>
            <a:r>
              <a:rPr lang="en-US" b="1" dirty="0">
                <a:solidFill>
                  <a:srgbClr val="FF0000"/>
                </a:solidFill>
              </a:rPr>
              <a:t>RESEARCH QUESTION 3 - CURRICULUM DEVELOPMENT</a:t>
            </a:r>
            <a:endParaRPr lang="en-US" dirty="0">
              <a:solidFill>
                <a:srgbClr val="FF0000"/>
              </a:solidFill>
            </a:endParaRPr>
          </a:p>
          <a:p>
            <a:pPr marL="86868" indent="0">
              <a:buNone/>
            </a:pPr>
            <a:r>
              <a:rPr lang="en-US" i="1" dirty="0"/>
              <a:t>How can fundamental engineering curricula be reframed to stimulate integrative thinking, especially entrepreneurial thinking?</a:t>
            </a:r>
          </a:p>
          <a:p>
            <a:pPr marL="86868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86868" indent="0">
              <a:buNone/>
            </a:pPr>
            <a:r>
              <a:rPr lang="en-US" b="1" dirty="0">
                <a:solidFill>
                  <a:srgbClr val="FF0000"/>
                </a:solidFill>
              </a:rPr>
              <a:t>RESEARCH QUESTION 4 - RESEARCH COMMUNITY</a:t>
            </a:r>
          </a:p>
          <a:p>
            <a:pPr marL="86868" indent="0">
              <a:buNone/>
            </a:pPr>
            <a:r>
              <a:rPr lang="en-US" i="1" dirty="0"/>
              <a:t>What are the most effective strategies for fostering connections and community in the engineering entrepreneurship space?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epicenter.stanford.edu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Helvetica" pitchFamily="1" charset="0"/>
                <a:ea typeface="MS PGothic" pitchFamily="34" charset="-128"/>
                <a:cs typeface="Helvetica" pitchFamily="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Helvetica" pitchFamily="1" charset="0"/>
                <a:ea typeface="MS PGothic" pitchFamily="34" charset="-128"/>
                <a:cs typeface="Helvetica" pitchFamily="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Helvetica" pitchFamily="1" charset="0"/>
                <a:ea typeface="MS PGothic" pitchFamily="34" charset="-128"/>
                <a:cs typeface="Helvetica" pitchFamily="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Helvetica" pitchFamily="1" charset="0"/>
                <a:ea typeface="MS PGothic" pitchFamily="34" charset="-128"/>
                <a:cs typeface="Helvetica" pitchFamily="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elvetica" pitchFamily="1" charset="0"/>
                <a:ea typeface="MS PGothic" pitchFamily="34" charset="-128"/>
                <a:cs typeface="Helvetica" pitchFamily="1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elvetica" pitchFamily="1" charset="0"/>
                <a:ea typeface="MS PGothic" pitchFamily="34" charset="-128"/>
                <a:cs typeface="Helvetica" pitchFamily="1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elvetica" pitchFamily="1" charset="0"/>
                <a:ea typeface="MS PGothic" pitchFamily="34" charset="-128"/>
                <a:cs typeface="Helvetica" pitchFamily="1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elvetica" pitchFamily="1" charset="0"/>
                <a:ea typeface="MS PGothic" pitchFamily="34" charset="-128"/>
                <a:cs typeface="Helvetica" pitchFamily="1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elvetica" pitchFamily="1" charset="0"/>
                <a:ea typeface="MS PGothic" pitchFamily="34" charset="-128"/>
                <a:cs typeface="Helvetica" pitchFamily="1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5896A74-59D0-439D-95E8-DBD00A755D6C}" type="slidenum">
              <a:rPr lang="en-US" altLang="en-US" sz="1200" smtClean="0">
                <a:solidFill>
                  <a:srgbClr val="40404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smtClean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05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208" y="568897"/>
            <a:ext cx="7649072" cy="1143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C00000"/>
                </a:solidFill>
              </a:rPr>
              <a:t>C. Motivations</a:t>
            </a:r>
            <a:br>
              <a:rPr lang="en-US" sz="3000" dirty="0" smtClean="0">
                <a:solidFill>
                  <a:srgbClr val="C00000"/>
                </a:solidFill>
              </a:rPr>
            </a:br>
            <a:r>
              <a:rPr lang="en-US" sz="3000" i="1" dirty="0" smtClean="0"/>
              <a:t>Discussion Questions</a:t>
            </a:r>
            <a:endParaRPr lang="en-US" sz="3000" i="1" dirty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b="1" dirty="0" smtClean="0"/>
          </a:p>
          <a:p>
            <a:endParaRPr lang="en-US" altLang="en-US" dirty="0" smtClean="0"/>
          </a:p>
        </p:txBody>
      </p:sp>
      <p:sp>
        <p:nvSpPr>
          <p:cNvPr id="2457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fld id="{BA924A40-00B0-4CDF-A1DD-372CE49061C8}" type="slidenum">
              <a:rPr lang="en-US" altLang="en-US" smtClean="0">
                <a:solidFill>
                  <a:schemeClr val="accent1"/>
                </a:solidFill>
                <a:latin typeface="Rockwell" pitchFamily="48" charset="0"/>
              </a:rPr>
              <a:pPr eaLnBrk="1" hangingPunct="1"/>
              <a:t>20</a:t>
            </a:fld>
            <a:endParaRPr lang="en-US" altLang="en-US" sz="1600" smtClean="0">
              <a:solidFill>
                <a:schemeClr val="accent1"/>
              </a:solidFill>
              <a:latin typeface="Rockwell" pitchFamily="48" charset="0"/>
            </a:endParaRPr>
          </a:p>
        </p:txBody>
      </p:sp>
      <p:sp>
        <p:nvSpPr>
          <p:cNvPr id="24581" name="Rectangle 11"/>
          <p:cNvSpPr>
            <a:spLocks noChangeArrowheads="1"/>
          </p:cNvSpPr>
          <p:nvPr/>
        </p:nvSpPr>
        <p:spPr bwMode="auto">
          <a:xfrm>
            <a:off x="695008" y="-28081"/>
            <a:ext cx="8418512" cy="45996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2" name="AutoShape 12"/>
          <p:cNvSpPr>
            <a:spLocks noChangeArrowheads="1"/>
          </p:cNvSpPr>
          <p:nvPr/>
        </p:nvSpPr>
        <p:spPr bwMode="auto">
          <a:xfrm>
            <a:off x="725488" y="88033"/>
            <a:ext cx="2438400" cy="533400"/>
          </a:xfrm>
          <a:prstGeom prst="roundRect">
            <a:avLst>
              <a:gd name="adj" fmla="val 36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Ctr="1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sz="2000" b="1" dirty="0" smtClean="0">
                <a:solidFill>
                  <a:srgbClr val="DDDDDD"/>
                </a:solidFill>
              </a:rPr>
              <a:t>EMS </a:t>
            </a:r>
            <a:r>
              <a:rPr lang="en-US" altLang="en-US" sz="2000" b="1" dirty="0">
                <a:solidFill>
                  <a:srgbClr val="DDDDDD"/>
                </a:solidFill>
              </a:rPr>
              <a:t>FINDING A</a:t>
            </a:r>
          </a:p>
        </p:txBody>
      </p:sp>
      <p:sp>
        <p:nvSpPr>
          <p:cNvPr id="24583" name="AutoShape 13"/>
          <p:cNvSpPr>
            <a:spLocks noChangeArrowheads="1"/>
          </p:cNvSpPr>
          <p:nvPr/>
        </p:nvSpPr>
        <p:spPr bwMode="auto">
          <a:xfrm>
            <a:off x="3163888" y="88033"/>
            <a:ext cx="2438400" cy="498060"/>
          </a:xfrm>
          <a:prstGeom prst="roundRect">
            <a:avLst>
              <a:gd name="adj" fmla="val 36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Ctr="1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sz="2000" b="1" dirty="0" smtClean="0">
                <a:solidFill>
                  <a:schemeClr val="bg1">
                    <a:lumMod val="85000"/>
                  </a:schemeClr>
                </a:solidFill>
              </a:rPr>
              <a:t>EMS </a:t>
            </a:r>
            <a:r>
              <a:rPr lang="en-US" altLang="en-US" sz="2000" b="1" dirty="0">
                <a:solidFill>
                  <a:schemeClr val="bg1">
                    <a:lumMod val="85000"/>
                  </a:schemeClr>
                </a:solidFill>
              </a:rPr>
              <a:t>FINDING 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0288" y="1906815"/>
            <a:ext cx="7747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What are the developmental considerations in how students’ career motivations evolve during their undergraduate careers?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What kinds of resources and advising services can be designed to address students’ career motivations?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What are the implications of gender differences in career motivations with respect to how engineering programs support and advise students?</a:t>
            </a:r>
            <a:endParaRPr lang="en-US" alt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5602288" y="88033"/>
            <a:ext cx="2438400" cy="618331"/>
          </a:xfrm>
          <a:prstGeom prst="roundRect">
            <a:avLst>
              <a:gd name="adj" fmla="val 36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Ctr="1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sz="2000" b="1" dirty="0" smtClean="0">
                <a:solidFill>
                  <a:schemeClr val="accent1"/>
                </a:solidFill>
              </a:rPr>
              <a:t>EMS </a:t>
            </a:r>
            <a:r>
              <a:rPr lang="en-US" altLang="en-US" sz="2000" b="1" dirty="0">
                <a:solidFill>
                  <a:schemeClr val="accent1"/>
                </a:solidFill>
              </a:rPr>
              <a:t>FINDING </a:t>
            </a:r>
            <a:r>
              <a:rPr lang="en-US" altLang="en-US" sz="2000" b="1" dirty="0" smtClean="0">
                <a:solidFill>
                  <a:schemeClr val="accent1"/>
                </a:solidFill>
              </a:rPr>
              <a:t>C</a:t>
            </a:r>
            <a:endParaRPr lang="en-US" altLang="en-US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37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727" y="191511"/>
            <a:ext cx="7649072" cy="1143000"/>
          </a:xfrm>
        </p:spPr>
        <p:txBody>
          <a:bodyPr/>
          <a:lstStyle/>
          <a:p>
            <a:r>
              <a:rPr lang="en-US" dirty="0" smtClean="0"/>
              <a:t>EMS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778" y="1550534"/>
            <a:ext cx="7649073" cy="479776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EMS 2.0 - Planned for Spring 2016 </a:t>
            </a:r>
            <a:r>
              <a:rPr lang="en-US" dirty="0">
                <a:solidFill>
                  <a:schemeClr val="tx1"/>
                </a:solidFill>
              </a:rPr>
              <a:t>to </a:t>
            </a:r>
            <a:r>
              <a:rPr lang="en-US" dirty="0" smtClean="0">
                <a:solidFill>
                  <a:schemeClr val="tx1"/>
                </a:solidFill>
              </a:rPr>
              <a:t>all </a:t>
            </a:r>
            <a:r>
              <a:rPr lang="en-US" dirty="0">
                <a:solidFill>
                  <a:schemeClr val="tx1"/>
                </a:solidFill>
              </a:rPr>
              <a:t>students who indicated </a:t>
            </a:r>
            <a:r>
              <a:rPr lang="en-US" dirty="0" smtClean="0">
                <a:solidFill>
                  <a:schemeClr val="tx1"/>
                </a:solidFill>
              </a:rPr>
              <a:t>they </a:t>
            </a:r>
            <a:r>
              <a:rPr lang="en-US" dirty="0">
                <a:solidFill>
                  <a:schemeClr val="tx1"/>
                </a:solidFill>
              </a:rPr>
              <a:t>would be willing to receive an invitation (~60% of total respondents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</a:rPr>
              <a:t>Master’s theses, abstracts, papers and presentations in progress in IJEE, JEE, and ASEE</a:t>
            </a:r>
          </a:p>
          <a:p>
            <a:r>
              <a:rPr lang="en-US" dirty="0">
                <a:solidFill>
                  <a:schemeClr val="tx1"/>
                </a:solidFill>
              </a:rPr>
              <a:t>Continuing to explore interest from the wider universe of schools in participating in future deployments of EMS1.0 </a:t>
            </a:r>
            <a:endParaRPr lang="en-US" dirty="0" smtClean="0">
              <a:solidFill>
                <a:schemeClr val="tx1"/>
              </a:solidFill>
            </a:endParaRPr>
          </a:p>
          <a:p>
            <a:pPr marL="86868" indent="0"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marL="86868" indent="0">
              <a:buNone/>
            </a:pPr>
            <a:r>
              <a:rPr lang="en-US" sz="2800" i="1" dirty="0" smtClean="0">
                <a:solidFill>
                  <a:schemeClr val="tx1"/>
                </a:solidFill>
              </a:rPr>
              <a:t>What questions would you want to ask the EMS respondents after one year’s time?  What changes might have occurred?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epicenter.stanford.edu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Helvetica" pitchFamily="1" charset="0"/>
                <a:ea typeface="MS PGothic" pitchFamily="34" charset="-128"/>
                <a:cs typeface="Helvetica" pitchFamily="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Helvetica" pitchFamily="1" charset="0"/>
                <a:ea typeface="MS PGothic" pitchFamily="34" charset="-128"/>
                <a:cs typeface="Helvetica" pitchFamily="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Helvetica" pitchFamily="1" charset="0"/>
                <a:ea typeface="MS PGothic" pitchFamily="34" charset="-128"/>
                <a:cs typeface="Helvetica" pitchFamily="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Helvetica" pitchFamily="1" charset="0"/>
                <a:ea typeface="MS PGothic" pitchFamily="34" charset="-128"/>
                <a:cs typeface="Helvetica" pitchFamily="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elvetica" pitchFamily="1" charset="0"/>
                <a:ea typeface="MS PGothic" pitchFamily="34" charset="-128"/>
                <a:cs typeface="Helvetica" pitchFamily="1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elvetica" pitchFamily="1" charset="0"/>
                <a:ea typeface="MS PGothic" pitchFamily="34" charset="-128"/>
                <a:cs typeface="Helvetica" pitchFamily="1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elvetica" pitchFamily="1" charset="0"/>
                <a:ea typeface="MS PGothic" pitchFamily="34" charset="-128"/>
                <a:cs typeface="Helvetica" pitchFamily="1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elvetica" pitchFamily="1" charset="0"/>
                <a:ea typeface="MS PGothic" pitchFamily="34" charset="-128"/>
                <a:cs typeface="Helvetica" pitchFamily="1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elvetica" pitchFamily="1" charset="0"/>
                <a:ea typeface="MS PGothic" pitchFamily="34" charset="-128"/>
                <a:cs typeface="Helvetica" pitchFamily="1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5896A74-59D0-439D-95E8-DBD00A755D6C}" type="slidenum">
              <a:rPr lang="en-US" altLang="en-US" sz="1200" smtClean="0">
                <a:solidFill>
                  <a:srgbClr val="40404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 smtClean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76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038225" y="274638"/>
            <a:ext cx="7648575" cy="1143000"/>
          </a:xfrm>
        </p:spPr>
        <p:txBody>
          <a:bodyPr/>
          <a:lstStyle/>
          <a:p>
            <a:pPr eaLnBrk="1" hangingPunct="1"/>
            <a:endParaRPr lang="en-US" altLang="en-US" smtClean="0">
              <a:latin typeface="Helvetica" pitchFamily="1" charset="0"/>
              <a:cs typeface="Helvetica" pitchFamily="1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038225" y="1600200"/>
            <a:ext cx="7648575" cy="4756150"/>
          </a:xfrm>
        </p:spPr>
        <p:txBody>
          <a:bodyPr/>
          <a:lstStyle/>
          <a:p>
            <a:pPr marL="85725" indent="0" algn="r" eaLnBrk="1" hangingPunct="1">
              <a:buFont typeface="Arial" pitchFamily="34" charset="0"/>
              <a:buNone/>
            </a:pPr>
            <a:endParaRPr lang="en-US" altLang="en-US" smtClean="0">
              <a:latin typeface="Helvetica" pitchFamily="1" charset="0"/>
              <a:cs typeface="Helvetica" pitchFamily="1" charset="0"/>
            </a:endParaRPr>
          </a:p>
          <a:p>
            <a:pPr marL="85725" indent="0" algn="r" eaLnBrk="1" hangingPunct="1">
              <a:buFont typeface="Arial" pitchFamily="34" charset="0"/>
              <a:buNone/>
            </a:pPr>
            <a:endParaRPr lang="en-US" altLang="en-US" smtClean="0">
              <a:latin typeface="Helvetica" pitchFamily="1" charset="0"/>
              <a:cs typeface="Helvetica" pitchFamily="1" charset="0"/>
            </a:endParaRPr>
          </a:p>
          <a:p>
            <a:pPr marL="85725" indent="0" algn="r" eaLnBrk="1" hangingPunct="1">
              <a:buFont typeface="Arial" pitchFamily="34" charset="0"/>
              <a:buNone/>
            </a:pPr>
            <a:endParaRPr lang="en-US" altLang="en-US" smtClean="0">
              <a:latin typeface="Helvetica" pitchFamily="1" charset="0"/>
              <a:cs typeface="Helvetica" pitchFamily="1" charset="0"/>
            </a:endParaRPr>
          </a:p>
          <a:p>
            <a:pPr marL="85725" indent="0" algn="r" eaLnBrk="1" hangingPunct="1">
              <a:buFont typeface="Arial" pitchFamily="34" charset="0"/>
              <a:buNone/>
            </a:pPr>
            <a:endParaRPr lang="en-US" altLang="en-US" smtClean="0">
              <a:latin typeface="Helvetica" pitchFamily="1" charset="0"/>
              <a:cs typeface="Helvetica" pitchFamily="1" charset="0"/>
            </a:endParaRPr>
          </a:p>
          <a:p>
            <a:pPr marL="85725" indent="0" algn="r" eaLnBrk="1" hangingPunct="1">
              <a:buFont typeface="Arial" pitchFamily="34" charset="0"/>
              <a:buNone/>
            </a:pPr>
            <a:endParaRPr lang="en-US" altLang="en-US" smtClean="0">
              <a:latin typeface="Helvetica" pitchFamily="1" charset="0"/>
              <a:cs typeface="Helvetica" pitchFamily="1" charset="0"/>
            </a:endParaRPr>
          </a:p>
          <a:p>
            <a:pPr marL="85725" indent="0" algn="r" eaLnBrk="1" hangingPunct="1">
              <a:buFont typeface="Arial" pitchFamily="34" charset="0"/>
              <a:buNone/>
            </a:pPr>
            <a:endParaRPr lang="en-US" altLang="en-US" smtClean="0">
              <a:latin typeface="Helvetica" pitchFamily="1" charset="0"/>
              <a:cs typeface="Helvetica" pitchFamily="1" charset="0"/>
            </a:endParaRPr>
          </a:p>
          <a:p>
            <a:pPr marL="85725" indent="0" algn="r" eaLnBrk="1" hangingPunct="1">
              <a:buFont typeface="Arial" pitchFamily="34" charset="0"/>
              <a:buNone/>
            </a:pPr>
            <a:endParaRPr lang="en-US" altLang="en-US" smtClean="0">
              <a:latin typeface="Helvetica" pitchFamily="1" charset="0"/>
              <a:cs typeface="Helvetica" pitchFamily="1" charset="0"/>
            </a:endParaRPr>
          </a:p>
          <a:p>
            <a:pPr marL="85725" indent="0" algn="r" eaLnBrk="1" hangingPunct="1">
              <a:buFont typeface="Arial" pitchFamily="34" charset="0"/>
              <a:buNone/>
            </a:pPr>
            <a:endParaRPr lang="en-US" altLang="en-US" smtClean="0">
              <a:latin typeface="Helvetica" pitchFamily="1" charset="0"/>
              <a:cs typeface="Helvetica" pitchFamily="1" charset="0"/>
            </a:endParaRPr>
          </a:p>
          <a:p>
            <a:pPr marL="85725" indent="0" algn="r" eaLnBrk="1" hangingPunct="1">
              <a:buFont typeface="Arial" pitchFamily="34" charset="0"/>
              <a:buNone/>
            </a:pPr>
            <a:endParaRPr lang="en-US" altLang="en-US" smtClean="0">
              <a:latin typeface="Helvetica" pitchFamily="1" charset="0"/>
              <a:cs typeface="Helvetica" pitchFamily="1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epicenter.stanford.edu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048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274638"/>
            <a:ext cx="7853363" cy="524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Helvetica" pitchFamily="1" charset="0"/>
                <a:ea typeface="MS PGothic" pitchFamily="34" charset="-128"/>
                <a:cs typeface="Helvetica" pitchFamily="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Helvetica" pitchFamily="1" charset="0"/>
                <a:ea typeface="MS PGothic" pitchFamily="34" charset="-128"/>
                <a:cs typeface="Helvetica" pitchFamily="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Helvetica" pitchFamily="1" charset="0"/>
                <a:ea typeface="MS PGothic" pitchFamily="34" charset="-128"/>
                <a:cs typeface="Helvetica" pitchFamily="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Helvetica" pitchFamily="1" charset="0"/>
                <a:ea typeface="MS PGothic" pitchFamily="34" charset="-128"/>
                <a:cs typeface="Helvetica" pitchFamily="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elvetica" pitchFamily="1" charset="0"/>
                <a:ea typeface="MS PGothic" pitchFamily="34" charset="-128"/>
                <a:cs typeface="Helvetica" pitchFamily="1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elvetica" pitchFamily="1" charset="0"/>
                <a:ea typeface="MS PGothic" pitchFamily="34" charset="-128"/>
                <a:cs typeface="Helvetica" pitchFamily="1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elvetica" pitchFamily="1" charset="0"/>
                <a:ea typeface="MS PGothic" pitchFamily="34" charset="-128"/>
                <a:cs typeface="Helvetica" pitchFamily="1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elvetica" pitchFamily="1" charset="0"/>
                <a:ea typeface="MS PGothic" pitchFamily="34" charset="-128"/>
                <a:cs typeface="Helvetica" pitchFamily="1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elvetica" pitchFamily="1" charset="0"/>
                <a:ea typeface="MS PGothic" pitchFamily="34" charset="-128"/>
                <a:cs typeface="Helvetica" pitchFamily="1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B695AF5-80F4-4DBC-ACC7-A4B162BC3F5B}" type="slidenum">
              <a:rPr lang="en-US" altLang="en-US" sz="1200" smtClean="0">
                <a:solidFill>
                  <a:srgbClr val="40404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 smtClean="0">
              <a:solidFill>
                <a:srgbClr val="404040"/>
              </a:solidFill>
            </a:endParaRPr>
          </a:p>
        </p:txBody>
      </p:sp>
      <p:sp>
        <p:nvSpPr>
          <p:cNvPr id="20487" name="TextBox 3"/>
          <p:cNvSpPr txBox="1">
            <a:spLocks noChangeArrowheads="1"/>
          </p:cNvSpPr>
          <p:nvPr/>
        </p:nvSpPr>
        <p:spPr bwMode="auto">
          <a:xfrm>
            <a:off x="5654675" y="401638"/>
            <a:ext cx="3032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Helvetica" pitchFamily="1" charset="0"/>
                <a:ea typeface="MS PGothic" pitchFamily="34" charset="-128"/>
                <a:cs typeface="Helvetica" pitchFamily="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Helvetica" pitchFamily="1" charset="0"/>
                <a:ea typeface="MS PGothic" pitchFamily="34" charset="-128"/>
                <a:cs typeface="Helvetica" pitchFamily="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Helvetica" pitchFamily="1" charset="0"/>
                <a:ea typeface="MS PGothic" pitchFamily="34" charset="-128"/>
                <a:cs typeface="Helvetica" pitchFamily="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Helvetica" pitchFamily="1" charset="0"/>
                <a:ea typeface="MS PGothic" pitchFamily="34" charset="-128"/>
                <a:cs typeface="Helvetica" pitchFamily="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elvetica" pitchFamily="1" charset="0"/>
                <a:ea typeface="MS PGothic" pitchFamily="34" charset="-128"/>
                <a:cs typeface="Helvetica" pitchFamily="1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elvetica" pitchFamily="1" charset="0"/>
                <a:ea typeface="MS PGothic" pitchFamily="34" charset="-128"/>
                <a:cs typeface="Helvetica" pitchFamily="1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elvetica" pitchFamily="1" charset="0"/>
                <a:ea typeface="MS PGothic" pitchFamily="34" charset="-128"/>
                <a:cs typeface="Helvetica" pitchFamily="1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elvetica" pitchFamily="1" charset="0"/>
                <a:ea typeface="MS PGothic" pitchFamily="34" charset="-128"/>
                <a:cs typeface="Helvetica" pitchFamily="1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elvetica" pitchFamily="1" charset="0"/>
                <a:ea typeface="MS PGothic" pitchFamily="34" charset="-128"/>
                <a:cs typeface="Helvetica" pitchFamily="1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Thank you!</a:t>
            </a:r>
          </a:p>
        </p:txBody>
      </p:sp>
      <p:pic>
        <p:nvPicPr>
          <p:cNvPr id="20488" name="Picture 7" descr="twitter-bird-light-bgs.ep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5716588"/>
            <a:ext cx="3937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8" descr="f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63" y="5689600"/>
            <a:ext cx="38893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 descr="envelop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5589588"/>
            <a:ext cx="7112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73188" y="5688013"/>
            <a:ext cx="1671637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+mn-ea"/>
                <a:cs typeface="Arial"/>
              </a:rPr>
              <a:t>@</a:t>
            </a:r>
            <a:r>
              <a:rPr lang="en-US" sz="1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+mn-ea"/>
                <a:cs typeface="Arial"/>
              </a:rPr>
              <a:t>EpicenterUSA</a:t>
            </a:r>
            <a:endParaRPr lang="en-US" sz="16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3163" y="5689600"/>
            <a:ext cx="280035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+mn-ea"/>
                <a:cs typeface="Arial"/>
              </a:rPr>
              <a:t>facebook.com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+mn-ea"/>
                <a:cs typeface="Arial"/>
              </a:rPr>
              <a:t>/</a:t>
            </a:r>
            <a:r>
              <a:rPr lang="en-US" sz="1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+mn-ea"/>
                <a:cs typeface="Arial"/>
              </a:rPr>
              <a:t>EpicenterUSA</a:t>
            </a:r>
            <a:endParaRPr lang="en-US" sz="16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5825" y="5681663"/>
            <a:ext cx="14954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+mn-ea"/>
                <a:cs typeface="Arial"/>
              </a:rPr>
              <a:t>bit.ly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+mn-ea"/>
                <a:cs typeface="Arial"/>
              </a:rPr>
              <a:t>/</a:t>
            </a:r>
            <a:r>
              <a:rPr lang="en-US" sz="1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+mn-ea"/>
                <a:cs typeface="Arial"/>
              </a:rPr>
              <a:t>epi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+mn-ea"/>
                <a:cs typeface="Arial"/>
              </a:rPr>
              <a:t>-email</a:t>
            </a:r>
          </a:p>
        </p:txBody>
      </p:sp>
    </p:spTree>
    <p:extLst>
      <p:ext uri="{BB962C8B-B14F-4D97-AF65-F5344CB8AC3E}">
        <p14:creationId xmlns:p14="http://schemas.microsoft.com/office/powerpoint/2010/main" val="123355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965195" cy="1143000"/>
          </a:xfrm>
        </p:spPr>
        <p:txBody>
          <a:bodyPr/>
          <a:lstStyle/>
          <a:p>
            <a:r>
              <a:rPr lang="en-US" dirty="0" smtClean="0"/>
              <a:t>What is the Engineering Majors Survey?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728" y="1417639"/>
            <a:ext cx="7649073" cy="470852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10 minute, online survey with 35 questions</a:t>
            </a:r>
          </a:p>
          <a:p>
            <a:r>
              <a:rPr lang="en-US" dirty="0" smtClean="0"/>
              <a:t>Targeted at juniors and seniors across a nationally representative sample of 27 U.S. engineering schools in early 2015</a:t>
            </a:r>
          </a:p>
          <a:p>
            <a:r>
              <a:rPr lang="en-US" dirty="0" smtClean="0"/>
              <a:t>~7,200 responses; ~6,200 were juniors and seniors; overall response rate: </a:t>
            </a:r>
            <a:r>
              <a:rPr lang="en-US" b="1" dirty="0" smtClean="0">
                <a:solidFill>
                  <a:srgbClr val="FF0000"/>
                </a:solidFill>
              </a:rPr>
              <a:t>20%</a:t>
            </a:r>
          </a:p>
          <a:p>
            <a:r>
              <a:rPr lang="en-US" dirty="0" smtClean="0"/>
              <a:t>$25 Amazon gift card awarded to 154 students</a:t>
            </a:r>
          </a:p>
          <a:p>
            <a:r>
              <a:rPr lang="en-US" dirty="0" smtClean="0"/>
              <a:t>In 2016, a follow-up survey will be administered providing longitudinal perspective</a:t>
            </a:r>
          </a:p>
          <a:p>
            <a:endParaRPr lang="en-US" dirty="0"/>
          </a:p>
          <a:p>
            <a:pPr marL="86868" indent="0">
              <a:buNone/>
            </a:pPr>
            <a:r>
              <a:rPr lang="en-US" sz="3000" b="1" dirty="0" smtClean="0"/>
              <a:t>The EMS is among </a:t>
            </a:r>
            <a:r>
              <a:rPr lang="en-US" sz="3000" b="1" dirty="0"/>
              <a:t>the largest and most extensive studies to date of engineering students' innovation </a:t>
            </a:r>
            <a:r>
              <a:rPr lang="en-US" sz="3000" b="1" dirty="0" smtClean="0"/>
              <a:t>pathways. </a:t>
            </a:r>
            <a:endParaRPr lang="en-US" sz="30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epicenter.stanford.edu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EA4BE-326C-4597-B0C9-6C92DB716B4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14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FIGS RQ2 Engineering Majors Survey: Participating Institutions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728" y="1608463"/>
            <a:ext cx="7649073" cy="5113011"/>
          </a:xfrm>
        </p:spPr>
        <p:txBody>
          <a:bodyPr numCol="2">
            <a:noAutofit/>
          </a:bodyPr>
          <a:lstStyle/>
          <a:p>
            <a:pPr marL="176213" indent="-176213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Arizona </a:t>
            </a:r>
            <a:r>
              <a:rPr lang="en-US" sz="1600" dirty="0">
                <a:solidFill>
                  <a:schemeClr val="tx1"/>
                </a:solidFill>
              </a:rPr>
              <a:t>State </a:t>
            </a:r>
            <a:r>
              <a:rPr lang="en-US" sz="1600" dirty="0" smtClean="0">
                <a:solidFill>
                  <a:schemeClr val="tx1"/>
                </a:solidFill>
              </a:rPr>
              <a:t>University</a:t>
            </a:r>
          </a:p>
          <a:p>
            <a:pPr marL="176213" indent="-176213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Baylor </a:t>
            </a:r>
            <a:r>
              <a:rPr lang="en-US" sz="1600" dirty="0">
                <a:solidFill>
                  <a:schemeClr val="tx1"/>
                </a:solidFill>
              </a:rPr>
              <a:t>University</a:t>
            </a:r>
          </a:p>
          <a:p>
            <a:pPr marL="176213" indent="-176213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Boise </a:t>
            </a:r>
            <a:r>
              <a:rPr lang="en-US" sz="1600" dirty="0">
                <a:solidFill>
                  <a:schemeClr val="tx1"/>
                </a:solidFill>
              </a:rPr>
              <a:t>State University</a:t>
            </a:r>
          </a:p>
          <a:p>
            <a:pPr marL="176213" indent="-176213">
              <a:buNone/>
            </a:pPr>
            <a:r>
              <a:rPr lang="en-US" sz="1600" dirty="0" err="1" smtClean="0">
                <a:solidFill>
                  <a:schemeClr val="tx1"/>
                </a:solidFill>
              </a:rPr>
              <a:t>Bucknell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University</a:t>
            </a:r>
          </a:p>
          <a:p>
            <a:pPr marL="176213" indent="-176213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California </a:t>
            </a:r>
            <a:r>
              <a:rPr lang="en-US" sz="1600" dirty="0">
                <a:solidFill>
                  <a:schemeClr val="tx1"/>
                </a:solidFill>
              </a:rPr>
              <a:t>State University-Fresno</a:t>
            </a:r>
          </a:p>
          <a:p>
            <a:pPr marL="176213" indent="-176213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Embry </a:t>
            </a:r>
            <a:r>
              <a:rPr lang="en-US" sz="1600" dirty="0">
                <a:solidFill>
                  <a:schemeClr val="tx1"/>
                </a:solidFill>
              </a:rPr>
              <a:t>Riddle Aeronautical University-Daytona Beach</a:t>
            </a:r>
          </a:p>
          <a:p>
            <a:pPr marL="176213" indent="-176213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Franklin </a:t>
            </a:r>
            <a:r>
              <a:rPr lang="en-US" sz="1600" dirty="0">
                <a:solidFill>
                  <a:schemeClr val="tx1"/>
                </a:solidFill>
              </a:rPr>
              <a:t>W. Olin College of Engineering</a:t>
            </a:r>
          </a:p>
          <a:p>
            <a:pPr marL="176213" indent="-176213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Indiana </a:t>
            </a:r>
            <a:r>
              <a:rPr lang="en-US" sz="1600" dirty="0">
                <a:solidFill>
                  <a:schemeClr val="tx1"/>
                </a:solidFill>
              </a:rPr>
              <a:t>University-Purdue University-Indianapolis</a:t>
            </a:r>
          </a:p>
          <a:p>
            <a:pPr marL="176213" indent="-176213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Messiah </a:t>
            </a:r>
            <a:r>
              <a:rPr lang="en-US" sz="1600" dirty="0">
                <a:solidFill>
                  <a:schemeClr val="tx1"/>
                </a:solidFill>
              </a:rPr>
              <a:t>College</a:t>
            </a:r>
          </a:p>
          <a:p>
            <a:pPr marL="176213" indent="-176213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Michigan </a:t>
            </a:r>
            <a:r>
              <a:rPr lang="en-US" sz="1600" dirty="0">
                <a:solidFill>
                  <a:schemeClr val="tx1"/>
                </a:solidFill>
              </a:rPr>
              <a:t>Technological University</a:t>
            </a:r>
          </a:p>
          <a:p>
            <a:pPr marL="176213" indent="-176213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North </a:t>
            </a:r>
            <a:r>
              <a:rPr lang="en-US" sz="1600" dirty="0">
                <a:solidFill>
                  <a:schemeClr val="tx1"/>
                </a:solidFill>
              </a:rPr>
              <a:t>Carolina State University at </a:t>
            </a:r>
            <a:r>
              <a:rPr lang="en-US" sz="1600" dirty="0" smtClean="0">
                <a:solidFill>
                  <a:schemeClr val="tx1"/>
                </a:solidFill>
              </a:rPr>
              <a:t>Raleigh</a:t>
            </a:r>
          </a:p>
          <a:p>
            <a:pPr marL="176213" indent="-176213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Rochester Institute of Technology</a:t>
            </a:r>
            <a:endParaRPr lang="en-US" sz="1600" dirty="0">
              <a:solidFill>
                <a:schemeClr val="tx1"/>
              </a:solidFill>
            </a:endParaRPr>
          </a:p>
          <a:p>
            <a:pPr marL="176213" indent="-176213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Seattle </a:t>
            </a:r>
            <a:r>
              <a:rPr lang="en-US" sz="1600" dirty="0">
                <a:solidFill>
                  <a:schemeClr val="tx1"/>
                </a:solidFill>
              </a:rPr>
              <a:t>Pacific University</a:t>
            </a:r>
          </a:p>
          <a:p>
            <a:pPr marL="176213" indent="-176213"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176213" indent="-176213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176213" indent="-176213"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176213" indent="-176213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Smith College</a:t>
            </a:r>
          </a:p>
          <a:p>
            <a:pPr marL="176213" indent="-176213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Stanford University</a:t>
            </a:r>
            <a:endParaRPr lang="en-US" sz="1600" dirty="0">
              <a:solidFill>
                <a:schemeClr val="tx1"/>
              </a:solidFill>
            </a:endParaRPr>
          </a:p>
          <a:p>
            <a:pPr marL="176213" indent="-176213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Temple </a:t>
            </a:r>
            <a:r>
              <a:rPr lang="en-US" sz="1600" dirty="0">
                <a:solidFill>
                  <a:schemeClr val="tx1"/>
                </a:solidFill>
              </a:rPr>
              <a:t>University</a:t>
            </a:r>
          </a:p>
          <a:p>
            <a:pPr marL="176213" indent="-176213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Tennessee </a:t>
            </a:r>
            <a:r>
              <a:rPr lang="en-US" sz="1600" dirty="0">
                <a:solidFill>
                  <a:schemeClr val="tx1"/>
                </a:solidFill>
              </a:rPr>
              <a:t>Technological </a:t>
            </a:r>
            <a:r>
              <a:rPr lang="en-US" sz="1600" dirty="0" smtClean="0">
                <a:solidFill>
                  <a:schemeClr val="tx1"/>
                </a:solidFill>
              </a:rPr>
              <a:t>University</a:t>
            </a:r>
            <a:endParaRPr lang="en-US" sz="1600" dirty="0">
              <a:solidFill>
                <a:schemeClr val="tx1"/>
              </a:solidFill>
            </a:endParaRPr>
          </a:p>
          <a:p>
            <a:pPr marL="176213" indent="-176213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The </a:t>
            </a:r>
            <a:r>
              <a:rPr lang="en-US" sz="1600" dirty="0">
                <a:solidFill>
                  <a:schemeClr val="tx1"/>
                </a:solidFill>
              </a:rPr>
              <a:t>University of Texas at San Antonio</a:t>
            </a:r>
          </a:p>
          <a:p>
            <a:pPr marL="176213" indent="-176213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Tufts </a:t>
            </a:r>
            <a:r>
              <a:rPr lang="en-US" sz="1600" dirty="0">
                <a:solidFill>
                  <a:schemeClr val="tx1"/>
                </a:solidFill>
              </a:rPr>
              <a:t>University</a:t>
            </a:r>
          </a:p>
          <a:p>
            <a:pPr marL="176213" indent="-176213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University </a:t>
            </a:r>
            <a:r>
              <a:rPr lang="en-US" sz="1600" dirty="0">
                <a:solidFill>
                  <a:schemeClr val="tx1"/>
                </a:solidFill>
              </a:rPr>
              <a:t>of Illinois at Urbana-Champaign</a:t>
            </a:r>
          </a:p>
          <a:p>
            <a:pPr marL="176213" indent="-176213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University </a:t>
            </a:r>
            <a:r>
              <a:rPr lang="en-US" sz="1600" dirty="0">
                <a:solidFill>
                  <a:schemeClr val="tx1"/>
                </a:solidFill>
              </a:rPr>
              <a:t>of the District of Columbia</a:t>
            </a:r>
          </a:p>
          <a:p>
            <a:pPr marL="176213" indent="-176213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University </a:t>
            </a:r>
            <a:r>
              <a:rPr lang="en-US" sz="1600" dirty="0">
                <a:solidFill>
                  <a:schemeClr val="tx1"/>
                </a:solidFill>
              </a:rPr>
              <a:t>of Utah</a:t>
            </a:r>
          </a:p>
          <a:p>
            <a:pPr marL="176213" indent="-176213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University </a:t>
            </a:r>
            <a:r>
              <a:rPr lang="en-US" sz="1600" dirty="0">
                <a:solidFill>
                  <a:schemeClr val="tx1"/>
                </a:solidFill>
              </a:rPr>
              <a:t>of </a:t>
            </a:r>
            <a:r>
              <a:rPr lang="en-US" sz="1600" dirty="0" smtClean="0">
                <a:solidFill>
                  <a:schemeClr val="tx1"/>
                </a:solidFill>
              </a:rPr>
              <a:t>Wisconsin-Madison</a:t>
            </a:r>
          </a:p>
          <a:p>
            <a:pPr marL="176213" indent="-176213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University </a:t>
            </a:r>
            <a:r>
              <a:rPr lang="en-US" sz="1600" dirty="0">
                <a:solidFill>
                  <a:schemeClr val="tx1"/>
                </a:solidFill>
              </a:rPr>
              <a:t>of Wisconsin-Platteville</a:t>
            </a:r>
          </a:p>
          <a:p>
            <a:pPr marL="176213" indent="-176213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Washington </a:t>
            </a:r>
            <a:r>
              <a:rPr lang="en-US" sz="1600" dirty="0">
                <a:solidFill>
                  <a:schemeClr val="tx1"/>
                </a:solidFill>
              </a:rPr>
              <a:t>University in St Louis</a:t>
            </a:r>
          </a:p>
          <a:p>
            <a:pPr marL="176213" indent="-176213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Wayne </a:t>
            </a:r>
            <a:r>
              <a:rPr lang="en-US" sz="1600" dirty="0">
                <a:solidFill>
                  <a:schemeClr val="tx1"/>
                </a:solidFill>
              </a:rPr>
              <a:t>State University</a:t>
            </a:r>
          </a:p>
          <a:p>
            <a:pPr marL="176213" indent="-176213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Western </a:t>
            </a:r>
            <a:r>
              <a:rPr lang="en-US" sz="1600" dirty="0">
                <a:solidFill>
                  <a:schemeClr val="tx1"/>
                </a:solidFill>
              </a:rPr>
              <a:t>Michigan University</a:t>
            </a:r>
          </a:p>
          <a:p>
            <a:pPr marL="86868" indent="0"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86868" indent="0"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86868" indent="0">
              <a:buNone/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epicenter.stanford.edu</a:t>
            </a:r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Helvetica" pitchFamily="1" charset="0"/>
                <a:ea typeface="MS PGothic" pitchFamily="34" charset="-128"/>
                <a:cs typeface="Helvetica" pitchFamily="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Helvetica" pitchFamily="1" charset="0"/>
                <a:ea typeface="MS PGothic" pitchFamily="34" charset="-128"/>
                <a:cs typeface="Helvetica" pitchFamily="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Helvetica" pitchFamily="1" charset="0"/>
                <a:ea typeface="MS PGothic" pitchFamily="34" charset="-128"/>
                <a:cs typeface="Helvetica" pitchFamily="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Helvetica" pitchFamily="1" charset="0"/>
                <a:ea typeface="MS PGothic" pitchFamily="34" charset="-128"/>
                <a:cs typeface="Helvetica" pitchFamily="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elvetica" pitchFamily="1" charset="0"/>
                <a:ea typeface="MS PGothic" pitchFamily="34" charset="-128"/>
                <a:cs typeface="Helvetica" pitchFamily="1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elvetica" pitchFamily="1" charset="0"/>
                <a:ea typeface="MS PGothic" pitchFamily="34" charset="-128"/>
                <a:cs typeface="Helvetica" pitchFamily="1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elvetica" pitchFamily="1" charset="0"/>
                <a:ea typeface="MS PGothic" pitchFamily="34" charset="-128"/>
                <a:cs typeface="Helvetica" pitchFamily="1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elvetica" pitchFamily="1" charset="0"/>
                <a:ea typeface="MS PGothic" pitchFamily="34" charset="-128"/>
                <a:cs typeface="Helvetica" pitchFamily="1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elvetica" pitchFamily="1" charset="0"/>
                <a:ea typeface="MS PGothic" pitchFamily="34" charset="-128"/>
                <a:cs typeface="Helvetica" pitchFamily="1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5896A74-59D0-439D-95E8-DBD00A755D6C}" type="slidenum">
              <a:rPr lang="en-US" altLang="en-US" sz="1200" smtClean="0">
                <a:solidFill>
                  <a:srgbClr val="40404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smtClean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8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965195" cy="1143000"/>
          </a:xfrm>
        </p:spPr>
        <p:txBody>
          <a:bodyPr/>
          <a:lstStyle/>
          <a:p>
            <a:r>
              <a:rPr lang="en-US" dirty="0" smtClean="0"/>
              <a:t>What is the Engineering Majors Survey?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728" y="1417638"/>
            <a:ext cx="7649073" cy="4756149"/>
          </a:xfrm>
        </p:spPr>
        <p:txBody>
          <a:bodyPr>
            <a:normAutofit/>
          </a:bodyPr>
          <a:lstStyle/>
          <a:p>
            <a:r>
              <a:rPr lang="en-US" dirty="0" smtClean="0"/>
              <a:t>Designed around Social Cognitive Career Theory (</a:t>
            </a:r>
            <a:r>
              <a:rPr lang="en-US" dirty="0" err="1" smtClean="0"/>
              <a:t>SCCT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This theoretical framework helps to explain the development of individuals’ academic and career choices and goals, and subsequent outcomes and achievements in their pathways</a:t>
            </a:r>
          </a:p>
          <a:p>
            <a:r>
              <a:rPr lang="en-US" dirty="0" smtClean="0"/>
              <a:t>Key domains include</a:t>
            </a:r>
          </a:p>
          <a:p>
            <a:pPr lvl="2"/>
            <a:r>
              <a:rPr lang="en-US" dirty="0" smtClean="0"/>
              <a:t>Interests</a:t>
            </a:r>
          </a:p>
          <a:p>
            <a:pPr lvl="2"/>
            <a:r>
              <a:rPr lang="en-US" dirty="0" smtClean="0"/>
              <a:t>Self-efficacy</a:t>
            </a:r>
          </a:p>
          <a:p>
            <a:pPr lvl="2"/>
            <a:r>
              <a:rPr lang="en-US" dirty="0" smtClean="0"/>
              <a:t>Outcome expectations</a:t>
            </a:r>
          </a:p>
          <a:p>
            <a:pPr lvl="2"/>
            <a:r>
              <a:rPr lang="en-US" dirty="0" smtClean="0"/>
              <a:t>Learning experiences</a:t>
            </a:r>
          </a:p>
          <a:p>
            <a:pPr lvl="2"/>
            <a:r>
              <a:rPr lang="en-US" dirty="0" smtClean="0"/>
              <a:t>Background characteristics</a:t>
            </a:r>
          </a:p>
          <a:p>
            <a:pPr lvl="2"/>
            <a:r>
              <a:rPr lang="en-US" dirty="0" smtClean="0"/>
              <a:t>Contextual supports and barriers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epicenter.stanford.edu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EA4BE-326C-4597-B0C9-6C92DB716B4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53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3" name="Straight Arrow Connector 322"/>
          <p:cNvCxnSpPr/>
          <p:nvPr/>
        </p:nvCxnSpPr>
        <p:spPr>
          <a:xfrm>
            <a:off x="1905000" y="4700089"/>
            <a:ext cx="434237" cy="320130"/>
          </a:xfrm>
          <a:prstGeom prst="straightConnector1">
            <a:avLst/>
          </a:prstGeom>
          <a:noFill/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Arrow Connector 325"/>
          <p:cNvCxnSpPr/>
          <p:nvPr/>
        </p:nvCxnSpPr>
        <p:spPr>
          <a:xfrm flipV="1">
            <a:off x="4743450" y="4700270"/>
            <a:ext cx="317500" cy="319949"/>
          </a:xfrm>
          <a:prstGeom prst="straightConnector1">
            <a:avLst/>
          </a:prstGeom>
          <a:noFill/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/>
          <p:cNvCxnSpPr/>
          <p:nvPr/>
        </p:nvCxnSpPr>
        <p:spPr>
          <a:xfrm flipV="1">
            <a:off x="4743450" y="4931410"/>
            <a:ext cx="2358390" cy="403691"/>
          </a:xfrm>
          <a:prstGeom prst="straightConnector1">
            <a:avLst/>
          </a:prstGeom>
          <a:noFill/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Arrow Connector 331"/>
          <p:cNvCxnSpPr/>
          <p:nvPr/>
        </p:nvCxnSpPr>
        <p:spPr>
          <a:xfrm>
            <a:off x="2133600" y="1818998"/>
            <a:ext cx="42672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Arrow Connector 334"/>
          <p:cNvCxnSpPr>
            <a:endCxn id="316" idx="1"/>
          </p:cNvCxnSpPr>
          <p:nvPr/>
        </p:nvCxnSpPr>
        <p:spPr>
          <a:xfrm>
            <a:off x="1905000" y="4421850"/>
            <a:ext cx="3155950" cy="6640"/>
          </a:xfrm>
          <a:prstGeom prst="straightConnector1">
            <a:avLst/>
          </a:prstGeom>
          <a:noFill/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Rectangle 2"/>
          <p:cNvSpPr>
            <a:spLocks noChangeArrowheads="1"/>
          </p:cNvSpPr>
          <p:nvPr/>
        </p:nvSpPr>
        <p:spPr bwMode="auto">
          <a:xfrm>
            <a:off x="6397128" y="1254016"/>
            <a:ext cx="1463040" cy="1475814"/>
          </a:xfrm>
          <a:prstGeom prst="rect">
            <a:avLst/>
          </a:prstGeom>
          <a:noFill/>
          <a:ln w="12700">
            <a:solidFill>
              <a:srgbClr val="7030A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b="1" i="1" dirty="0">
                <a:solidFill>
                  <a:srgbClr val="C00000"/>
                </a:solidFill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C</a:t>
            </a:r>
            <a:r>
              <a:rPr lang="en-US" altLang="en-US" sz="11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urrent contextual influences </a:t>
            </a:r>
            <a:r>
              <a:rPr lang="en-US" altLang="en-US" sz="1100" i="1" dirty="0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(</a:t>
            </a:r>
            <a:r>
              <a:rPr lang="en-US" altLang="en-US" sz="1100" dirty="0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e.g., major, institutional/peer characteristics) (select </a:t>
            </a:r>
            <a:r>
              <a:rPr lang="en-US" altLang="en-US" sz="1100" dirty="0" err="1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qs</a:t>
            </a:r>
            <a:r>
              <a:rPr lang="en-US" altLang="en-US" sz="1100" dirty="0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 in Sec. 1,2,5, + institutional dataset)</a:t>
            </a:r>
            <a:endParaRPr lang="en-US" altLang="en-US" sz="1100" i="1" dirty="0" smtClean="0">
              <a:latin typeface="Times New Roman" panose="02020603050405020304" pitchFamily="18" charset="0"/>
              <a:ea typeface="CMU Sans Serif" pitchFamily="50" charset="0"/>
              <a:cs typeface="Times New Roman" panose="02020603050405020304" pitchFamily="18" charset="0"/>
            </a:endParaRPr>
          </a:p>
        </p:txBody>
      </p:sp>
      <p:sp>
        <p:nvSpPr>
          <p:cNvPr id="395" name="Rectangle 2"/>
          <p:cNvSpPr>
            <a:spLocks noChangeArrowheads="1"/>
          </p:cNvSpPr>
          <p:nvPr/>
        </p:nvSpPr>
        <p:spPr bwMode="auto">
          <a:xfrm>
            <a:off x="579120" y="3794761"/>
            <a:ext cx="1463040" cy="1280160"/>
          </a:xfrm>
          <a:prstGeom prst="rect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1800" i="1" dirty="0" smtClean="0">
              <a:latin typeface="CMU Sans Serif" pitchFamily="50" charset="0"/>
              <a:ea typeface="CMU Sans Serif" pitchFamily="50" charset="0"/>
              <a:cs typeface="CMU Sans Serif" pitchFamily="50" charset="0"/>
            </a:endParaRPr>
          </a:p>
        </p:txBody>
      </p:sp>
      <p:sp>
        <p:nvSpPr>
          <p:cNvPr id="397" name="Rectangle 2"/>
          <p:cNvSpPr>
            <a:spLocks noChangeArrowheads="1"/>
          </p:cNvSpPr>
          <p:nvPr/>
        </p:nvSpPr>
        <p:spPr bwMode="auto">
          <a:xfrm>
            <a:off x="579120" y="1224638"/>
            <a:ext cx="1706880" cy="1188720"/>
          </a:xfrm>
          <a:prstGeom prst="rect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 dirty="0" smtClean="0">
              <a:latin typeface="CMU Sans Serif" pitchFamily="50" charset="0"/>
              <a:ea typeface="CMU Sans Serif" pitchFamily="50" charset="0"/>
              <a:cs typeface="CMU Sans Serif" pitchFamily="50" charset="0"/>
            </a:endParaRPr>
          </a:p>
        </p:txBody>
      </p:sp>
      <p:sp>
        <p:nvSpPr>
          <p:cNvPr id="398" name="Rectangle 2"/>
          <p:cNvSpPr>
            <a:spLocks noChangeArrowheads="1"/>
          </p:cNvSpPr>
          <p:nvPr/>
        </p:nvSpPr>
        <p:spPr bwMode="auto">
          <a:xfrm>
            <a:off x="2780030" y="3032760"/>
            <a:ext cx="1645920" cy="1005840"/>
          </a:xfrm>
          <a:prstGeom prst="rect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1800" i="1" dirty="0">
              <a:latin typeface="CMU Sans Serif" pitchFamily="50" charset="0"/>
              <a:ea typeface="CMU Sans Serif" pitchFamily="50" charset="0"/>
              <a:cs typeface="CMU Sans Serif" pitchFamily="50" charset="0"/>
            </a:endParaRPr>
          </a:p>
        </p:txBody>
      </p:sp>
      <p:sp>
        <p:nvSpPr>
          <p:cNvPr id="399" name="Rectangle 2"/>
          <p:cNvSpPr>
            <a:spLocks noChangeArrowheads="1"/>
          </p:cNvSpPr>
          <p:nvPr/>
        </p:nvSpPr>
        <p:spPr bwMode="auto">
          <a:xfrm>
            <a:off x="2773474" y="4706620"/>
            <a:ext cx="1645920" cy="932180"/>
          </a:xfrm>
          <a:prstGeom prst="rect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1800" i="1" dirty="0" smtClean="0">
              <a:latin typeface="CMU Sans Serif" pitchFamily="50" charset="0"/>
              <a:ea typeface="CMU Sans Serif" pitchFamily="50" charset="0"/>
              <a:cs typeface="CMU Sans Serif" pitchFamily="50" charset="0"/>
            </a:endParaRPr>
          </a:p>
        </p:txBody>
      </p:sp>
      <p:cxnSp>
        <p:nvCxnSpPr>
          <p:cNvPr id="409" name="Straight Arrow Connector 408"/>
          <p:cNvCxnSpPr>
            <a:stCxn id="398" idx="3"/>
          </p:cNvCxnSpPr>
          <p:nvPr/>
        </p:nvCxnSpPr>
        <p:spPr>
          <a:xfrm>
            <a:off x="4425950" y="3535680"/>
            <a:ext cx="635000" cy="624840"/>
          </a:xfrm>
          <a:prstGeom prst="straightConnector1">
            <a:avLst/>
          </a:prstGeom>
          <a:noFill/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Rectangle 2"/>
          <p:cNvSpPr>
            <a:spLocks noChangeArrowheads="1"/>
          </p:cNvSpPr>
          <p:nvPr/>
        </p:nvSpPr>
        <p:spPr bwMode="auto">
          <a:xfrm>
            <a:off x="579120" y="3788411"/>
            <a:ext cx="1325880" cy="1697989"/>
          </a:xfrm>
          <a:prstGeom prst="rect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b="1" i="1" dirty="0">
                <a:solidFill>
                  <a:srgbClr val="C00000"/>
                </a:solidFill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L</a:t>
            </a:r>
            <a:r>
              <a:rPr lang="en-US" altLang="en-US" sz="11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earning experiences</a:t>
            </a:r>
            <a:r>
              <a:rPr lang="en-US" altLang="en-US" sz="1100" i="1" dirty="0">
                <a:solidFill>
                  <a:srgbClr val="C00000"/>
                </a:solidFill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 </a:t>
            </a:r>
            <a:r>
              <a:rPr lang="en-US" altLang="en-US" sz="1100" dirty="0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(</a:t>
            </a:r>
            <a:r>
              <a:rPr lang="en-US" altLang="en-US" sz="1100" dirty="0" err="1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e.g</a:t>
            </a:r>
            <a:r>
              <a:rPr lang="en-US" altLang="en-US" sz="1100" dirty="0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, involvement in HS and college </a:t>
            </a:r>
            <a:r>
              <a:rPr lang="en-US" altLang="en-US" sz="1100" dirty="0" err="1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eship</a:t>
            </a:r>
            <a:r>
              <a:rPr lang="en-US" altLang="en-US" sz="1100" dirty="0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 and design activities, select peer and faculty interactions)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dirty="0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(Sec. 2, Qs </a:t>
            </a:r>
            <a:r>
              <a:rPr lang="en-US" altLang="en-US" sz="1100" dirty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9</a:t>
            </a:r>
            <a:r>
              <a:rPr lang="en-US" altLang="en-US" sz="1100" dirty="0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-14)</a:t>
            </a:r>
          </a:p>
        </p:txBody>
      </p:sp>
      <p:sp>
        <p:nvSpPr>
          <p:cNvPr id="316" name="Rectangle 2"/>
          <p:cNvSpPr>
            <a:spLocks noChangeArrowheads="1"/>
          </p:cNvSpPr>
          <p:nvPr/>
        </p:nvSpPr>
        <p:spPr bwMode="auto">
          <a:xfrm>
            <a:off x="5060950" y="3925570"/>
            <a:ext cx="1645920" cy="1005840"/>
          </a:xfrm>
          <a:prstGeom prst="rect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1800" i="1" dirty="0" smtClean="0">
              <a:latin typeface="CMU Sans Serif" pitchFamily="50" charset="0"/>
              <a:ea typeface="CMU Sans Serif" pitchFamily="50" charset="0"/>
              <a:cs typeface="CMU Sans Serif" pitchFamily="50" charset="0"/>
            </a:endParaRPr>
          </a:p>
        </p:txBody>
      </p:sp>
      <p:sp>
        <p:nvSpPr>
          <p:cNvPr id="317" name="Rectangle 2"/>
          <p:cNvSpPr>
            <a:spLocks noChangeArrowheads="1"/>
          </p:cNvSpPr>
          <p:nvPr/>
        </p:nvSpPr>
        <p:spPr bwMode="auto">
          <a:xfrm>
            <a:off x="7098568" y="3931920"/>
            <a:ext cx="1463040" cy="1005840"/>
          </a:xfrm>
          <a:prstGeom prst="rect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1800" i="1" dirty="0" smtClean="0">
              <a:latin typeface="CMU Sans Serif" pitchFamily="50" charset="0"/>
              <a:ea typeface="CMU Sans Serif" pitchFamily="50" charset="0"/>
              <a:cs typeface="CMU Sans Serif" pitchFamily="50" charset="0"/>
            </a:endParaRPr>
          </a:p>
        </p:txBody>
      </p:sp>
      <p:cxnSp>
        <p:nvCxnSpPr>
          <p:cNvPr id="321" name="Straight Arrow Connector 320"/>
          <p:cNvCxnSpPr/>
          <p:nvPr/>
        </p:nvCxnSpPr>
        <p:spPr>
          <a:xfrm>
            <a:off x="1295400" y="2476545"/>
            <a:ext cx="0" cy="1260756"/>
          </a:xfrm>
          <a:prstGeom prst="straightConnector1">
            <a:avLst/>
          </a:prstGeom>
          <a:noFill/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Arrow Connector 327"/>
          <p:cNvCxnSpPr>
            <a:stCxn id="317" idx="3"/>
            <a:endCxn id="317" idx="3"/>
          </p:cNvCxnSpPr>
          <p:nvPr/>
        </p:nvCxnSpPr>
        <p:spPr>
          <a:xfrm>
            <a:off x="8561608" y="4434840"/>
            <a:ext cx="0" cy="0"/>
          </a:xfrm>
          <a:prstGeom prst="straightConnector1">
            <a:avLst/>
          </a:prstGeom>
          <a:noFill/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2400" y="6477000"/>
            <a:ext cx="792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Adapted from Lent</a:t>
            </a:r>
            <a:r>
              <a:rPr lang="en-US" sz="1100" dirty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, Brown, </a:t>
            </a:r>
            <a:r>
              <a:rPr lang="en-US" sz="1100" dirty="0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&amp; Hackett </a:t>
            </a:r>
            <a:r>
              <a:rPr lang="en-US" sz="1100" dirty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(1994</a:t>
            </a:r>
            <a:r>
              <a:rPr lang="en-US" sz="1100" dirty="0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) and Brunhaver (forthcoming)</a:t>
            </a:r>
            <a:endParaRPr lang="en-US" sz="1100" dirty="0">
              <a:latin typeface="Times New Roman" panose="02020603050405020304" pitchFamily="18" charset="0"/>
              <a:ea typeface="CMU Sans Serif" pitchFamily="50" charset="0"/>
              <a:cs typeface="Times New Roman" panose="02020603050405020304" pitchFamily="18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457200" y="1223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Social Cognitive Career Theory (SCCT) and “The Engineering Majors Survey”: </a:t>
            </a:r>
            <a:r>
              <a:rPr lang="en-US" sz="1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Predicting “Career goals: Innovative work” – Time-point 1 </a:t>
            </a:r>
          </a:p>
          <a:p>
            <a:pPr algn="l"/>
            <a:r>
              <a:rPr lang="en-US" sz="1200" dirty="0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--Which survey sections/questions correspond with which </a:t>
            </a:r>
            <a:r>
              <a:rPr lang="en-US" sz="1200" dirty="0" err="1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SCCT</a:t>
            </a:r>
            <a:r>
              <a:rPr lang="en-US" sz="1200" dirty="0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 domain(s) are in parentheses in each box</a:t>
            </a:r>
            <a:endParaRPr lang="en-US" sz="1200" dirty="0">
              <a:latin typeface="Times New Roman" panose="02020603050405020304" pitchFamily="18" charset="0"/>
              <a:ea typeface="CMU Sans Serif" pitchFamily="50" charset="0"/>
              <a:cs typeface="Times New Roman" panose="02020603050405020304" pitchFamily="18" charset="0"/>
            </a:endParaRPr>
          </a:p>
        </p:txBody>
      </p:sp>
      <p:sp>
        <p:nvSpPr>
          <p:cNvPr id="483" name="Rectangle 2"/>
          <p:cNvSpPr>
            <a:spLocks noChangeArrowheads="1"/>
          </p:cNvSpPr>
          <p:nvPr/>
        </p:nvSpPr>
        <p:spPr bwMode="auto">
          <a:xfrm>
            <a:off x="579120" y="1224638"/>
            <a:ext cx="1463040" cy="1188720"/>
          </a:xfrm>
          <a:prstGeom prst="rect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b="1" i="1" dirty="0">
                <a:solidFill>
                  <a:srgbClr val="C00000"/>
                </a:solidFill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B</a:t>
            </a:r>
            <a:r>
              <a:rPr lang="en-US" altLang="en-US" sz="11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ackground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characteristics/ influences </a:t>
            </a:r>
            <a:r>
              <a:rPr lang="en-US" altLang="en-US" sz="1100" dirty="0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(e.g., gender, race/ethnicity, family background) (select </a:t>
            </a:r>
            <a:r>
              <a:rPr lang="en-US" altLang="en-US" sz="1100" dirty="0" err="1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qs</a:t>
            </a:r>
            <a:r>
              <a:rPr lang="en-US" altLang="en-US" sz="1100" dirty="0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 in Sections 1+5)</a:t>
            </a:r>
          </a:p>
        </p:txBody>
      </p:sp>
      <p:sp>
        <p:nvSpPr>
          <p:cNvPr id="474" name="Rectangle 2"/>
          <p:cNvSpPr>
            <a:spLocks noChangeArrowheads="1"/>
          </p:cNvSpPr>
          <p:nvPr/>
        </p:nvSpPr>
        <p:spPr bwMode="auto">
          <a:xfrm>
            <a:off x="6431280" y="3918930"/>
            <a:ext cx="1264920" cy="1005840"/>
          </a:xfrm>
          <a:prstGeom prst="rect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Career </a:t>
            </a:r>
            <a:r>
              <a:rPr lang="en-US" altLang="en-US" sz="1100" b="1" i="1" dirty="0">
                <a:solidFill>
                  <a:srgbClr val="C00000"/>
                </a:solidFill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g</a:t>
            </a:r>
            <a:r>
              <a:rPr lang="en-US" altLang="en-US" sz="11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oals: Innovative work </a:t>
            </a:r>
            <a:r>
              <a:rPr lang="en-US" altLang="en-US" sz="1100" dirty="0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 (Sec. 4, Q18)</a:t>
            </a:r>
            <a:endParaRPr lang="en-US" altLang="en-US" sz="1100" b="1" i="1" dirty="0" smtClean="0">
              <a:solidFill>
                <a:srgbClr val="C00000"/>
              </a:solidFill>
              <a:latin typeface="Times New Roman" panose="02020603050405020304" pitchFamily="18" charset="0"/>
              <a:ea typeface="CMU Sans Serif" pitchFamily="50" charset="0"/>
              <a:cs typeface="Times New Roman" panose="02020603050405020304" pitchFamily="18" charset="0"/>
            </a:endParaRPr>
          </a:p>
        </p:txBody>
      </p:sp>
      <p:sp>
        <p:nvSpPr>
          <p:cNvPr id="488" name="Rectangle 2"/>
          <p:cNvSpPr>
            <a:spLocks noChangeArrowheads="1"/>
          </p:cNvSpPr>
          <p:nvPr/>
        </p:nvSpPr>
        <p:spPr bwMode="auto">
          <a:xfrm>
            <a:off x="2324682" y="2891859"/>
            <a:ext cx="2404213" cy="419051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Engineering task self-efficacy </a:t>
            </a:r>
            <a:r>
              <a:rPr lang="en-US" altLang="en-US" sz="1100" dirty="0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(Sec.3, Q15) </a:t>
            </a:r>
          </a:p>
        </p:txBody>
      </p:sp>
      <p:sp>
        <p:nvSpPr>
          <p:cNvPr id="489" name="Rectangle 2"/>
          <p:cNvSpPr>
            <a:spLocks noChangeArrowheads="1"/>
          </p:cNvSpPr>
          <p:nvPr/>
        </p:nvSpPr>
        <p:spPr bwMode="auto">
          <a:xfrm>
            <a:off x="2339237" y="4700089"/>
            <a:ext cx="2400935" cy="938711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Innovation outcome expectations </a:t>
            </a:r>
            <a:r>
              <a:rPr lang="en-US" altLang="en-US" sz="1100" dirty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(</a:t>
            </a:r>
            <a:r>
              <a:rPr lang="en-US" altLang="en-US" sz="1100" dirty="0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Sec.3, Q16) </a:t>
            </a:r>
            <a:endParaRPr lang="en-US" altLang="en-US" sz="1100" i="1" dirty="0" smtClean="0">
              <a:solidFill>
                <a:srgbClr val="C00000"/>
              </a:solidFill>
              <a:latin typeface="Times New Roman" panose="02020603050405020304" pitchFamily="18" charset="0"/>
              <a:ea typeface="CMU Sans Serif" pitchFamily="50" charset="0"/>
              <a:cs typeface="Times New Roman" panose="02020603050405020304" pitchFamily="18" charset="0"/>
            </a:endParaRPr>
          </a:p>
        </p:txBody>
      </p:sp>
      <p:sp>
        <p:nvSpPr>
          <p:cNvPr id="490" name="Rectangle 2"/>
          <p:cNvSpPr>
            <a:spLocks noChangeArrowheads="1"/>
          </p:cNvSpPr>
          <p:nvPr/>
        </p:nvSpPr>
        <p:spPr bwMode="auto">
          <a:xfrm>
            <a:off x="5061500" y="3858553"/>
            <a:ext cx="822410" cy="1216367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Innovation interests </a:t>
            </a:r>
            <a:r>
              <a:rPr lang="en-US" altLang="en-US" sz="1100" dirty="0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(Sec. 3, Q17)</a:t>
            </a:r>
            <a:endParaRPr lang="en-US" altLang="en-US" sz="1100" i="1" dirty="0" smtClean="0">
              <a:solidFill>
                <a:srgbClr val="C00000"/>
              </a:solidFill>
              <a:latin typeface="Times New Roman" panose="02020603050405020304" pitchFamily="18" charset="0"/>
              <a:ea typeface="CMU Sans Serif" pitchFamily="50" charset="0"/>
              <a:cs typeface="Times New Roman" panose="02020603050405020304" pitchFamily="18" charset="0"/>
            </a:endParaRP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6451937" y="5486399"/>
            <a:ext cx="1853863" cy="1267599"/>
          </a:xfrm>
          <a:prstGeom prst="rect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Job targets </a:t>
            </a:r>
            <a:r>
              <a:rPr lang="en-US" altLang="en-US" sz="1100" dirty="0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(e.g., engineering vs non-engineering; start a company vs work within a start-up vs work within established company) (Sec. 4, Qs 19-22)</a:t>
            </a:r>
          </a:p>
        </p:txBody>
      </p:sp>
      <p:sp>
        <p:nvSpPr>
          <p:cNvPr id="45" name="Rectangle 2"/>
          <p:cNvSpPr>
            <a:spLocks noChangeArrowheads="1"/>
          </p:cNvSpPr>
          <p:nvPr/>
        </p:nvSpPr>
        <p:spPr bwMode="auto">
          <a:xfrm>
            <a:off x="2324681" y="3393820"/>
            <a:ext cx="2404213" cy="409159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Professional/interpersonal self-efficacy </a:t>
            </a:r>
            <a:r>
              <a:rPr lang="en-US" altLang="en-US" sz="1100" dirty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(</a:t>
            </a:r>
            <a:r>
              <a:rPr lang="en-US" altLang="en-US" sz="1100" dirty="0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Sec.3, Q15)</a:t>
            </a:r>
            <a:r>
              <a:rPr lang="en-US" altLang="en-US" sz="11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2335959" y="3893481"/>
            <a:ext cx="2404213" cy="416717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Innovation self-efficacy </a:t>
            </a:r>
            <a:r>
              <a:rPr lang="en-US" altLang="en-US" sz="1100" dirty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(</a:t>
            </a:r>
            <a:r>
              <a:rPr lang="en-US" altLang="en-US" sz="1100" dirty="0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Sec.3, Q15)</a:t>
            </a:r>
            <a:r>
              <a:rPr lang="en-US" altLang="en-US" sz="11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905000" y="4101840"/>
            <a:ext cx="430959" cy="523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743450" y="4147820"/>
            <a:ext cx="317500" cy="492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80" idx="1"/>
          </p:cNvCxnSpPr>
          <p:nvPr/>
        </p:nvCxnSpPr>
        <p:spPr>
          <a:xfrm flipH="1">
            <a:off x="4743450" y="1991923"/>
            <a:ext cx="1653678" cy="29328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80" idx="1"/>
          </p:cNvCxnSpPr>
          <p:nvPr/>
        </p:nvCxnSpPr>
        <p:spPr>
          <a:xfrm flipH="1">
            <a:off x="4743450" y="1991923"/>
            <a:ext cx="1653678" cy="21558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80" idx="1"/>
          </p:cNvCxnSpPr>
          <p:nvPr/>
        </p:nvCxnSpPr>
        <p:spPr>
          <a:xfrm flipH="1">
            <a:off x="5715000" y="1991923"/>
            <a:ext cx="682128" cy="18110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80" idx="2"/>
          </p:cNvCxnSpPr>
          <p:nvPr/>
        </p:nvCxnSpPr>
        <p:spPr>
          <a:xfrm>
            <a:off x="7128648" y="2729830"/>
            <a:ext cx="0" cy="11350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488" idx="3"/>
          </p:cNvCxnSpPr>
          <p:nvPr/>
        </p:nvCxnSpPr>
        <p:spPr>
          <a:xfrm>
            <a:off x="4728895" y="3101385"/>
            <a:ext cx="2205305" cy="79209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5" idx="3"/>
          </p:cNvCxnSpPr>
          <p:nvPr/>
        </p:nvCxnSpPr>
        <p:spPr>
          <a:xfrm>
            <a:off x="4728894" y="3598400"/>
            <a:ext cx="1977976" cy="29508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474" idx="1"/>
          </p:cNvCxnSpPr>
          <p:nvPr/>
        </p:nvCxnSpPr>
        <p:spPr>
          <a:xfrm>
            <a:off x="5889981" y="4401464"/>
            <a:ext cx="541299" cy="20386"/>
          </a:xfrm>
          <a:prstGeom prst="straightConnector1">
            <a:avLst/>
          </a:prstGeom>
          <a:noFill/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9655" y="5910399"/>
            <a:ext cx="3657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 black lines indicate hypothesized directional relationships based on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SCCT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dashed </a:t>
            </a:r>
            <a:r>
              <a:rPr lang="en-US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lines indicate exploratory </a:t>
            </a:r>
            <a:r>
              <a:rPr lang="en-US" sz="1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</a:p>
        </p:txBody>
      </p:sp>
      <p:cxnSp>
        <p:nvCxnSpPr>
          <p:cNvPr id="467" name="Straight Arrow Connector 466"/>
          <p:cNvCxnSpPr/>
          <p:nvPr/>
        </p:nvCxnSpPr>
        <p:spPr>
          <a:xfrm>
            <a:off x="7098568" y="4937760"/>
            <a:ext cx="0" cy="548639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V="1">
            <a:off x="1295400" y="1818998"/>
            <a:ext cx="5101728" cy="177940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800600" y="3979381"/>
            <a:ext cx="1596528" cy="952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88" idx="1"/>
          </p:cNvCxnSpPr>
          <p:nvPr/>
        </p:nvCxnSpPr>
        <p:spPr>
          <a:xfrm flipV="1">
            <a:off x="1905550" y="3101385"/>
            <a:ext cx="419132" cy="85045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45" idx="1"/>
          </p:cNvCxnSpPr>
          <p:nvPr/>
        </p:nvCxnSpPr>
        <p:spPr>
          <a:xfrm flipV="1">
            <a:off x="1938455" y="3598400"/>
            <a:ext cx="386226" cy="34239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6" idx="1"/>
          </p:cNvCxnSpPr>
          <p:nvPr/>
        </p:nvCxnSpPr>
        <p:spPr>
          <a:xfrm>
            <a:off x="1310640" y="2476545"/>
            <a:ext cx="1025319" cy="1625295"/>
          </a:xfrm>
          <a:prstGeom prst="straightConnector1">
            <a:avLst/>
          </a:prstGeom>
          <a:noFill/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290526" y="2498262"/>
            <a:ext cx="1006172" cy="2463690"/>
          </a:xfrm>
          <a:prstGeom prst="straightConnector1">
            <a:avLst/>
          </a:prstGeom>
          <a:noFill/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66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椭圆 47"/>
          <p:cNvSpPr/>
          <p:nvPr/>
        </p:nvSpPr>
        <p:spPr>
          <a:xfrm>
            <a:off x="6250577" y="5296325"/>
            <a:ext cx="2215744" cy="1564823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椭圆 1"/>
          <p:cNvSpPr/>
          <p:nvPr/>
        </p:nvSpPr>
        <p:spPr>
          <a:xfrm>
            <a:off x="443176" y="3737301"/>
            <a:ext cx="1554480" cy="1901499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3" name="Straight Arrow Connector 322"/>
          <p:cNvCxnSpPr/>
          <p:nvPr/>
        </p:nvCxnSpPr>
        <p:spPr>
          <a:xfrm>
            <a:off x="1905000" y="4700089"/>
            <a:ext cx="434237" cy="320130"/>
          </a:xfrm>
          <a:prstGeom prst="straightConnector1">
            <a:avLst/>
          </a:prstGeom>
          <a:noFill/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Arrow Connector 325"/>
          <p:cNvCxnSpPr/>
          <p:nvPr/>
        </p:nvCxnSpPr>
        <p:spPr>
          <a:xfrm flipV="1">
            <a:off x="4743450" y="4700270"/>
            <a:ext cx="317500" cy="319949"/>
          </a:xfrm>
          <a:prstGeom prst="straightConnector1">
            <a:avLst/>
          </a:prstGeom>
          <a:noFill/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/>
          <p:cNvCxnSpPr/>
          <p:nvPr/>
        </p:nvCxnSpPr>
        <p:spPr>
          <a:xfrm flipV="1">
            <a:off x="4743450" y="4931410"/>
            <a:ext cx="2358390" cy="403691"/>
          </a:xfrm>
          <a:prstGeom prst="straightConnector1">
            <a:avLst/>
          </a:prstGeom>
          <a:noFill/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Arrow Connector 331"/>
          <p:cNvCxnSpPr/>
          <p:nvPr/>
        </p:nvCxnSpPr>
        <p:spPr>
          <a:xfrm>
            <a:off x="2133600" y="1818998"/>
            <a:ext cx="42672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Arrow Connector 334"/>
          <p:cNvCxnSpPr>
            <a:endCxn id="316" idx="1"/>
          </p:cNvCxnSpPr>
          <p:nvPr/>
        </p:nvCxnSpPr>
        <p:spPr>
          <a:xfrm>
            <a:off x="1905000" y="4421850"/>
            <a:ext cx="3155950" cy="6640"/>
          </a:xfrm>
          <a:prstGeom prst="straightConnector1">
            <a:avLst/>
          </a:prstGeom>
          <a:noFill/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Rectangle 2"/>
          <p:cNvSpPr>
            <a:spLocks noChangeArrowheads="1"/>
          </p:cNvSpPr>
          <p:nvPr/>
        </p:nvSpPr>
        <p:spPr bwMode="auto">
          <a:xfrm>
            <a:off x="6397128" y="1254016"/>
            <a:ext cx="1463040" cy="1475814"/>
          </a:xfrm>
          <a:prstGeom prst="rect">
            <a:avLst/>
          </a:prstGeom>
          <a:noFill/>
          <a:ln w="12700">
            <a:solidFill>
              <a:srgbClr val="7030A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b="1" i="1" dirty="0">
                <a:solidFill>
                  <a:srgbClr val="C00000"/>
                </a:solidFill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C</a:t>
            </a:r>
            <a:r>
              <a:rPr lang="en-US" altLang="en-US" sz="11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urrent contextual influences </a:t>
            </a:r>
            <a:r>
              <a:rPr lang="en-US" altLang="en-US" sz="1100" i="1" dirty="0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(</a:t>
            </a:r>
            <a:r>
              <a:rPr lang="en-US" altLang="en-US" sz="1100" dirty="0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e.g., major, institutional/peer characteristics) (select </a:t>
            </a:r>
            <a:r>
              <a:rPr lang="en-US" altLang="en-US" sz="1100" dirty="0" err="1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qs</a:t>
            </a:r>
            <a:r>
              <a:rPr lang="en-US" altLang="en-US" sz="1100" dirty="0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 in Sec. 1,2,5, + institutional dataset)</a:t>
            </a:r>
            <a:endParaRPr lang="en-US" altLang="en-US" sz="1100" i="1" dirty="0" smtClean="0">
              <a:latin typeface="Times New Roman" panose="02020603050405020304" pitchFamily="18" charset="0"/>
              <a:ea typeface="CMU Sans Serif" pitchFamily="50" charset="0"/>
              <a:cs typeface="Times New Roman" panose="02020603050405020304" pitchFamily="18" charset="0"/>
            </a:endParaRPr>
          </a:p>
        </p:txBody>
      </p:sp>
      <p:sp>
        <p:nvSpPr>
          <p:cNvPr id="395" name="Rectangle 2"/>
          <p:cNvSpPr>
            <a:spLocks noChangeArrowheads="1"/>
          </p:cNvSpPr>
          <p:nvPr/>
        </p:nvSpPr>
        <p:spPr bwMode="auto">
          <a:xfrm>
            <a:off x="579120" y="3794761"/>
            <a:ext cx="1463040" cy="1280160"/>
          </a:xfrm>
          <a:prstGeom prst="rect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1800" i="1" dirty="0" smtClean="0">
              <a:latin typeface="CMU Sans Serif" pitchFamily="50" charset="0"/>
              <a:ea typeface="CMU Sans Serif" pitchFamily="50" charset="0"/>
              <a:cs typeface="CMU Sans Serif" pitchFamily="50" charset="0"/>
            </a:endParaRPr>
          </a:p>
        </p:txBody>
      </p:sp>
      <p:sp>
        <p:nvSpPr>
          <p:cNvPr id="397" name="Rectangle 2"/>
          <p:cNvSpPr>
            <a:spLocks noChangeArrowheads="1"/>
          </p:cNvSpPr>
          <p:nvPr/>
        </p:nvSpPr>
        <p:spPr bwMode="auto">
          <a:xfrm>
            <a:off x="579120" y="1224638"/>
            <a:ext cx="1706880" cy="1188720"/>
          </a:xfrm>
          <a:prstGeom prst="rect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 dirty="0" smtClean="0">
              <a:latin typeface="CMU Sans Serif" pitchFamily="50" charset="0"/>
              <a:ea typeface="CMU Sans Serif" pitchFamily="50" charset="0"/>
              <a:cs typeface="CMU Sans Serif" pitchFamily="50" charset="0"/>
            </a:endParaRPr>
          </a:p>
        </p:txBody>
      </p:sp>
      <p:sp>
        <p:nvSpPr>
          <p:cNvPr id="398" name="Rectangle 2"/>
          <p:cNvSpPr>
            <a:spLocks noChangeArrowheads="1"/>
          </p:cNvSpPr>
          <p:nvPr/>
        </p:nvSpPr>
        <p:spPr bwMode="auto">
          <a:xfrm>
            <a:off x="2780030" y="3032760"/>
            <a:ext cx="1645920" cy="1005840"/>
          </a:xfrm>
          <a:prstGeom prst="rect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1800" i="1" dirty="0">
              <a:latin typeface="CMU Sans Serif" pitchFamily="50" charset="0"/>
              <a:ea typeface="CMU Sans Serif" pitchFamily="50" charset="0"/>
              <a:cs typeface="CMU Sans Serif" pitchFamily="50" charset="0"/>
            </a:endParaRPr>
          </a:p>
        </p:txBody>
      </p:sp>
      <p:sp>
        <p:nvSpPr>
          <p:cNvPr id="399" name="Rectangle 2"/>
          <p:cNvSpPr>
            <a:spLocks noChangeArrowheads="1"/>
          </p:cNvSpPr>
          <p:nvPr/>
        </p:nvSpPr>
        <p:spPr bwMode="auto">
          <a:xfrm>
            <a:off x="2773474" y="4706620"/>
            <a:ext cx="1645920" cy="932180"/>
          </a:xfrm>
          <a:prstGeom prst="rect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1800" i="1" dirty="0" smtClean="0">
              <a:latin typeface="CMU Sans Serif" pitchFamily="50" charset="0"/>
              <a:ea typeface="CMU Sans Serif" pitchFamily="50" charset="0"/>
              <a:cs typeface="CMU Sans Serif" pitchFamily="50" charset="0"/>
            </a:endParaRPr>
          </a:p>
        </p:txBody>
      </p:sp>
      <p:cxnSp>
        <p:nvCxnSpPr>
          <p:cNvPr id="409" name="Straight Arrow Connector 408"/>
          <p:cNvCxnSpPr>
            <a:stCxn id="398" idx="3"/>
          </p:cNvCxnSpPr>
          <p:nvPr/>
        </p:nvCxnSpPr>
        <p:spPr>
          <a:xfrm>
            <a:off x="4425950" y="3535680"/>
            <a:ext cx="635000" cy="624840"/>
          </a:xfrm>
          <a:prstGeom prst="straightConnector1">
            <a:avLst/>
          </a:prstGeom>
          <a:noFill/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Rectangle 2"/>
          <p:cNvSpPr>
            <a:spLocks noChangeArrowheads="1"/>
          </p:cNvSpPr>
          <p:nvPr/>
        </p:nvSpPr>
        <p:spPr bwMode="auto">
          <a:xfrm>
            <a:off x="579120" y="3788411"/>
            <a:ext cx="1325880" cy="1697989"/>
          </a:xfrm>
          <a:prstGeom prst="rect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b="1" i="1" dirty="0">
                <a:solidFill>
                  <a:srgbClr val="C00000"/>
                </a:solidFill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L</a:t>
            </a:r>
            <a:r>
              <a:rPr lang="en-US" altLang="en-US" sz="11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earning experiences</a:t>
            </a:r>
            <a:r>
              <a:rPr lang="en-US" altLang="en-US" sz="1100" i="1" dirty="0">
                <a:solidFill>
                  <a:srgbClr val="C00000"/>
                </a:solidFill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 </a:t>
            </a:r>
            <a:r>
              <a:rPr lang="en-US" altLang="en-US" sz="1100" dirty="0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(</a:t>
            </a:r>
            <a:r>
              <a:rPr lang="en-US" altLang="en-US" sz="1100" dirty="0" err="1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e.g</a:t>
            </a:r>
            <a:r>
              <a:rPr lang="en-US" altLang="en-US" sz="1100" dirty="0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, involvement in HS and college </a:t>
            </a:r>
            <a:r>
              <a:rPr lang="en-US" altLang="en-US" sz="1100" dirty="0" err="1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eship</a:t>
            </a:r>
            <a:r>
              <a:rPr lang="en-US" altLang="en-US" sz="1100" dirty="0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 and design activities, select peer and faculty interactions)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dirty="0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(Sec. 2, Qs </a:t>
            </a:r>
            <a:r>
              <a:rPr lang="en-US" altLang="en-US" sz="1100" dirty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9</a:t>
            </a:r>
            <a:r>
              <a:rPr lang="en-US" altLang="en-US" sz="1100" dirty="0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-14)</a:t>
            </a:r>
          </a:p>
        </p:txBody>
      </p:sp>
      <p:sp>
        <p:nvSpPr>
          <p:cNvPr id="316" name="Rectangle 2"/>
          <p:cNvSpPr>
            <a:spLocks noChangeArrowheads="1"/>
          </p:cNvSpPr>
          <p:nvPr/>
        </p:nvSpPr>
        <p:spPr bwMode="auto">
          <a:xfrm>
            <a:off x="5060950" y="3925570"/>
            <a:ext cx="1645920" cy="1005840"/>
          </a:xfrm>
          <a:prstGeom prst="rect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1800" i="1" dirty="0" smtClean="0">
              <a:latin typeface="CMU Sans Serif" pitchFamily="50" charset="0"/>
              <a:ea typeface="CMU Sans Serif" pitchFamily="50" charset="0"/>
              <a:cs typeface="CMU Sans Serif" pitchFamily="50" charset="0"/>
            </a:endParaRPr>
          </a:p>
        </p:txBody>
      </p:sp>
      <p:sp>
        <p:nvSpPr>
          <p:cNvPr id="317" name="Rectangle 2"/>
          <p:cNvSpPr>
            <a:spLocks noChangeArrowheads="1"/>
          </p:cNvSpPr>
          <p:nvPr/>
        </p:nvSpPr>
        <p:spPr bwMode="auto">
          <a:xfrm>
            <a:off x="7098568" y="3931920"/>
            <a:ext cx="1463040" cy="1005840"/>
          </a:xfrm>
          <a:prstGeom prst="rect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1800" i="1" dirty="0" smtClean="0">
              <a:latin typeface="CMU Sans Serif" pitchFamily="50" charset="0"/>
              <a:ea typeface="CMU Sans Serif" pitchFamily="50" charset="0"/>
              <a:cs typeface="CMU Sans Serif" pitchFamily="50" charset="0"/>
            </a:endParaRPr>
          </a:p>
        </p:txBody>
      </p:sp>
      <p:cxnSp>
        <p:nvCxnSpPr>
          <p:cNvPr id="321" name="Straight Arrow Connector 320"/>
          <p:cNvCxnSpPr/>
          <p:nvPr/>
        </p:nvCxnSpPr>
        <p:spPr>
          <a:xfrm>
            <a:off x="1295400" y="2476545"/>
            <a:ext cx="0" cy="1260756"/>
          </a:xfrm>
          <a:prstGeom prst="straightConnector1">
            <a:avLst/>
          </a:prstGeom>
          <a:noFill/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Arrow Connector 327"/>
          <p:cNvCxnSpPr>
            <a:stCxn id="317" idx="3"/>
            <a:endCxn id="317" idx="3"/>
          </p:cNvCxnSpPr>
          <p:nvPr/>
        </p:nvCxnSpPr>
        <p:spPr>
          <a:xfrm>
            <a:off x="8561608" y="4434840"/>
            <a:ext cx="0" cy="0"/>
          </a:xfrm>
          <a:prstGeom prst="straightConnector1">
            <a:avLst/>
          </a:prstGeom>
          <a:noFill/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2400" y="6477000"/>
            <a:ext cx="792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Adapted from Lent</a:t>
            </a:r>
            <a:r>
              <a:rPr lang="en-US" sz="1100" dirty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, Brown, </a:t>
            </a:r>
            <a:r>
              <a:rPr lang="en-US" sz="1100" dirty="0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&amp; Hackett </a:t>
            </a:r>
            <a:r>
              <a:rPr lang="en-US" sz="1100" dirty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(1994</a:t>
            </a:r>
            <a:r>
              <a:rPr lang="en-US" sz="1100" dirty="0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) and Brunhaver (forthcoming)</a:t>
            </a:r>
            <a:endParaRPr lang="en-US" sz="1100" dirty="0">
              <a:latin typeface="Times New Roman" panose="02020603050405020304" pitchFamily="18" charset="0"/>
              <a:ea typeface="CMU Sans Serif" pitchFamily="50" charset="0"/>
              <a:cs typeface="Times New Roman" panose="02020603050405020304" pitchFamily="18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457200" y="1223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Social Cognitive Career Theory (SCCT) and “The Engineering Majors Survey”: </a:t>
            </a:r>
            <a:r>
              <a:rPr lang="en-US" sz="1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Predicting “Career goals: Innovative work” – Time-point 1 </a:t>
            </a:r>
          </a:p>
          <a:p>
            <a:pPr algn="l"/>
            <a:r>
              <a:rPr lang="en-US" sz="1200" dirty="0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--Which survey sections/questions correspond with which </a:t>
            </a:r>
            <a:r>
              <a:rPr lang="en-US" sz="1200" dirty="0" err="1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SCCT</a:t>
            </a:r>
            <a:r>
              <a:rPr lang="en-US" sz="1200" dirty="0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 domain(s) are in parentheses in each box</a:t>
            </a:r>
            <a:endParaRPr lang="en-US" sz="1200" dirty="0">
              <a:latin typeface="Times New Roman" panose="02020603050405020304" pitchFamily="18" charset="0"/>
              <a:ea typeface="CMU Sans Serif" pitchFamily="50" charset="0"/>
              <a:cs typeface="Times New Roman" panose="02020603050405020304" pitchFamily="18" charset="0"/>
            </a:endParaRPr>
          </a:p>
        </p:txBody>
      </p:sp>
      <p:sp>
        <p:nvSpPr>
          <p:cNvPr id="483" name="Rectangle 2"/>
          <p:cNvSpPr>
            <a:spLocks noChangeArrowheads="1"/>
          </p:cNvSpPr>
          <p:nvPr/>
        </p:nvSpPr>
        <p:spPr bwMode="auto">
          <a:xfrm>
            <a:off x="579120" y="1224638"/>
            <a:ext cx="1463040" cy="1188720"/>
          </a:xfrm>
          <a:prstGeom prst="rect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b="1" i="1" dirty="0">
                <a:solidFill>
                  <a:srgbClr val="C00000"/>
                </a:solidFill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B</a:t>
            </a:r>
            <a:r>
              <a:rPr lang="en-US" altLang="en-US" sz="11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ackground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characteristics/ influences </a:t>
            </a:r>
            <a:r>
              <a:rPr lang="en-US" altLang="en-US" sz="1100" dirty="0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(e.g., gender, race/ethnicity, family background) (select </a:t>
            </a:r>
            <a:r>
              <a:rPr lang="en-US" altLang="en-US" sz="1100" dirty="0" err="1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qs</a:t>
            </a:r>
            <a:r>
              <a:rPr lang="en-US" altLang="en-US" sz="1100" dirty="0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 in Sections 1+5)</a:t>
            </a:r>
          </a:p>
        </p:txBody>
      </p:sp>
      <p:sp>
        <p:nvSpPr>
          <p:cNvPr id="474" name="Rectangle 2"/>
          <p:cNvSpPr>
            <a:spLocks noChangeArrowheads="1"/>
          </p:cNvSpPr>
          <p:nvPr/>
        </p:nvSpPr>
        <p:spPr bwMode="auto">
          <a:xfrm>
            <a:off x="6431280" y="3918930"/>
            <a:ext cx="1264920" cy="1005840"/>
          </a:xfrm>
          <a:prstGeom prst="rect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Career </a:t>
            </a:r>
            <a:r>
              <a:rPr lang="en-US" altLang="en-US" sz="1100" b="1" i="1" dirty="0">
                <a:solidFill>
                  <a:srgbClr val="C00000"/>
                </a:solidFill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g</a:t>
            </a:r>
            <a:r>
              <a:rPr lang="en-US" altLang="en-US" sz="11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oals: Innovative work </a:t>
            </a:r>
            <a:r>
              <a:rPr lang="en-US" altLang="en-US" sz="1100" dirty="0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 (Sec. 4, Q18)</a:t>
            </a:r>
            <a:endParaRPr lang="en-US" altLang="en-US" sz="1100" b="1" i="1" dirty="0" smtClean="0">
              <a:solidFill>
                <a:srgbClr val="C00000"/>
              </a:solidFill>
              <a:latin typeface="Times New Roman" panose="02020603050405020304" pitchFamily="18" charset="0"/>
              <a:ea typeface="CMU Sans Serif" pitchFamily="50" charset="0"/>
              <a:cs typeface="Times New Roman" panose="02020603050405020304" pitchFamily="18" charset="0"/>
            </a:endParaRPr>
          </a:p>
        </p:txBody>
      </p:sp>
      <p:sp>
        <p:nvSpPr>
          <p:cNvPr id="488" name="Rectangle 2"/>
          <p:cNvSpPr>
            <a:spLocks noChangeArrowheads="1"/>
          </p:cNvSpPr>
          <p:nvPr/>
        </p:nvSpPr>
        <p:spPr bwMode="auto">
          <a:xfrm>
            <a:off x="2324682" y="2891859"/>
            <a:ext cx="2404213" cy="419051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Engineering task self-efficacy </a:t>
            </a:r>
            <a:r>
              <a:rPr lang="en-US" altLang="en-US" sz="1100" dirty="0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(Sec.3, Q15) </a:t>
            </a:r>
          </a:p>
        </p:txBody>
      </p:sp>
      <p:sp>
        <p:nvSpPr>
          <p:cNvPr id="489" name="Rectangle 2"/>
          <p:cNvSpPr>
            <a:spLocks noChangeArrowheads="1"/>
          </p:cNvSpPr>
          <p:nvPr/>
        </p:nvSpPr>
        <p:spPr bwMode="auto">
          <a:xfrm>
            <a:off x="2339237" y="4700089"/>
            <a:ext cx="2400935" cy="938711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Innovation outcome expectations </a:t>
            </a:r>
            <a:r>
              <a:rPr lang="en-US" altLang="en-US" sz="1100" dirty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(</a:t>
            </a:r>
            <a:r>
              <a:rPr lang="en-US" altLang="en-US" sz="1100" dirty="0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Sec.3, Q16) </a:t>
            </a:r>
            <a:endParaRPr lang="en-US" altLang="en-US" sz="1100" i="1" dirty="0" smtClean="0">
              <a:solidFill>
                <a:srgbClr val="C00000"/>
              </a:solidFill>
              <a:latin typeface="Times New Roman" panose="02020603050405020304" pitchFamily="18" charset="0"/>
              <a:ea typeface="CMU Sans Serif" pitchFamily="50" charset="0"/>
              <a:cs typeface="Times New Roman" panose="02020603050405020304" pitchFamily="18" charset="0"/>
            </a:endParaRPr>
          </a:p>
        </p:txBody>
      </p:sp>
      <p:sp>
        <p:nvSpPr>
          <p:cNvPr id="490" name="Rectangle 2"/>
          <p:cNvSpPr>
            <a:spLocks noChangeArrowheads="1"/>
          </p:cNvSpPr>
          <p:nvPr/>
        </p:nvSpPr>
        <p:spPr bwMode="auto">
          <a:xfrm>
            <a:off x="5061500" y="3858553"/>
            <a:ext cx="822410" cy="1216367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Innovation interests </a:t>
            </a:r>
            <a:r>
              <a:rPr lang="en-US" altLang="en-US" sz="1100" dirty="0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(Sec. 3, Q17)</a:t>
            </a:r>
            <a:endParaRPr lang="en-US" altLang="en-US" sz="1100" i="1" dirty="0" smtClean="0">
              <a:solidFill>
                <a:srgbClr val="C00000"/>
              </a:solidFill>
              <a:latin typeface="Times New Roman" panose="02020603050405020304" pitchFamily="18" charset="0"/>
              <a:ea typeface="CMU Sans Serif" pitchFamily="50" charset="0"/>
              <a:cs typeface="Times New Roman" panose="02020603050405020304" pitchFamily="18" charset="0"/>
            </a:endParaRP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6451937" y="5486399"/>
            <a:ext cx="1853863" cy="1267599"/>
          </a:xfrm>
          <a:prstGeom prst="rect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Job targets </a:t>
            </a:r>
            <a:r>
              <a:rPr lang="en-US" altLang="en-US" sz="1100" dirty="0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(e.g., engineering vs non-engineering; start a company vs work within a start-up vs work within established company) (Sec. 4, Qs 19-22)</a:t>
            </a:r>
          </a:p>
        </p:txBody>
      </p:sp>
      <p:sp>
        <p:nvSpPr>
          <p:cNvPr id="45" name="Rectangle 2"/>
          <p:cNvSpPr>
            <a:spLocks noChangeArrowheads="1"/>
          </p:cNvSpPr>
          <p:nvPr/>
        </p:nvSpPr>
        <p:spPr bwMode="auto">
          <a:xfrm>
            <a:off x="2324681" y="3393820"/>
            <a:ext cx="2404213" cy="409159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Professional/interpersonal self-efficacy </a:t>
            </a:r>
            <a:r>
              <a:rPr lang="en-US" altLang="en-US" sz="1100" dirty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(</a:t>
            </a:r>
            <a:r>
              <a:rPr lang="en-US" altLang="en-US" sz="1100" dirty="0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Sec.3, Q15)</a:t>
            </a:r>
            <a:r>
              <a:rPr lang="en-US" altLang="en-US" sz="11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2335959" y="3893481"/>
            <a:ext cx="2404213" cy="416717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Innovation self-efficacy </a:t>
            </a:r>
            <a:r>
              <a:rPr lang="en-US" altLang="en-US" sz="1100" dirty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(</a:t>
            </a:r>
            <a:r>
              <a:rPr lang="en-US" altLang="en-US" sz="1100" dirty="0" smtClean="0"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Sec.3, Q15)</a:t>
            </a:r>
            <a:r>
              <a:rPr lang="en-US" altLang="en-US" sz="11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MU Sans Serif" pitchFamily="50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905000" y="4101840"/>
            <a:ext cx="430959" cy="523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743450" y="4147820"/>
            <a:ext cx="317500" cy="492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80" idx="1"/>
          </p:cNvCxnSpPr>
          <p:nvPr/>
        </p:nvCxnSpPr>
        <p:spPr>
          <a:xfrm flipH="1">
            <a:off x="4743450" y="1991923"/>
            <a:ext cx="1653678" cy="29328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80" idx="1"/>
          </p:cNvCxnSpPr>
          <p:nvPr/>
        </p:nvCxnSpPr>
        <p:spPr>
          <a:xfrm flipH="1">
            <a:off x="4743450" y="1991923"/>
            <a:ext cx="1653678" cy="21558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80" idx="1"/>
          </p:cNvCxnSpPr>
          <p:nvPr/>
        </p:nvCxnSpPr>
        <p:spPr>
          <a:xfrm flipH="1">
            <a:off x="5715000" y="1991923"/>
            <a:ext cx="682128" cy="18110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80" idx="2"/>
          </p:cNvCxnSpPr>
          <p:nvPr/>
        </p:nvCxnSpPr>
        <p:spPr>
          <a:xfrm>
            <a:off x="7128648" y="2729830"/>
            <a:ext cx="0" cy="11350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488" idx="3"/>
          </p:cNvCxnSpPr>
          <p:nvPr/>
        </p:nvCxnSpPr>
        <p:spPr>
          <a:xfrm>
            <a:off x="4728895" y="3101385"/>
            <a:ext cx="2205305" cy="79209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5" idx="3"/>
          </p:cNvCxnSpPr>
          <p:nvPr/>
        </p:nvCxnSpPr>
        <p:spPr>
          <a:xfrm>
            <a:off x="4728894" y="3598400"/>
            <a:ext cx="1977976" cy="29508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474" idx="1"/>
          </p:cNvCxnSpPr>
          <p:nvPr/>
        </p:nvCxnSpPr>
        <p:spPr>
          <a:xfrm>
            <a:off x="5889981" y="4401464"/>
            <a:ext cx="541299" cy="20386"/>
          </a:xfrm>
          <a:prstGeom prst="straightConnector1">
            <a:avLst/>
          </a:prstGeom>
          <a:noFill/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9655" y="5910399"/>
            <a:ext cx="3657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 black lines indicate hypothesized directional relationships based on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SCCT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dashed </a:t>
            </a:r>
            <a:r>
              <a:rPr lang="en-US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lines indicate exploratory </a:t>
            </a:r>
            <a:r>
              <a:rPr lang="en-US" sz="1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</a:p>
        </p:txBody>
      </p:sp>
      <p:cxnSp>
        <p:nvCxnSpPr>
          <p:cNvPr id="467" name="Straight Arrow Connector 466"/>
          <p:cNvCxnSpPr/>
          <p:nvPr/>
        </p:nvCxnSpPr>
        <p:spPr>
          <a:xfrm>
            <a:off x="7098568" y="4937760"/>
            <a:ext cx="0" cy="548639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V="1">
            <a:off x="1295400" y="1818998"/>
            <a:ext cx="5101728" cy="177940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800600" y="3979381"/>
            <a:ext cx="1596528" cy="952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88" idx="1"/>
          </p:cNvCxnSpPr>
          <p:nvPr/>
        </p:nvCxnSpPr>
        <p:spPr>
          <a:xfrm flipV="1">
            <a:off x="1905550" y="3101385"/>
            <a:ext cx="419132" cy="85045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45" idx="1"/>
          </p:cNvCxnSpPr>
          <p:nvPr/>
        </p:nvCxnSpPr>
        <p:spPr>
          <a:xfrm flipV="1">
            <a:off x="1938455" y="3598400"/>
            <a:ext cx="386226" cy="34239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6" idx="1"/>
          </p:cNvCxnSpPr>
          <p:nvPr/>
        </p:nvCxnSpPr>
        <p:spPr>
          <a:xfrm>
            <a:off x="1310640" y="2476545"/>
            <a:ext cx="1025319" cy="1625295"/>
          </a:xfrm>
          <a:prstGeom prst="straightConnector1">
            <a:avLst/>
          </a:prstGeom>
          <a:noFill/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290526" y="2498262"/>
            <a:ext cx="1006172" cy="2463690"/>
          </a:xfrm>
          <a:prstGeom prst="straightConnector1">
            <a:avLst/>
          </a:prstGeom>
          <a:noFill/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72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727" y="274638"/>
            <a:ext cx="7975644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Data Weighting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728" y="1417639"/>
            <a:ext cx="7649073" cy="470852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Women are over-represented in our sample</a:t>
            </a:r>
          </a:p>
          <a:p>
            <a:pPr lvl="1"/>
            <a:r>
              <a:rPr lang="en-US" sz="2400" dirty="0" smtClean="0"/>
              <a:t>~30% women in sample</a:t>
            </a:r>
          </a:p>
          <a:p>
            <a:pPr lvl="1"/>
            <a:r>
              <a:rPr lang="en-US" sz="2400" dirty="0" smtClean="0"/>
              <a:t>~20% women among engineering undergraduate students in the US</a:t>
            </a:r>
          </a:p>
          <a:p>
            <a:r>
              <a:rPr lang="en-US" sz="2800" dirty="0" smtClean="0"/>
              <a:t>The purpose of weighting is to make our sample representative of the population by gender</a:t>
            </a:r>
          </a:p>
          <a:p>
            <a:r>
              <a:rPr lang="en-US" sz="2800" dirty="0" smtClean="0"/>
              <a:t>Two-step </a:t>
            </a:r>
            <a:r>
              <a:rPr lang="en-US" sz="2800" dirty="0"/>
              <a:t>weighting: first by school and then by </a:t>
            </a:r>
            <a:r>
              <a:rPr lang="en-US" sz="2800" dirty="0" smtClean="0"/>
              <a:t>strata for both genders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epicenter.stanford.edu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EA4BE-326C-4597-B0C9-6C92DB716B45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48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727" y="274638"/>
            <a:ext cx="7975644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Selected EMS Respondent Characteristics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728" y="1600201"/>
            <a:ext cx="7649073" cy="4398947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Majority are </a:t>
            </a:r>
            <a:r>
              <a:rPr lang="en-US" b="1" dirty="0">
                <a:solidFill>
                  <a:schemeClr val="tx2"/>
                </a:solidFill>
              </a:rPr>
              <a:t>full-time</a:t>
            </a:r>
            <a:r>
              <a:rPr lang="en-US" dirty="0">
                <a:solidFill>
                  <a:schemeClr val="tx1"/>
                </a:solidFill>
              </a:rPr>
              <a:t> students (94.9%)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One-third (30.6%) </a:t>
            </a:r>
            <a:r>
              <a:rPr lang="en-US" dirty="0">
                <a:solidFill>
                  <a:schemeClr val="tx1"/>
                </a:solidFill>
              </a:rPr>
              <a:t>are </a:t>
            </a:r>
            <a:r>
              <a:rPr lang="en-US" b="1" dirty="0">
                <a:solidFill>
                  <a:schemeClr val="tx2"/>
                </a:solidFill>
              </a:rPr>
              <a:t>transfer</a:t>
            </a:r>
            <a:r>
              <a:rPr lang="en-US" dirty="0">
                <a:solidFill>
                  <a:schemeClr val="tx1"/>
                </a:solidFill>
              </a:rPr>
              <a:t> students</a:t>
            </a:r>
          </a:p>
          <a:p>
            <a:r>
              <a:rPr lang="en-US" dirty="0">
                <a:solidFill>
                  <a:schemeClr val="tx1"/>
                </a:solidFill>
              </a:rPr>
              <a:t>Primary major: Engineering (100%); 8.8% of respondents reported having a second </a:t>
            </a:r>
            <a:r>
              <a:rPr lang="en-US" dirty="0" smtClean="0">
                <a:solidFill>
                  <a:schemeClr val="tx1"/>
                </a:solidFill>
              </a:rPr>
              <a:t>major, </a:t>
            </a:r>
            <a:r>
              <a:rPr lang="en-US" dirty="0">
                <a:solidFill>
                  <a:schemeClr val="tx1"/>
                </a:solidFill>
              </a:rPr>
              <a:t>half of which were in engineering fields</a:t>
            </a:r>
          </a:p>
          <a:p>
            <a:r>
              <a:rPr lang="en-US" dirty="0">
                <a:solidFill>
                  <a:schemeClr val="tx1"/>
                </a:solidFill>
              </a:rPr>
              <a:t>One quarter of the respondents are mechanical engineering majors</a:t>
            </a:r>
          </a:p>
          <a:p>
            <a:r>
              <a:rPr lang="en-US" dirty="0">
                <a:solidFill>
                  <a:schemeClr val="tx1"/>
                </a:solidFill>
              </a:rPr>
              <a:t>43% indicated they would likely enter graduate school in the first 5 years after graduation; over half (59%) of this group said they would likely pursue an MA/MS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epicenter.stanford.edu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EA4BE-326C-4597-B0C9-6C92DB716B45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188719" y="5922347"/>
            <a:ext cx="749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Weighted data are used in summarizing the percentages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26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17333</TotalTime>
  <Words>1961</Words>
  <Application>Microsoft Office PowerPoint</Application>
  <PresentationFormat>On-screen Show (4:3)</PresentationFormat>
  <Paragraphs>314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Fostering Innovative Generations Studies (FIGS) Research Questions</vt:lpstr>
      <vt:lpstr>What is the Engineering Majors Survey?</vt:lpstr>
      <vt:lpstr>FIGS RQ2 Engineering Majors Survey: Participating Institutions</vt:lpstr>
      <vt:lpstr>What is the Engineering Majors Survey?</vt:lpstr>
      <vt:lpstr>PowerPoint Presentation</vt:lpstr>
      <vt:lpstr>PowerPoint Presentation</vt:lpstr>
      <vt:lpstr>Data Weighting</vt:lpstr>
      <vt:lpstr>Selected EMS Respondent Characteristics</vt:lpstr>
      <vt:lpstr>Selected Findings for Exploration</vt:lpstr>
      <vt:lpstr>A. Undergraduate Experiences - Overall  What kinds of curricular and co-/extra-curricular learning experiences may be related to students’ innovation and entrepreneurship interests?</vt:lpstr>
      <vt:lpstr>A. Undergraduate Experiences - Overall</vt:lpstr>
      <vt:lpstr>A. Undergraduate Experiences by Gender</vt:lpstr>
      <vt:lpstr>A. Undergraduate Experiences Discussion Questions</vt:lpstr>
      <vt:lpstr>B. Postgraduate Plans - Overall  What do students anticipate doing in the first 5 years after graduation?</vt:lpstr>
      <vt:lpstr>B. Postgraduate Plans by URM Status</vt:lpstr>
      <vt:lpstr>B. Postgraduate Plans Discussion Questions</vt:lpstr>
      <vt:lpstr>C. Motivations What motivations drive students to choose a particular career path? (Grau et al., 2016)</vt:lpstr>
      <vt:lpstr>C. Motivations</vt:lpstr>
      <vt:lpstr>C. Motivations Discussion Questions</vt:lpstr>
      <vt:lpstr>EMS Next Steps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Epicenter FIGS</dc:creator>
  <cp:lastModifiedBy>Helen Chen</cp:lastModifiedBy>
  <cp:revision>669</cp:revision>
  <cp:lastPrinted>2016-03-02T22:44:12Z</cp:lastPrinted>
  <dcterms:created xsi:type="dcterms:W3CDTF">2012-10-30T19:14:08Z</dcterms:created>
  <dcterms:modified xsi:type="dcterms:W3CDTF">2016-03-03T22:41:45Z</dcterms:modified>
</cp:coreProperties>
</file>