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1" r:id="rId2"/>
    <p:sldMasterId id="2147483703" r:id="rId3"/>
    <p:sldMasterId id="2147483727" r:id="rId4"/>
    <p:sldMasterId id="2147483739" r:id="rId5"/>
    <p:sldMasterId id="2147483751" r:id="rId6"/>
    <p:sldMasterId id="2147483763" r:id="rId7"/>
    <p:sldMasterId id="2147483775" r:id="rId8"/>
    <p:sldMasterId id="2147483787" r:id="rId9"/>
    <p:sldMasterId id="2147483799" r:id="rId10"/>
  </p:sldMasterIdLst>
  <p:notesMasterIdLst>
    <p:notesMasterId r:id="rId44"/>
  </p:notesMasterIdLst>
  <p:sldIdLst>
    <p:sldId id="256" r:id="rId11"/>
    <p:sldId id="363" r:id="rId12"/>
    <p:sldId id="364" r:id="rId13"/>
    <p:sldId id="365" r:id="rId14"/>
    <p:sldId id="366" r:id="rId15"/>
    <p:sldId id="367" r:id="rId16"/>
    <p:sldId id="382" r:id="rId17"/>
    <p:sldId id="275" r:id="rId18"/>
    <p:sldId id="341" r:id="rId19"/>
    <p:sldId id="354" r:id="rId20"/>
    <p:sldId id="359" r:id="rId21"/>
    <p:sldId id="355" r:id="rId22"/>
    <p:sldId id="375" r:id="rId23"/>
    <p:sldId id="376" r:id="rId24"/>
    <p:sldId id="377" r:id="rId25"/>
    <p:sldId id="378" r:id="rId26"/>
    <p:sldId id="379" r:id="rId27"/>
    <p:sldId id="380" r:id="rId28"/>
    <p:sldId id="337" r:id="rId29"/>
    <p:sldId id="362" r:id="rId30"/>
    <p:sldId id="316" r:id="rId31"/>
    <p:sldId id="372" r:id="rId32"/>
    <p:sldId id="369" r:id="rId33"/>
    <p:sldId id="370" r:id="rId34"/>
    <p:sldId id="371" r:id="rId35"/>
    <p:sldId id="373" r:id="rId36"/>
    <p:sldId id="374" r:id="rId37"/>
    <p:sldId id="317" r:id="rId38"/>
    <p:sldId id="330" r:id="rId39"/>
    <p:sldId id="381" r:id="rId40"/>
    <p:sldId id="360" r:id="rId41"/>
    <p:sldId id="361" r:id="rId42"/>
    <p:sldId id="31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397D"/>
    <a:srgbClr val="6A4C92"/>
    <a:srgbClr val="331E54"/>
    <a:srgbClr val="2B174B"/>
    <a:srgbClr val="3B2360"/>
    <a:srgbClr val="FFC222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1" autoAdjust="0"/>
    <p:restoredTop sz="86496" autoAdjust="0"/>
  </p:normalViewPr>
  <p:slideViewPr>
    <p:cSldViewPr snapToGrid="0" snapToObjects="1">
      <p:cViewPr varScale="1">
        <p:scale>
          <a:sx n="59" d="100"/>
          <a:sy n="59" d="100"/>
        </p:scale>
        <p:origin x="-14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4" d="100"/>
        <a:sy n="134" d="100"/>
      </p:scale>
      <p:origin x="0" y="3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D6CA1-B51D-4F52-9B07-A52385EBE5FD}" type="doc">
      <dgm:prSet loTypeId="urn:microsoft.com/office/officeart/2005/8/layout/pyramid1" loCatId="pyramid" qsTypeId="urn:microsoft.com/office/officeart/2005/8/quickstyle/simple2" qsCatId="simple" csTypeId="urn:microsoft.com/office/officeart/2005/8/colors/accent2_3" csCatId="accent2" phldr="1"/>
      <dgm:spPr/>
    </dgm:pt>
    <dgm:pt modelId="{BDC8281B-AB4E-44EE-A072-EC5113BB7CC4}">
      <dgm:prSet phldrT="[Text]" custT="1"/>
      <dgm:spPr/>
      <dgm:t>
        <a:bodyPr/>
        <a:lstStyle/>
        <a:p>
          <a:r>
            <a:rPr lang="en-US" sz="1700" b="1" smtClean="0">
              <a:latin typeface="Zemke Hand ITC Mobile" pitchFamily="34" charset="0"/>
            </a:rPr>
            <a:t>Finance</a:t>
          </a:r>
          <a:endParaRPr lang="en-US" sz="1700" b="1" dirty="0">
            <a:latin typeface="Zemke Hand ITC Mobile" pitchFamily="34" charset="0"/>
          </a:endParaRPr>
        </a:p>
      </dgm:t>
    </dgm:pt>
    <dgm:pt modelId="{5D2783CF-8BAD-4B0D-A1C4-B1257467D016}" type="parTrans" cxnId="{9B878E85-9A4E-4F76-85BC-B0E0702BF3AE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A4DFBC35-80F0-4E68-B233-D6BB7B9E3CFC}" type="sibTrans" cxnId="{9B878E85-9A4E-4F76-85BC-B0E0702BF3AE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166F8D0C-BA42-4A8B-9BA9-821B5F716DD2}">
      <dgm:prSet phldrT="[Text]" custT="1"/>
      <dgm:spPr/>
      <dgm:t>
        <a:bodyPr/>
        <a:lstStyle/>
        <a:p>
          <a:r>
            <a:rPr lang="en-US" sz="1700" b="1" smtClean="0">
              <a:latin typeface="Zemke Hand ITC Mobile" pitchFamily="34" charset="0"/>
            </a:rPr>
            <a:t>Execution</a:t>
          </a:r>
          <a:endParaRPr lang="en-US" sz="1700" b="1" dirty="0">
            <a:latin typeface="Zemke Hand ITC Mobile" pitchFamily="34" charset="0"/>
          </a:endParaRPr>
        </a:p>
      </dgm:t>
    </dgm:pt>
    <dgm:pt modelId="{A9ACFD45-8381-4CAF-A395-8295603A0AEF}" type="parTrans" cxnId="{F0CD2AAA-9F79-404E-BD01-148C0A64A041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6CD557AA-DA63-4B52-B68F-748BF98CDC1D}" type="sibTrans" cxnId="{F0CD2AAA-9F79-404E-BD01-148C0A64A041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0B5B424B-AD29-45B1-81CF-349EED90A33A}">
      <dgm:prSet phldrT="[Text]" custT="1"/>
      <dgm:spPr/>
      <dgm:t>
        <a:bodyPr/>
        <a:lstStyle/>
        <a:p>
          <a:r>
            <a:rPr lang="en-US" sz="1700" b="1" smtClean="0">
              <a:latin typeface="Zemke Hand ITC Mobile" pitchFamily="34" charset="0"/>
            </a:rPr>
            <a:t>Biz Model</a:t>
          </a:r>
          <a:endParaRPr lang="en-US" sz="1700" b="1" dirty="0">
            <a:latin typeface="Zemke Hand ITC Mobile" pitchFamily="34" charset="0"/>
          </a:endParaRPr>
        </a:p>
      </dgm:t>
    </dgm:pt>
    <dgm:pt modelId="{F5B6BFE5-5196-48ED-8968-BA6C1943174D}" type="parTrans" cxnId="{B094C63D-FB68-4EB3-9C92-A0E97D7AAB9C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654CE825-59AE-4061-AB05-F3F93EC935C3}" type="sibTrans" cxnId="{B094C63D-FB68-4EB3-9C92-A0E97D7AAB9C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9A81B01F-2FE9-44B9-A5F6-C008E2BB0FC6}">
      <dgm:prSet phldrT="[Text]" custT="1"/>
      <dgm:spPr/>
      <dgm:t>
        <a:bodyPr/>
        <a:lstStyle/>
        <a:p>
          <a:r>
            <a:rPr lang="en-US" sz="1700" b="1" smtClean="0">
              <a:latin typeface="Zemke Hand ITC Mobile" pitchFamily="34" charset="0"/>
            </a:rPr>
            <a:t>Product</a:t>
          </a:r>
          <a:endParaRPr lang="en-US" sz="1700" b="1" dirty="0">
            <a:latin typeface="Zemke Hand ITC Mobile" pitchFamily="34" charset="0"/>
          </a:endParaRPr>
        </a:p>
      </dgm:t>
    </dgm:pt>
    <dgm:pt modelId="{CF7FBD87-4502-4425-9516-7BB8751AEE30}" type="parTrans" cxnId="{6388BAF7-5B95-473D-B8A2-9B39931F08F6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9B82000F-A924-444F-A3CD-B9C56DC8BB0F}" type="sibTrans" cxnId="{6388BAF7-5B95-473D-B8A2-9B39931F08F6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85DA8E18-D9C6-4E09-857A-8BA263D087F7}">
      <dgm:prSet phldrT="[Text]" custT="1"/>
      <dgm:spPr/>
      <dgm:t>
        <a:bodyPr/>
        <a:lstStyle/>
        <a:p>
          <a:r>
            <a:rPr lang="en-US" sz="1700" b="1" smtClean="0">
              <a:latin typeface="Zemke Hand ITC Mobile" pitchFamily="34" charset="0"/>
            </a:rPr>
            <a:t>Market</a:t>
          </a:r>
          <a:endParaRPr lang="en-US" sz="1700" b="1" dirty="0">
            <a:latin typeface="Zemke Hand ITC Mobile" pitchFamily="34" charset="0"/>
          </a:endParaRPr>
        </a:p>
      </dgm:t>
    </dgm:pt>
    <dgm:pt modelId="{C072199D-9BE0-4EBA-BA41-652F01735307}" type="parTrans" cxnId="{7D578C14-AC06-4944-9FBD-BD9B6202CF66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09C2810D-1D70-43F3-9627-3B29E61F4C81}" type="sibTrans" cxnId="{7D578C14-AC06-4944-9FBD-BD9B6202CF66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1F0EC7F6-562E-49CA-A797-81E45BDBA32B}">
      <dgm:prSet phldrT="[Text]" custT="1"/>
      <dgm:spPr/>
      <dgm:t>
        <a:bodyPr/>
        <a:lstStyle/>
        <a:p>
          <a:r>
            <a:rPr lang="en-US" sz="1700" b="1" dirty="0" smtClean="0">
              <a:latin typeface="Zemke Hand ITC Mobile" pitchFamily="34" charset="0"/>
            </a:rPr>
            <a:t>Team</a:t>
          </a:r>
          <a:endParaRPr lang="en-US" sz="1700" b="1" dirty="0">
            <a:latin typeface="Zemke Hand ITC Mobile" pitchFamily="34" charset="0"/>
          </a:endParaRPr>
        </a:p>
      </dgm:t>
    </dgm:pt>
    <dgm:pt modelId="{993D0A14-6115-4D0F-8AFE-B9EB9ACB155C}" type="parTrans" cxnId="{68950202-33FC-4839-B0BF-E720DA60D1DA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4B6A3549-55F4-462F-BB1D-3D8AFD59F804}" type="sibTrans" cxnId="{68950202-33FC-4839-B0BF-E720DA60D1DA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AFAAEB1E-7F50-094C-9861-74194A531D02}">
      <dgm:prSet custT="1"/>
      <dgm:spPr/>
      <dgm:t>
        <a:bodyPr/>
        <a:lstStyle/>
        <a:p>
          <a:endParaRPr lang="en-US" sz="1200" b="1" smtClean="0">
            <a:latin typeface="Zemke Hand ITC Mobile" pitchFamily="34" charset="0"/>
          </a:endParaRPr>
        </a:p>
        <a:p>
          <a:r>
            <a:rPr lang="en-US" sz="1600" b="1" smtClean="0">
              <a:latin typeface="Zemke Hand ITC Mobile" pitchFamily="34" charset="0"/>
            </a:rPr>
            <a:t>BP+</a:t>
          </a:r>
          <a:endParaRPr lang="en-US" sz="1600" b="1" dirty="0">
            <a:latin typeface="Zemke Hand ITC Mobile" pitchFamily="34" charset="0"/>
          </a:endParaRPr>
        </a:p>
      </dgm:t>
    </dgm:pt>
    <dgm:pt modelId="{7515E953-68AF-484C-BF5D-6DC4ED94C619}" type="parTrans" cxnId="{111C4143-081E-C943-A9D9-E3CD8FDA9FDD}">
      <dgm:prSet/>
      <dgm:spPr/>
      <dgm:t>
        <a:bodyPr/>
        <a:lstStyle/>
        <a:p>
          <a:endParaRPr lang="en-US">
            <a:solidFill>
              <a:srgbClr val="FF0000"/>
            </a:solidFill>
            <a:latin typeface="Zemke Hand ITC Mobile" pitchFamily="34" charset="0"/>
          </a:endParaRPr>
        </a:p>
      </dgm:t>
    </dgm:pt>
    <dgm:pt modelId="{3718D921-9D92-5047-BA24-D25979D63825}" type="sibTrans" cxnId="{111C4143-081E-C943-A9D9-E3CD8FDA9FDD}">
      <dgm:prSet/>
      <dgm:spPr/>
      <dgm:t>
        <a:bodyPr/>
        <a:lstStyle/>
        <a:p>
          <a:endParaRPr lang="en-US">
            <a:solidFill>
              <a:srgbClr val="FF0000"/>
            </a:solidFill>
            <a:latin typeface="Zemke Hand ITC Mobile" pitchFamily="34" charset="0"/>
          </a:endParaRPr>
        </a:p>
      </dgm:t>
    </dgm:pt>
    <dgm:pt modelId="{386BB0BB-29D7-4C2D-9C8A-A8ED42D35A31}">
      <dgm:prSet phldrT="[Text]" custT="1"/>
      <dgm:spPr/>
      <dgm:t>
        <a:bodyPr/>
        <a:lstStyle/>
        <a:p>
          <a:r>
            <a:rPr lang="en-US" sz="1700" b="1" smtClean="0">
              <a:latin typeface="Zemke Hand ITC Mobile" pitchFamily="34" charset="0"/>
            </a:rPr>
            <a:t>Idea</a:t>
          </a:r>
          <a:endParaRPr lang="en-US" sz="1700" b="1" dirty="0">
            <a:latin typeface="Zemke Hand ITC Mobile" pitchFamily="34" charset="0"/>
          </a:endParaRPr>
        </a:p>
      </dgm:t>
    </dgm:pt>
    <dgm:pt modelId="{E04475D3-61D4-47F2-8B33-79C63411FAD2}" type="sibTrans" cxnId="{80793AC2-F0CA-4EB5-9C47-61368FBB347A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038B3608-D6BC-4351-A9D7-BA03BB1879DC}" type="parTrans" cxnId="{80793AC2-F0CA-4EB5-9C47-61368FBB347A}">
      <dgm:prSet/>
      <dgm:spPr/>
      <dgm:t>
        <a:bodyPr/>
        <a:lstStyle/>
        <a:p>
          <a:endParaRPr lang="en-US" sz="1700" b="0">
            <a:solidFill>
              <a:srgbClr val="FF0000"/>
            </a:solidFill>
            <a:latin typeface="Zemke Hand ITC Mobile" pitchFamily="34" charset="0"/>
          </a:endParaRPr>
        </a:p>
      </dgm:t>
    </dgm:pt>
    <dgm:pt modelId="{3ED32C5C-1139-4C74-8755-71F5B20169C1}" type="pres">
      <dgm:prSet presAssocID="{F4CD6CA1-B51D-4F52-9B07-A52385EBE5FD}" presName="Name0" presStyleCnt="0">
        <dgm:presLayoutVars>
          <dgm:dir/>
          <dgm:animLvl val="lvl"/>
          <dgm:resizeHandles val="exact"/>
        </dgm:presLayoutVars>
      </dgm:prSet>
      <dgm:spPr/>
    </dgm:pt>
    <dgm:pt modelId="{850F772B-6B83-1B48-9A98-D4858CED9696}" type="pres">
      <dgm:prSet presAssocID="{AFAAEB1E-7F50-094C-9861-74194A531D02}" presName="Name8" presStyleCnt="0"/>
      <dgm:spPr/>
    </dgm:pt>
    <dgm:pt modelId="{8A283E1D-84DC-D547-99A2-DC66D55DE847}" type="pres">
      <dgm:prSet presAssocID="{AFAAEB1E-7F50-094C-9861-74194A531D02}" presName="level" presStyleLbl="node1" presStyleIdx="0" presStyleCnt="8" custScaleX="99845" custScaleY="12700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183334-43DC-884A-B6A6-60427AE7B595}" type="pres">
      <dgm:prSet presAssocID="{AFAAEB1E-7F50-094C-9861-74194A531D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825F3-0C6D-40C3-89C5-DFFAB479D9F0}" type="pres">
      <dgm:prSet presAssocID="{BDC8281B-AB4E-44EE-A072-EC5113BB7CC4}" presName="Name8" presStyleCnt="0"/>
      <dgm:spPr/>
    </dgm:pt>
    <dgm:pt modelId="{3FA17760-E6B5-463F-8AFC-A3DF6DE23F49}" type="pres">
      <dgm:prSet presAssocID="{BDC8281B-AB4E-44EE-A072-EC5113BB7CC4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10638-AF8C-4450-91EB-10C92392FD1E}" type="pres">
      <dgm:prSet presAssocID="{BDC8281B-AB4E-44EE-A072-EC5113BB7CC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ECA1C-4A97-4D7F-99AE-96BF51FAB4A7}" type="pres">
      <dgm:prSet presAssocID="{166F8D0C-BA42-4A8B-9BA9-821B5F716DD2}" presName="Name8" presStyleCnt="0"/>
      <dgm:spPr/>
    </dgm:pt>
    <dgm:pt modelId="{30C02B1D-20A4-4969-B533-0E19E5DB9EC3}" type="pres">
      <dgm:prSet presAssocID="{166F8D0C-BA42-4A8B-9BA9-821B5F716DD2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72FA87-B1A6-449C-A5CE-66419A535817}" type="pres">
      <dgm:prSet presAssocID="{166F8D0C-BA42-4A8B-9BA9-821B5F716D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7358F-6CC9-4D23-AFF0-8DCC325970FE}" type="pres">
      <dgm:prSet presAssocID="{0B5B424B-AD29-45B1-81CF-349EED90A33A}" presName="Name8" presStyleCnt="0"/>
      <dgm:spPr/>
    </dgm:pt>
    <dgm:pt modelId="{018A0C40-1E88-423F-82E2-A5E15B6DA7F4}" type="pres">
      <dgm:prSet presAssocID="{0B5B424B-AD29-45B1-81CF-349EED90A33A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BA9C33-49E0-49E9-BC62-A495F9B8FA62}" type="pres">
      <dgm:prSet presAssocID="{0B5B424B-AD29-45B1-81CF-349EED90A33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FBE95-4E84-4715-A8D4-62289F8F6A23}" type="pres">
      <dgm:prSet presAssocID="{9A81B01F-2FE9-44B9-A5F6-C008E2BB0FC6}" presName="Name8" presStyleCnt="0"/>
      <dgm:spPr/>
    </dgm:pt>
    <dgm:pt modelId="{D607147F-A5DC-4DC0-B56A-A520FAE176CE}" type="pres">
      <dgm:prSet presAssocID="{9A81B01F-2FE9-44B9-A5F6-C008E2BB0FC6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6E1A7-4289-46C4-BD5C-167920A989F0}" type="pres">
      <dgm:prSet presAssocID="{9A81B01F-2FE9-44B9-A5F6-C008E2BB0F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113DE-FA2C-41BF-AC53-7047D5C24CFD}" type="pres">
      <dgm:prSet presAssocID="{85DA8E18-D9C6-4E09-857A-8BA263D087F7}" presName="Name8" presStyleCnt="0"/>
      <dgm:spPr/>
    </dgm:pt>
    <dgm:pt modelId="{D598D937-199C-4FC1-88EE-BD72F9E0B6EF}" type="pres">
      <dgm:prSet presAssocID="{85DA8E18-D9C6-4E09-857A-8BA263D087F7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E8666-CC75-4DF2-81D3-DD4D5D0F6934}" type="pres">
      <dgm:prSet presAssocID="{85DA8E18-D9C6-4E09-857A-8BA263D087F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20030-E811-4ADC-A91E-11FC47F61DFC}" type="pres">
      <dgm:prSet presAssocID="{1F0EC7F6-562E-49CA-A797-81E45BDBA32B}" presName="Name8" presStyleCnt="0"/>
      <dgm:spPr/>
    </dgm:pt>
    <dgm:pt modelId="{61CD63B0-845F-4C17-9BA7-B5AE1763B8FA}" type="pres">
      <dgm:prSet presAssocID="{1F0EC7F6-562E-49CA-A797-81E45BDBA32B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3DF5F-C77A-4E14-86E0-CF2F19CE5A38}" type="pres">
      <dgm:prSet presAssocID="{1F0EC7F6-562E-49CA-A797-81E45BDBA3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C4873-2424-4EF8-A34E-C8ADACCC4BAC}" type="pres">
      <dgm:prSet presAssocID="{386BB0BB-29D7-4C2D-9C8A-A8ED42D35A31}" presName="Name8" presStyleCnt="0"/>
      <dgm:spPr/>
    </dgm:pt>
    <dgm:pt modelId="{1096A5E0-1EFB-4A26-994D-154D8826AE0B}" type="pres">
      <dgm:prSet presAssocID="{386BB0BB-29D7-4C2D-9C8A-A8ED42D35A31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61B37-FFF1-41A0-AE89-5A4DD09605C5}" type="pres">
      <dgm:prSet presAssocID="{386BB0BB-29D7-4C2D-9C8A-A8ED42D35A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2BD865-06B6-4543-9D55-C4C7347ED294}" type="presOf" srcId="{9A81B01F-2FE9-44B9-A5F6-C008E2BB0FC6}" destId="{D607147F-A5DC-4DC0-B56A-A520FAE176CE}" srcOrd="0" destOrd="0" presId="urn:microsoft.com/office/officeart/2005/8/layout/pyramid1"/>
    <dgm:cxn modelId="{932BDE7B-A5DB-4FAF-8AC2-D664D5AF25CE}" type="presOf" srcId="{166F8D0C-BA42-4A8B-9BA9-821B5F716DD2}" destId="{30C02B1D-20A4-4969-B533-0E19E5DB9EC3}" srcOrd="0" destOrd="0" presId="urn:microsoft.com/office/officeart/2005/8/layout/pyramid1"/>
    <dgm:cxn modelId="{6C7E2597-3949-4568-A05A-43DEAB5F1D71}" type="presOf" srcId="{85DA8E18-D9C6-4E09-857A-8BA263D087F7}" destId="{D598D937-199C-4FC1-88EE-BD72F9E0B6EF}" srcOrd="0" destOrd="0" presId="urn:microsoft.com/office/officeart/2005/8/layout/pyramid1"/>
    <dgm:cxn modelId="{23DB7ED3-675A-47FC-960A-BBF258478C4E}" type="presOf" srcId="{0B5B424B-AD29-45B1-81CF-349EED90A33A}" destId="{018A0C40-1E88-423F-82E2-A5E15B6DA7F4}" srcOrd="0" destOrd="0" presId="urn:microsoft.com/office/officeart/2005/8/layout/pyramid1"/>
    <dgm:cxn modelId="{7F7DAAE2-1163-4E73-AA6C-D25047930293}" type="presOf" srcId="{BDC8281B-AB4E-44EE-A072-EC5113BB7CC4}" destId="{84310638-AF8C-4450-91EB-10C92392FD1E}" srcOrd="1" destOrd="0" presId="urn:microsoft.com/office/officeart/2005/8/layout/pyramid1"/>
    <dgm:cxn modelId="{9B878E85-9A4E-4F76-85BC-B0E0702BF3AE}" srcId="{F4CD6CA1-B51D-4F52-9B07-A52385EBE5FD}" destId="{BDC8281B-AB4E-44EE-A072-EC5113BB7CC4}" srcOrd="1" destOrd="0" parTransId="{5D2783CF-8BAD-4B0D-A1C4-B1257467D016}" sibTransId="{A4DFBC35-80F0-4E68-B233-D6BB7B9E3CFC}"/>
    <dgm:cxn modelId="{85119A2C-7395-45A2-94A0-79F3D6C0B65C}" type="presOf" srcId="{386BB0BB-29D7-4C2D-9C8A-A8ED42D35A31}" destId="{1096A5E0-1EFB-4A26-994D-154D8826AE0B}" srcOrd="0" destOrd="0" presId="urn:microsoft.com/office/officeart/2005/8/layout/pyramid1"/>
    <dgm:cxn modelId="{738B6752-BCAD-4322-A1EF-ACB0F3E88E29}" type="presOf" srcId="{1F0EC7F6-562E-49CA-A797-81E45BDBA32B}" destId="{6023DF5F-C77A-4E14-86E0-CF2F19CE5A38}" srcOrd="1" destOrd="0" presId="urn:microsoft.com/office/officeart/2005/8/layout/pyramid1"/>
    <dgm:cxn modelId="{111C4143-081E-C943-A9D9-E3CD8FDA9FDD}" srcId="{F4CD6CA1-B51D-4F52-9B07-A52385EBE5FD}" destId="{AFAAEB1E-7F50-094C-9861-74194A531D02}" srcOrd="0" destOrd="0" parTransId="{7515E953-68AF-484C-BF5D-6DC4ED94C619}" sibTransId="{3718D921-9D92-5047-BA24-D25979D63825}"/>
    <dgm:cxn modelId="{817A3B97-3657-4493-B9EB-2E77521C9797}" type="presOf" srcId="{1F0EC7F6-562E-49CA-A797-81E45BDBA32B}" destId="{61CD63B0-845F-4C17-9BA7-B5AE1763B8FA}" srcOrd="0" destOrd="0" presId="urn:microsoft.com/office/officeart/2005/8/layout/pyramid1"/>
    <dgm:cxn modelId="{FED2F387-13C1-46B3-9A0B-762F175C1720}" type="presOf" srcId="{AFAAEB1E-7F50-094C-9861-74194A531D02}" destId="{8A283E1D-84DC-D547-99A2-DC66D55DE847}" srcOrd="0" destOrd="0" presId="urn:microsoft.com/office/officeart/2005/8/layout/pyramid1"/>
    <dgm:cxn modelId="{029EFC24-5D25-4691-B030-F906990EB58D}" type="presOf" srcId="{F4CD6CA1-B51D-4F52-9B07-A52385EBE5FD}" destId="{3ED32C5C-1139-4C74-8755-71F5B20169C1}" srcOrd="0" destOrd="0" presId="urn:microsoft.com/office/officeart/2005/8/layout/pyramid1"/>
    <dgm:cxn modelId="{68950202-33FC-4839-B0BF-E720DA60D1DA}" srcId="{F4CD6CA1-B51D-4F52-9B07-A52385EBE5FD}" destId="{1F0EC7F6-562E-49CA-A797-81E45BDBA32B}" srcOrd="6" destOrd="0" parTransId="{993D0A14-6115-4D0F-8AFE-B9EB9ACB155C}" sibTransId="{4B6A3549-55F4-462F-BB1D-3D8AFD59F804}"/>
    <dgm:cxn modelId="{80793AC2-F0CA-4EB5-9C47-61368FBB347A}" srcId="{F4CD6CA1-B51D-4F52-9B07-A52385EBE5FD}" destId="{386BB0BB-29D7-4C2D-9C8A-A8ED42D35A31}" srcOrd="7" destOrd="0" parTransId="{038B3608-D6BC-4351-A9D7-BA03BB1879DC}" sibTransId="{E04475D3-61D4-47F2-8B33-79C63411FAD2}"/>
    <dgm:cxn modelId="{F0CD2AAA-9F79-404E-BD01-148C0A64A041}" srcId="{F4CD6CA1-B51D-4F52-9B07-A52385EBE5FD}" destId="{166F8D0C-BA42-4A8B-9BA9-821B5F716DD2}" srcOrd="2" destOrd="0" parTransId="{A9ACFD45-8381-4CAF-A395-8295603A0AEF}" sibTransId="{6CD557AA-DA63-4B52-B68F-748BF98CDC1D}"/>
    <dgm:cxn modelId="{A5AEA996-40F1-4639-82AF-7EA6D62A8436}" type="presOf" srcId="{9A81B01F-2FE9-44B9-A5F6-C008E2BB0FC6}" destId="{1C46E1A7-4289-46C4-BD5C-167920A989F0}" srcOrd="1" destOrd="0" presId="urn:microsoft.com/office/officeart/2005/8/layout/pyramid1"/>
    <dgm:cxn modelId="{22B9540B-CE7A-4536-BA74-2833AC88AA66}" type="presOf" srcId="{85DA8E18-D9C6-4E09-857A-8BA263D087F7}" destId="{D91E8666-CC75-4DF2-81D3-DD4D5D0F6934}" srcOrd="1" destOrd="0" presId="urn:microsoft.com/office/officeart/2005/8/layout/pyramid1"/>
    <dgm:cxn modelId="{104DF544-7BC8-477C-9FFA-810741BFFDBF}" type="presOf" srcId="{AFAAEB1E-7F50-094C-9861-74194A531D02}" destId="{06183334-43DC-884A-B6A6-60427AE7B595}" srcOrd="1" destOrd="0" presId="urn:microsoft.com/office/officeart/2005/8/layout/pyramid1"/>
    <dgm:cxn modelId="{6388BAF7-5B95-473D-B8A2-9B39931F08F6}" srcId="{F4CD6CA1-B51D-4F52-9B07-A52385EBE5FD}" destId="{9A81B01F-2FE9-44B9-A5F6-C008E2BB0FC6}" srcOrd="4" destOrd="0" parTransId="{CF7FBD87-4502-4425-9516-7BB8751AEE30}" sibTransId="{9B82000F-A924-444F-A3CD-B9C56DC8BB0F}"/>
    <dgm:cxn modelId="{A2926434-3A04-4D13-98C5-94DD55D2D535}" type="presOf" srcId="{BDC8281B-AB4E-44EE-A072-EC5113BB7CC4}" destId="{3FA17760-E6B5-463F-8AFC-A3DF6DE23F49}" srcOrd="0" destOrd="0" presId="urn:microsoft.com/office/officeart/2005/8/layout/pyramid1"/>
    <dgm:cxn modelId="{B094C63D-FB68-4EB3-9C92-A0E97D7AAB9C}" srcId="{F4CD6CA1-B51D-4F52-9B07-A52385EBE5FD}" destId="{0B5B424B-AD29-45B1-81CF-349EED90A33A}" srcOrd="3" destOrd="0" parTransId="{F5B6BFE5-5196-48ED-8968-BA6C1943174D}" sibTransId="{654CE825-59AE-4061-AB05-F3F93EC935C3}"/>
    <dgm:cxn modelId="{081AB5B7-8AFE-40D3-8308-BDECBC477644}" type="presOf" srcId="{386BB0BB-29D7-4C2D-9C8A-A8ED42D35A31}" destId="{2E861B37-FFF1-41A0-AE89-5A4DD09605C5}" srcOrd="1" destOrd="0" presId="urn:microsoft.com/office/officeart/2005/8/layout/pyramid1"/>
    <dgm:cxn modelId="{7D578C14-AC06-4944-9FBD-BD9B6202CF66}" srcId="{F4CD6CA1-B51D-4F52-9B07-A52385EBE5FD}" destId="{85DA8E18-D9C6-4E09-857A-8BA263D087F7}" srcOrd="5" destOrd="0" parTransId="{C072199D-9BE0-4EBA-BA41-652F01735307}" sibTransId="{09C2810D-1D70-43F3-9627-3B29E61F4C81}"/>
    <dgm:cxn modelId="{5829B71D-5B57-4480-B385-2601A4589229}" type="presOf" srcId="{0B5B424B-AD29-45B1-81CF-349EED90A33A}" destId="{93BA9C33-49E0-49E9-BC62-A495F9B8FA62}" srcOrd="1" destOrd="0" presId="urn:microsoft.com/office/officeart/2005/8/layout/pyramid1"/>
    <dgm:cxn modelId="{071D7F09-39E6-404E-8DC3-128D9614A913}" type="presOf" srcId="{166F8D0C-BA42-4A8B-9BA9-821B5F716DD2}" destId="{1072FA87-B1A6-449C-A5CE-66419A535817}" srcOrd="1" destOrd="0" presId="urn:microsoft.com/office/officeart/2005/8/layout/pyramid1"/>
    <dgm:cxn modelId="{6CB5E295-FB95-4579-9B4B-054C350CBFFB}" type="presParOf" srcId="{3ED32C5C-1139-4C74-8755-71F5B20169C1}" destId="{850F772B-6B83-1B48-9A98-D4858CED9696}" srcOrd="0" destOrd="0" presId="urn:microsoft.com/office/officeart/2005/8/layout/pyramid1"/>
    <dgm:cxn modelId="{AEA66457-D1AA-4450-A146-F15778874906}" type="presParOf" srcId="{850F772B-6B83-1B48-9A98-D4858CED9696}" destId="{8A283E1D-84DC-D547-99A2-DC66D55DE847}" srcOrd="0" destOrd="0" presId="urn:microsoft.com/office/officeart/2005/8/layout/pyramid1"/>
    <dgm:cxn modelId="{DCC106A5-917D-4C94-969C-564EEBA5366C}" type="presParOf" srcId="{850F772B-6B83-1B48-9A98-D4858CED9696}" destId="{06183334-43DC-884A-B6A6-60427AE7B595}" srcOrd="1" destOrd="0" presId="urn:microsoft.com/office/officeart/2005/8/layout/pyramid1"/>
    <dgm:cxn modelId="{66E3941B-3E59-4C0E-861C-05496A0BE187}" type="presParOf" srcId="{3ED32C5C-1139-4C74-8755-71F5B20169C1}" destId="{6E0825F3-0C6D-40C3-89C5-DFFAB479D9F0}" srcOrd="1" destOrd="0" presId="urn:microsoft.com/office/officeart/2005/8/layout/pyramid1"/>
    <dgm:cxn modelId="{89DADADB-53F5-45E4-AEE2-8ECF286DBB49}" type="presParOf" srcId="{6E0825F3-0C6D-40C3-89C5-DFFAB479D9F0}" destId="{3FA17760-E6B5-463F-8AFC-A3DF6DE23F49}" srcOrd="0" destOrd="0" presId="urn:microsoft.com/office/officeart/2005/8/layout/pyramid1"/>
    <dgm:cxn modelId="{4829D9A6-C3D8-4828-9C04-63E253C227AA}" type="presParOf" srcId="{6E0825F3-0C6D-40C3-89C5-DFFAB479D9F0}" destId="{84310638-AF8C-4450-91EB-10C92392FD1E}" srcOrd="1" destOrd="0" presId="urn:microsoft.com/office/officeart/2005/8/layout/pyramid1"/>
    <dgm:cxn modelId="{AEB21F60-9A82-469D-89D4-6D242D4E317E}" type="presParOf" srcId="{3ED32C5C-1139-4C74-8755-71F5B20169C1}" destId="{7FFECA1C-4A97-4D7F-99AE-96BF51FAB4A7}" srcOrd="2" destOrd="0" presId="urn:microsoft.com/office/officeart/2005/8/layout/pyramid1"/>
    <dgm:cxn modelId="{F9B5E512-5524-4D20-AA2B-207D451D21DF}" type="presParOf" srcId="{7FFECA1C-4A97-4D7F-99AE-96BF51FAB4A7}" destId="{30C02B1D-20A4-4969-B533-0E19E5DB9EC3}" srcOrd="0" destOrd="0" presId="urn:microsoft.com/office/officeart/2005/8/layout/pyramid1"/>
    <dgm:cxn modelId="{D539EBC3-2656-4BFE-BC96-29DF165AF103}" type="presParOf" srcId="{7FFECA1C-4A97-4D7F-99AE-96BF51FAB4A7}" destId="{1072FA87-B1A6-449C-A5CE-66419A535817}" srcOrd="1" destOrd="0" presId="urn:microsoft.com/office/officeart/2005/8/layout/pyramid1"/>
    <dgm:cxn modelId="{CDAC2E3D-7E2A-4D4B-AF10-4006F160AF7F}" type="presParOf" srcId="{3ED32C5C-1139-4C74-8755-71F5B20169C1}" destId="{D237358F-6CC9-4D23-AFF0-8DCC325970FE}" srcOrd="3" destOrd="0" presId="urn:microsoft.com/office/officeart/2005/8/layout/pyramid1"/>
    <dgm:cxn modelId="{02AE606F-1ED2-42EC-9AE2-F23C6B535894}" type="presParOf" srcId="{D237358F-6CC9-4D23-AFF0-8DCC325970FE}" destId="{018A0C40-1E88-423F-82E2-A5E15B6DA7F4}" srcOrd="0" destOrd="0" presId="urn:microsoft.com/office/officeart/2005/8/layout/pyramid1"/>
    <dgm:cxn modelId="{1FFBD9F2-EAEE-4D31-9B9E-8F6E0CB77FEA}" type="presParOf" srcId="{D237358F-6CC9-4D23-AFF0-8DCC325970FE}" destId="{93BA9C33-49E0-49E9-BC62-A495F9B8FA62}" srcOrd="1" destOrd="0" presId="urn:microsoft.com/office/officeart/2005/8/layout/pyramid1"/>
    <dgm:cxn modelId="{A0CD3ED2-331C-4284-BE19-0926EFE74114}" type="presParOf" srcId="{3ED32C5C-1139-4C74-8755-71F5B20169C1}" destId="{610FBE95-4E84-4715-A8D4-62289F8F6A23}" srcOrd="4" destOrd="0" presId="urn:microsoft.com/office/officeart/2005/8/layout/pyramid1"/>
    <dgm:cxn modelId="{8493DCEB-8405-4345-849E-0DB73A1C93C4}" type="presParOf" srcId="{610FBE95-4E84-4715-A8D4-62289F8F6A23}" destId="{D607147F-A5DC-4DC0-B56A-A520FAE176CE}" srcOrd="0" destOrd="0" presId="urn:microsoft.com/office/officeart/2005/8/layout/pyramid1"/>
    <dgm:cxn modelId="{B2F009F7-3083-4AE0-9290-7D4DF51B5AD9}" type="presParOf" srcId="{610FBE95-4E84-4715-A8D4-62289F8F6A23}" destId="{1C46E1A7-4289-46C4-BD5C-167920A989F0}" srcOrd="1" destOrd="0" presId="urn:microsoft.com/office/officeart/2005/8/layout/pyramid1"/>
    <dgm:cxn modelId="{3C46449F-6A89-4B3F-B745-C178C24B8B9A}" type="presParOf" srcId="{3ED32C5C-1139-4C74-8755-71F5B20169C1}" destId="{7CB113DE-FA2C-41BF-AC53-7047D5C24CFD}" srcOrd="5" destOrd="0" presId="urn:microsoft.com/office/officeart/2005/8/layout/pyramid1"/>
    <dgm:cxn modelId="{DA25B4A1-5A82-4725-99B7-2C1D0ED10374}" type="presParOf" srcId="{7CB113DE-FA2C-41BF-AC53-7047D5C24CFD}" destId="{D598D937-199C-4FC1-88EE-BD72F9E0B6EF}" srcOrd="0" destOrd="0" presId="urn:microsoft.com/office/officeart/2005/8/layout/pyramid1"/>
    <dgm:cxn modelId="{47692473-266C-4F79-A4C0-088F0F9BABD1}" type="presParOf" srcId="{7CB113DE-FA2C-41BF-AC53-7047D5C24CFD}" destId="{D91E8666-CC75-4DF2-81D3-DD4D5D0F6934}" srcOrd="1" destOrd="0" presId="urn:microsoft.com/office/officeart/2005/8/layout/pyramid1"/>
    <dgm:cxn modelId="{D48D8550-C322-496F-9ED3-B2D836F29286}" type="presParOf" srcId="{3ED32C5C-1139-4C74-8755-71F5B20169C1}" destId="{46B20030-E811-4ADC-A91E-11FC47F61DFC}" srcOrd="6" destOrd="0" presId="urn:microsoft.com/office/officeart/2005/8/layout/pyramid1"/>
    <dgm:cxn modelId="{B4DB21DB-B720-4630-8BE6-3826AFEB1F2B}" type="presParOf" srcId="{46B20030-E811-4ADC-A91E-11FC47F61DFC}" destId="{61CD63B0-845F-4C17-9BA7-B5AE1763B8FA}" srcOrd="0" destOrd="0" presId="urn:microsoft.com/office/officeart/2005/8/layout/pyramid1"/>
    <dgm:cxn modelId="{BED3F877-F8E8-439F-B3D7-5FD86DE974BC}" type="presParOf" srcId="{46B20030-E811-4ADC-A91E-11FC47F61DFC}" destId="{6023DF5F-C77A-4E14-86E0-CF2F19CE5A38}" srcOrd="1" destOrd="0" presId="urn:microsoft.com/office/officeart/2005/8/layout/pyramid1"/>
    <dgm:cxn modelId="{BB185304-45F5-4BB9-A892-5FAB62054D4E}" type="presParOf" srcId="{3ED32C5C-1139-4C74-8755-71F5B20169C1}" destId="{642C4873-2424-4EF8-A34E-C8ADACCC4BAC}" srcOrd="7" destOrd="0" presId="urn:microsoft.com/office/officeart/2005/8/layout/pyramid1"/>
    <dgm:cxn modelId="{6C7F5AF5-79A6-43B5-A620-D39679EE5931}" type="presParOf" srcId="{642C4873-2424-4EF8-A34E-C8ADACCC4BAC}" destId="{1096A5E0-1EFB-4A26-994D-154D8826AE0B}" srcOrd="0" destOrd="0" presId="urn:microsoft.com/office/officeart/2005/8/layout/pyramid1"/>
    <dgm:cxn modelId="{2771B7BF-F90C-4EC8-B502-69504DC5A94F}" type="presParOf" srcId="{642C4873-2424-4EF8-A34E-C8ADACCC4BAC}" destId="{2E861B37-FFF1-41A0-AE89-5A4DD09605C5}" srcOrd="1" destOrd="0" presId="urn:microsoft.com/office/officeart/2005/8/layout/pyramid1"/>
  </dgm:cxnLst>
  <dgm:bg>
    <a:noFill/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241BBB-CDA3-40A3-A975-232B1F821E87}" type="doc">
      <dgm:prSet loTypeId="urn:microsoft.com/office/officeart/2005/8/layout/radial6" loCatId="cycle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0E61107-5EC8-418D-8664-4E5E2E66A9EA}">
      <dgm:prSet phldrT="[Text]"/>
      <dgm:spPr>
        <a:solidFill>
          <a:srgbClr val="3B2360"/>
        </a:solidFill>
      </dgm:spPr>
      <dgm:t>
        <a:bodyPr/>
        <a:lstStyle/>
        <a:p>
          <a:r>
            <a:rPr lang="en-US" b="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1. Discovery</a:t>
          </a:r>
        </a:p>
      </dgm:t>
    </dgm:pt>
    <dgm:pt modelId="{81D0DBAF-BCDC-4194-AFAD-66E48E876EC9}" type="parTrans" cxnId="{1D821168-3F4F-47E8-BA37-6875CE5A8A28}">
      <dgm:prSet/>
      <dgm:spPr/>
      <dgm:t>
        <a:bodyPr/>
        <a:lstStyle/>
        <a:p>
          <a:endParaRPr lang="en-US"/>
        </a:p>
      </dgm:t>
    </dgm:pt>
    <dgm:pt modelId="{D965FE5E-0363-4177-ADF7-24A75ED4C3DA}" type="sibTrans" cxnId="{1D821168-3F4F-47E8-BA37-6875CE5A8A28}">
      <dgm:prSet/>
      <dgm:spPr/>
      <dgm:t>
        <a:bodyPr/>
        <a:lstStyle/>
        <a:p>
          <a:endParaRPr lang="en-US"/>
        </a:p>
      </dgm:t>
    </dgm:pt>
    <dgm:pt modelId="{2B45BA17-65C5-4EC2-884B-F46109698B1E}">
      <dgm:prSet phldrT="[Text]"/>
      <dgm:spPr>
        <a:solidFill>
          <a:srgbClr val="3B2360"/>
        </a:solidFill>
      </dgm:spPr>
      <dgm:t>
        <a:bodyPr/>
        <a:lstStyle/>
        <a:p>
          <a:r>
            <a:rPr lang="en-US" b="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4. Realization</a:t>
          </a:r>
        </a:p>
      </dgm:t>
    </dgm:pt>
    <dgm:pt modelId="{A6A43C19-4FD1-49BE-A858-4CE57B1CE07F}" type="parTrans" cxnId="{651B6996-CDEF-49AD-9BCC-A5BA4DBBFEB9}">
      <dgm:prSet/>
      <dgm:spPr/>
      <dgm:t>
        <a:bodyPr/>
        <a:lstStyle/>
        <a:p>
          <a:endParaRPr lang="en-US"/>
        </a:p>
      </dgm:t>
    </dgm:pt>
    <dgm:pt modelId="{8B933500-9894-4010-8A9E-BB1F6CE16816}" type="sibTrans" cxnId="{651B6996-CDEF-49AD-9BCC-A5BA4DBBFEB9}">
      <dgm:prSet/>
      <dgm:spPr/>
      <dgm:t>
        <a:bodyPr/>
        <a:lstStyle/>
        <a:p>
          <a:endParaRPr lang="en-US"/>
        </a:p>
      </dgm:t>
    </dgm:pt>
    <dgm:pt modelId="{B2A24746-3818-4C41-85DC-5F51506079F0}">
      <dgm:prSet phldrT="[Text]"/>
      <dgm:spPr>
        <a:solidFill>
          <a:srgbClr val="3B2360"/>
        </a:solidFill>
      </dgm:spPr>
      <dgm:t>
        <a:bodyPr/>
        <a:lstStyle/>
        <a:p>
          <a:r>
            <a:rPr lang="en-US" b="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3.  Feasibility</a:t>
          </a:r>
        </a:p>
      </dgm:t>
    </dgm:pt>
    <dgm:pt modelId="{9FAB4CCE-2F34-4615-B129-0D594A1547A0}" type="parTrans" cxnId="{37814E66-FF2B-4277-8056-81EA9B7F475A}">
      <dgm:prSet/>
      <dgm:spPr/>
      <dgm:t>
        <a:bodyPr/>
        <a:lstStyle/>
        <a:p>
          <a:endParaRPr lang="en-US"/>
        </a:p>
      </dgm:t>
    </dgm:pt>
    <dgm:pt modelId="{79864D8D-D40A-4835-8C99-35BEEC87B320}" type="sibTrans" cxnId="{37814E66-FF2B-4277-8056-81EA9B7F475A}">
      <dgm:prSet/>
      <dgm:spPr/>
      <dgm:t>
        <a:bodyPr/>
        <a:lstStyle/>
        <a:p>
          <a:endParaRPr lang="en-US"/>
        </a:p>
      </dgm:t>
    </dgm:pt>
    <dgm:pt modelId="{362DB461-7D6B-4040-9848-F0B48B378497}">
      <dgm:prSet phldrT="[Text]"/>
      <dgm:spPr>
        <a:solidFill>
          <a:srgbClr val="3B2360"/>
        </a:solidFill>
      </dgm:spPr>
      <dgm:t>
        <a:bodyPr/>
        <a:lstStyle/>
        <a:p>
          <a:r>
            <a:rPr lang="en-US" b="1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Entrepreneurship Core</a:t>
          </a:r>
        </a:p>
      </dgm:t>
    </dgm:pt>
    <dgm:pt modelId="{AD0DA347-E914-4739-A026-17A6F457BB22}" type="parTrans" cxnId="{EB915BE9-10A8-4BAF-B268-B9BA6A8520DD}">
      <dgm:prSet/>
      <dgm:spPr/>
      <dgm:t>
        <a:bodyPr/>
        <a:lstStyle/>
        <a:p>
          <a:endParaRPr lang="en-US"/>
        </a:p>
      </dgm:t>
    </dgm:pt>
    <dgm:pt modelId="{54A014FE-64BC-42F9-B40E-101E14EEEBF4}" type="sibTrans" cxnId="{EB915BE9-10A8-4BAF-B268-B9BA6A8520DD}">
      <dgm:prSet/>
      <dgm:spPr/>
      <dgm:t>
        <a:bodyPr/>
        <a:lstStyle/>
        <a:p>
          <a:endParaRPr lang="en-US"/>
        </a:p>
      </dgm:t>
    </dgm:pt>
    <dgm:pt modelId="{4A923170-2BBE-4ADE-93C5-9FEBA205462B}">
      <dgm:prSet phldrT="[Text]"/>
      <dgm:spPr>
        <a:solidFill>
          <a:srgbClr val="3B2360"/>
        </a:solidFill>
      </dgm:spPr>
      <dgm:t>
        <a:bodyPr/>
        <a:lstStyle/>
        <a:p>
          <a:r>
            <a:rPr lang="en-US" b="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2. Modeling</a:t>
          </a:r>
        </a:p>
      </dgm:t>
    </dgm:pt>
    <dgm:pt modelId="{CB00B7B2-FFB8-4242-8633-9DF83F6C7D65}" type="parTrans" cxnId="{2BFC9F2F-8C61-4803-BF49-499E1A0E1745}">
      <dgm:prSet/>
      <dgm:spPr/>
      <dgm:t>
        <a:bodyPr/>
        <a:lstStyle/>
        <a:p>
          <a:endParaRPr lang="en-US"/>
        </a:p>
      </dgm:t>
    </dgm:pt>
    <dgm:pt modelId="{CCD87C5F-3C61-42BB-8CD4-5D1AB6D88273}" type="sibTrans" cxnId="{2BFC9F2F-8C61-4803-BF49-499E1A0E1745}">
      <dgm:prSet/>
      <dgm:spPr/>
      <dgm:t>
        <a:bodyPr/>
        <a:lstStyle/>
        <a:p>
          <a:endParaRPr lang="en-US"/>
        </a:p>
      </dgm:t>
    </dgm:pt>
    <dgm:pt modelId="{6072EE30-705B-4A8D-BDD1-B0DC8F9F6FE6}" type="pres">
      <dgm:prSet presAssocID="{5F241BBB-CDA3-40A3-A975-232B1F821E8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5A1517-DD10-4601-93AC-BDCC8046B1B2}" type="pres">
      <dgm:prSet presAssocID="{362DB461-7D6B-4040-9848-F0B48B378497}" presName="centerShape" presStyleLbl="node0" presStyleIdx="0" presStyleCnt="1" custScaleX="84801" custScaleY="84801"/>
      <dgm:spPr/>
      <dgm:t>
        <a:bodyPr/>
        <a:lstStyle/>
        <a:p>
          <a:endParaRPr lang="en-US"/>
        </a:p>
      </dgm:t>
    </dgm:pt>
    <dgm:pt modelId="{791BE102-051B-46B8-921F-D00EA2DA5EF6}" type="pres">
      <dgm:prSet presAssocID="{10E61107-5EC8-418D-8664-4E5E2E66A9E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1E337-B58A-4ED6-BD54-E6183C931981}" type="pres">
      <dgm:prSet presAssocID="{10E61107-5EC8-418D-8664-4E5E2E66A9EA}" presName="dummy" presStyleCnt="0"/>
      <dgm:spPr/>
    </dgm:pt>
    <dgm:pt modelId="{94CF40DD-C76C-4E0E-8A80-CEF44FA83D51}" type="pres">
      <dgm:prSet presAssocID="{D965FE5E-0363-4177-ADF7-24A75ED4C3DA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5D78C67-1C05-4800-8971-5DB7C5322313}" type="pres">
      <dgm:prSet presAssocID="{4A923170-2BBE-4ADE-93C5-9FEBA205462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B2218-2A2B-4EF6-BF52-E1244CF173E5}" type="pres">
      <dgm:prSet presAssocID="{4A923170-2BBE-4ADE-93C5-9FEBA205462B}" presName="dummy" presStyleCnt="0"/>
      <dgm:spPr/>
    </dgm:pt>
    <dgm:pt modelId="{FDC59C07-1ED4-4B0B-8EE9-D9FCCCF5171F}" type="pres">
      <dgm:prSet presAssocID="{CCD87C5F-3C61-42BB-8CD4-5D1AB6D8827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E4A1CBF-F43A-4D52-BC0C-16D49125E074}" type="pres">
      <dgm:prSet presAssocID="{B2A24746-3818-4C41-85DC-5F51506079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C1E08-1C02-4B2F-9942-47008886BDB1}" type="pres">
      <dgm:prSet presAssocID="{B2A24746-3818-4C41-85DC-5F51506079F0}" presName="dummy" presStyleCnt="0"/>
      <dgm:spPr/>
    </dgm:pt>
    <dgm:pt modelId="{80D19620-10EA-47EF-A6A3-5420C26201A7}" type="pres">
      <dgm:prSet presAssocID="{79864D8D-D40A-4835-8C99-35BEEC87B320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B8EB397-053C-451F-B519-8D9EBC04934E}" type="pres">
      <dgm:prSet presAssocID="{2B45BA17-65C5-4EC2-884B-F46109698B1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A9D50-E02D-452E-BA4E-EFC116C4EF21}" type="pres">
      <dgm:prSet presAssocID="{2B45BA17-65C5-4EC2-884B-F46109698B1E}" presName="dummy" presStyleCnt="0"/>
      <dgm:spPr/>
    </dgm:pt>
    <dgm:pt modelId="{8C1D6D50-3A95-45B2-8C3C-A1E2A04713D3}" type="pres">
      <dgm:prSet presAssocID="{8B933500-9894-4010-8A9E-BB1F6CE16816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4AC3F49-CE5F-6143-9E5B-2888B7320764}" type="presOf" srcId="{8B933500-9894-4010-8A9E-BB1F6CE16816}" destId="{8C1D6D50-3A95-45B2-8C3C-A1E2A04713D3}" srcOrd="0" destOrd="0" presId="urn:microsoft.com/office/officeart/2005/8/layout/radial6"/>
    <dgm:cxn modelId="{E7FD3DE7-BE69-1445-ADC2-A9E21959963F}" type="presOf" srcId="{D965FE5E-0363-4177-ADF7-24A75ED4C3DA}" destId="{94CF40DD-C76C-4E0E-8A80-CEF44FA83D51}" srcOrd="0" destOrd="0" presId="urn:microsoft.com/office/officeart/2005/8/layout/radial6"/>
    <dgm:cxn modelId="{2BFC9F2F-8C61-4803-BF49-499E1A0E1745}" srcId="{362DB461-7D6B-4040-9848-F0B48B378497}" destId="{4A923170-2BBE-4ADE-93C5-9FEBA205462B}" srcOrd="1" destOrd="0" parTransId="{CB00B7B2-FFB8-4242-8633-9DF83F6C7D65}" sibTransId="{CCD87C5F-3C61-42BB-8CD4-5D1AB6D88273}"/>
    <dgm:cxn modelId="{C30D27D9-CDC3-AA41-93D6-3EA5FE88650E}" type="presOf" srcId="{2B45BA17-65C5-4EC2-884B-F46109698B1E}" destId="{CB8EB397-053C-451F-B519-8D9EBC04934E}" srcOrd="0" destOrd="0" presId="urn:microsoft.com/office/officeart/2005/8/layout/radial6"/>
    <dgm:cxn modelId="{651B6996-CDEF-49AD-9BCC-A5BA4DBBFEB9}" srcId="{362DB461-7D6B-4040-9848-F0B48B378497}" destId="{2B45BA17-65C5-4EC2-884B-F46109698B1E}" srcOrd="3" destOrd="0" parTransId="{A6A43C19-4FD1-49BE-A858-4CE57B1CE07F}" sibTransId="{8B933500-9894-4010-8A9E-BB1F6CE16816}"/>
    <dgm:cxn modelId="{1D821168-3F4F-47E8-BA37-6875CE5A8A28}" srcId="{362DB461-7D6B-4040-9848-F0B48B378497}" destId="{10E61107-5EC8-418D-8664-4E5E2E66A9EA}" srcOrd="0" destOrd="0" parTransId="{81D0DBAF-BCDC-4194-AFAD-66E48E876EC9}" sibTransId="{D965FE5E-0363-4177-ADF7-24A75ED4C3DA}"/>
    <dgm:cxn modelId="{97A30495-85B1-9144-862A-9811734578AF}" type="presOf" srcId="{79864D8D-D40A-4835-8C99-35BEEC87B320}" destId="{80D19620-10EA-47EF-A6A3-5420C26201A7}" srcOrd="0" destOrd="0" presId="urn:microsoft.com/office/officeart/2005/8/layout/radial6"/>
    <dgm:cxn modelId="{276FB6A3-4342-9D47-8602-66FEE2448C2F}" type="presOf" srcId="{B2A24746-3818-4C41-85DC-5F51506079F0}" destId="{2E4A1CBF-F43A-4D52-BC0C-16D49125E074}" srcOrd="0" destOrd="0" presId="urn:microsoft.com/office/officeart/2005/8/layout/radial6"/>
    <dgm:cxn modelId="{37814E66-FF2B-4277-8056-81EA9B7F475A}" srcId="{362DB461-7D6B-4040-9848-F0B48B378497}" destId="{B2A24746-3818-4C41-85DC-5F51506079F0}" srcOrd="2" destOrd="0" parTransId="{9FAB4CCE-2F34-4615-B129-0D594A1547A0}" sibTransId="{79864D8D-D40A-4835-8C99-35BEEC87B320}"/>
    <dgm:cxn modelId="{EFF2FF11-A9EC-3C47-833E-4047B0CAD101}" type="presOf" srcId="{4A923170-2BBE-4ADE-93C5-9FEBA205462B}" destId="{85D78C67-1C05-4800-8971-5DB7C5322313}" srcOrd="0" destOrd="0" presId="urn:microsoft.com/office/officeart/2005/8/layout/radial6"/>
    <dgm:cxn modelId="{2618B67D-F9C0-1C41-8F8F-627A413FCEF7}" type="presOf" srcId="{5F241BBB-CDA3-40A3-A975-232B1F821E87}" destId="{6072EE30-705B-4A8D-BDD1-B0DC8F9F6FE6}" srcOrd="0" destOrd="0" presId="urn:microsoft.com/office/officeart/2005/8/layout/radial6"/>
    <dgm:cxn modelId="{AF2CE44B-EADD-D343-A570-B6923559185F}" type="presOf" srcId="{362DB461-7D6B-4040-9848-F0B48B378497}" destId="{C25A1517-DD10-4601-93AC-BDCC8046B1B2}" srcOrd="0" destOrd="0" presId="urn:microsoft.com/office/officeart/2005/8/layout/radial6"/>
    <dgm:cxn modelId="{98BA817A-29D9-A043-8E38-486ED515C4A2}" type="presOf" srcId="{10E61107-5EC8-418D-8664-4E5E2E66A9EA}" destId="{791BE102-051B-46B8-921F-D00EA2DA5EF6}" srcOrd="0" destOrd="0" presId="urn:microsoft.com/office/officeart/2005/8/layout/radial6"/>
    <dgm:cxn modelId="{A767E42A-45B7-9A4F-BA67-21B8780613D7}" type="presOf" srcId="{CCD87C5F-3C61-42BB-8CD4-5D1AB6D88273}" destId="{FDC59C07-1ED4-4B0B-8EE9-D9FCCCF5171F}" srcOrd="0" destOrd="0" presId="urn:microsoft.com/office/officeart/2005/8/layout/radial6"/>
    <dgm:cxn modelId="{EB915BE9-10A8-4BAF-B268-B9BA6A8520DD}" srcId="{5F241BBB-CDA3-40A3-A975-232B1F821E87}" destId="{362DB461-7D6B-4040-9848-F0B48B378497}" srcOrd="0" destOrd="0" parTransId="{AD0DA347-E914-4739-A026-17A6F457BB22}" sibTransId="{54A014FE-64BC-42F9-B40E-101E14EEEBF4}"/>
    <dgm:cxn modelId="{A03EC507-839B-0947-8603-D71E5D3453F3}" type="presParOf" srcId="{6072EE30-705B-4A8D-BDD1-B0DC8F9F6FE6}" destId="{C25A1517-DD10-4601-93AC-BDCC8046B1B2}" srcOrd="0" destOrd="0" presId="urn:microsoft.com/office/officeart/2005/8/layout/radial6"/>
    <dgm:cxn modelId="{B5F9DAE8-63A1-D948-B03F-ACBA8286237D}" type="presParOf" srcId="{6072EE30-705B-4A8D-BDD1-B0DC8F9F6FE6}" destId="{791BE102-051B-46B8-921F-D00EA2DA5EF6}" srcOrd="1" destOrd="0" presId="urn:microsoft.com/office/officeart/2005/8/layout/radial6"/>
    <dgm:cxn modelId="{41BBAF5C-397D-C04C-8972-9D2D64AB4C65}" type="presParOf" srcId="{6072EE30-705B-4A8D-BDD1-B0DC8F9F6FE6}" destId="{51A1E337-B58A-4ED6-BD54-E6183C931981}" srcOrd="2" destOrd="0" presId="urn:microsoft.com/office/officeart/2005/8/layout/radial6"/>
    <dgm:cxn modelId="{AEF213EF-85B5-F14D-ABFA-FDFFEC5F6183}" type="presParOf" srcId="{6072EE30-705B-4A8D-BDD1-B0DC8F9F6FE6}" destId="{94CF40DD-C76C-4E0E-8A80-CEF44FA83D51}" srcOrd="3" destOrd="0" presId="urn:microsoft.com/office/officeart/2005/8/layout/radial6"/>
    <dgm:cxn modelId="{8C9EB35E-6A12-DF48-AA3D-48B0B722CAB8}" type="presParOf" srcId="{6072EE30-705B-4A8D-BDD1-B0DC8F9F6FE6}" destId="{85D78C67-1C05-4800-8971-5DB7C5322313}" srcOrd="4" destOrd="0" presId="urn:microsoft.com/office/officeart/2005/8/layout/radial6"/>
    <dgm:cxn modelId="{D0E40546-3EC6-F048-B259-68706CFF6FEB}" type="presParOf" srcId="{6072EE30-705B-4A8D-BDD1-B0DC8F9F6FE6}" destId="{6B8B2218-2A2B-4EF6-BF52-E1244CF173E5}" srcOrd="5" destOrd="0" presId="urn:microsoft.com/office/officeart/2005/8/layout/radial6"/>
    <dgm:cxn modelId="{2C4DAFAA-5E74-BD4D-9DB3-DDA54725CEA2}" type="presParOf" srcId="{6072EE30-705B-4A8D-BDD1-B0DC8F9F6FE6}" destId="{FDC59C07-1ED4-4B0B-8EE9-D9FCCCF5171F}" srcOrd="6" destOrd="0" presId="urn:microsoft.com/office/officeart/2005/8/layout/radial6"/>
    <dgm:cxn modelId="{78D4B7A1-4D76-C348-A5DB-7896A45B64FF}" type="presParOf" srcId="{6072EE30-705B-4A8D-BDD1-B0DC8F9F6FE6}" destId="{2E4A1CBF-F43A-4D52-BC0C-16D49125E074}" srcOrd="7" destOrd="0" presId="urn:microsoft.com/office/officeart/2005/8/layout/radial6"/>
    <dgm:cxn modelId="{22BA2DA7-A4A2-D449-BA83-725B802120EA}" type="presParOf" srcId="{6072EE30-705B-4A8D-BDD1-B0DC8F9F6FE6}" destId="{7CDC1E08-1C02-4B2F-9942-47008886BDB1}" srcOrd="8" destOrd="0" presId="urn:microsoft.com/office/officeart/2005/8/layout/radial6"/>
    <dgm:cxn modelId="{40F9EC6F-D17F-9E46-982A-FA322CC51B5F}" type="presParOf" srcId="{6072EE30-705B-4A8D-BDD1-B0DC8F9F6FE6}" destId="{80D19620-10EA-47EF-A6A3-5420C26201A7}" srcOrd="9" destOrd="0" presId="urn:microsoft.com/office/officeart/2005/8/layout/radial6"/>
    <dgm:cxn modelId="{3881778A-E82D-5C43-AC65-CA448D15488C}" type="presParOf" srcId="{6072EE30-705B-4A8D-BDD1-B0DC8F9F6FE6}" destId="{CB8EB397-053C-451F-B519-8D9EBC04934E}" srcOrd="10" destOrd="0" presId="urn:microsoft.com/office/officeart/2005/8/layout/radial6"/>
    <dgm:cxn modelId="{BBBAED1B-2CC9-184A-A939-3221533D76CD}" type="presParOf" srcId="{6072EE30-705B-4A8D-BDD1-B0DC8F9F6FE6}" destId="{E89A9D50-E02D-452E-BA4E-EFC116C4EF21}" srcOrd="11" destOrd="0" presId="urn:microsoft.com/office/officeart/2005/8/layout/radial6"/>
    <dgm:cxn modelId="{208A23A2-CA96-8647-8BB0-ECBB780D506F}" type="presParOf" srcId="{6072EE30-705B-4A8D-BDD1-B0DC8F9F6FE6}" destId="{8C1D6D50-3A95-45B2-8C3C-A1E2A04713D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36DAEA-DA15-4442-A578-90219FAACA0A}" type="doc">
      <dgm:prSet loTypeId="urn:microsoft.com/office/officeart/2005/8/layout/chevron2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9794C22-7016-4E95-822D-E3804AEA4290}">
      <dgm:prSet phldrT="[Text]"/>
      <dgm:spPr/>
      <dgm:t>
        <a:bodyPr/>
        <a:lstStyle/>
        <a:p>
          <a:r>
            <a:rPr lang="en-US" b="1" dirty="0" smtClean="0"/>
            <a:t>Segmentation</a:t>
          </a:r>
          <a:endParaRPr lang="en-US" b="1" dirty="0"/>
        </a:p>
      </dgm:t>
    </dgm:pt>
    <dgm:pt modelId="{13CB685C-9207-44DC-AED2-6D7B435D066F}" type="parTrans" cxnId="{1684AFAA-F90A-4753-B38C-73DE160F4E01}">
      <dgm:prSet/>
      <dgm:spPr/>
      <dgm:t>
        <a:bodyPr/>
        <a:lstStyle/>
        <a:p>
          <a:endParaRPr lang="en-US"/>
        </a:p>
      </dgm:t>
    </dgm:pt>
    <dgm:pt modelId="{949F2498-2949-46D4-BC65-3BF272DA3FA2}" type="sibTrans" cxnId="{1684AFAA-F90A-4753-B38C-73DE160F4E01}">
      <dgm:prSet/>
      <dgm:spPr/>
      <dgm:t>
        <a:bodyPr/>
        <a:lstStyle/>
        <a:p>
          <a:endParaRPr lang="en-US"/>
        </a:p>
      </dgm:t>
    </dgm:pt>
    <dgm:pt modelId="{25958C4C-36D1-40E6-8DED-62F061A702C7}">
      <dgm:prSet phldrT="[Text]"/>
      <dgm:spPr/>
      <dgm:t>
        <a:bodyPr/>
        <a:lstStyle/>
        <a:p>
          <a:r>
            <a:rPr lang="en-US" dirty="0" smtClean="0"/>
            <a:t>Research all types of students enrolling entrepreneurship classes today</a:t>
          </a:r>
          <a:endParaRPr lang="en-US" dirty="0"/>
        </a:p>
      </dgm:t>
    </dgm:pt>
    <dgm:pt modelId="{30B84D26-D453-4006-AC9F-54264DFCBB85}" type="parTrans" cxnId="{ACF22311-6995-4258-9A63-43B940301CB8}">
      <dgm:prSet/>
      <dgm:spPr/>
      <dgm:t>
        <a:bodyPr/>
        <a:lstStyle/>
        <a:p>
          <a:endParaRPr lang="en-US"/>
        </a:p>
      </dgm:t>
    </dgm:pt>
    <dgm:pt modelId="{CF813790-32C1-43C3-8AF2-4347E9A546DA}" type="sibTrans" cxnId="{ACF22311-6995-4258-9A63-43B940301CB8}">
      <dgm:prSet/>
      <dgm:spPr/>
      <dgm:t>
        <a:bodyPr/>
        <a:lstStyle/>
        <a:p>
          <a:endParaRPr lang="en-US"/>
        </a:p>
      </dgm:t>
    </dgm:pt>
    <dgm:pt modelId="{67B83EE5-09E0-4BDA-BE22-08F691C46E6B}">
      <dgm:prSet phldrT="[Text]"/>
      <dgm:spPr/>
      <dgm:t>
        <a:bodyPr/>
        <a:lstStyle/>
        <a:p>
          <a:r>
            <a:rPr lang="en-US" b="1" dirty="0" smtClean="0"/>
            <a:t>Personas</a:t>
          </a:r>
          <a:endParaRPr lang="en-US" b="1" dirty="0"/>
        </a:p>
      </dgm:t>
    </dgm:pt>
    <dgm:pt modelId="{A019AE71-661A-4CD9-8790-8C8C59257081}" type="parTrans" cxnId="{751AE866-B63A-4963-8B72-A1ECA563817D}">
      <dgm:prSet/>
      <dgm:spPr/>
      <dgm:t>
        <a:bodyPr/>
        <a:lstStyle/>
        <a:p>
          <a:endParaRPr lang="en-US"/>
        </a:p>
      </dgm:t>
    </dgm:pt>
    <dgm:pt modelId="{A12C1079-B592-4B3E-9551-13A5D42CAA49}" type="sibTrans" cxnId="{751AE866-B63A-4963-8B72-A1ECA563817D}">
      <dgm:prSet/>
      <dgm:spPr/>
      <dgm:t>
        <a:bodyPr/>
        <a:lstStyle/>
        <a:p>
          <a:endParaRPr lang="en-US"/>
        </a:p>
      </dgm:t>
    </dgm:pt>
    <dgm:pt modelId="{638E4520-4181-4B4D-82A0-D6CC52381D16}">
      <dgm:prSet phldrT="[Text]"/>
      <dgm:spPr/>
      <dgm:t>
        <a:bodyPr/>
        <a:lstStyle/>
        <a:p>
          <a:r>
            <a:rPr lang="en-US" dirty="0" smtClean="0"/>
            <a:t>Describe real representative samples from similar institutions (e.g. liberal arts colleges)</a:t>
          </a:r>
          <a:endParaRPr lang="en-US" dirty="0"/>
        </a:p>
      </dgm:t>
    </dgm:pt>
    <dgm:pt modelId="{823518B6-01E2-4079-8019-6DCCF0373CD5}" type="parTrans" cxnId="{5DFC2CB5-3980-4DB2-8AF4-07DFC01F0153}">
      <dgm:prSet/>
      <dgm:spPr/>
      <dgm:t>
        <a:bodyPr/>
        <a:lstStyle/>
        <a:p>
          <a:endParaRPr lang="en-US"/>
        </a:p>
      </dgm:t>
    </dgm:pt>
    <dgm:pt modelId="{89AFE7C1-7ABD-46D9-BF62-C614E0F98BD9}" type="sibTrans" cxnId="{5DFC2CB5-3980-4DB2-8AF4-07DFC01F0153}">
      <dgm:prSet/>
      <dgm:spPr/>
      <dgm:t>
        <a:bodyPr/>
        <a:lstStyle/>
        <a:p>
          <a:endParaRPr lang="en-US"/>
        </a:p>
      </dgm:t>
    </dgm:pt>
    <dgm:pt modelId="{41FFCF06-D09F-4820-8354-BE102B897443}">
      <dgm:prSet phldrT="[Text]"/>
      <dgm:spPr/>
      <dgm:t>
        <a:bodyPr/>
        <a:lstStyle/>
        <a:p>
          <a:r>
            <a:rPr lang="en-US" b="1" dirty="0" smtClean="0"/>
            <a:t>Needs</a:t>
          </a:r>
          <a:endParaRPr lang="en-US" b="1" dirty="0"/>
        </a:p>
      </dgm:t>
    </dgm:pt>
    <dgm:pt modelId="{6323CC0F-F2E0-4B96-B792-2FD69D2AC9A3}" type="parTrans" cxnId="{69228E00-05F8-43AD-AAB0-5BA08F27D9CC}">
      <dgm:prSet/>
      <dgm:spPr/>
      <dgm:t>
        <a:bodyPr/>
        <a:lstStyle/>
        <a:p>
          <a:endParaRPr lang="en-US"/>
        </a:p>
      </dgm:t>
    </dgm:pt>
    <dgm:pt modelId="{2F8E7611-6E85-425D-A8D4-0D0D759F79AE}" type="sibTrans" cxnId="{69228E00-05F8-43AD-AAB0-5BA08F27D9CC}">
      <dgm:prSet/>
      <dgm:spPr/>
      <dgm:t>
        <a:bodyPr/>
        <a:lstStyle/>
        <a:p>
          <a:endParaRPr lang="en-US"/>
        </a:p>
      </dgm:t>
    </dgm:pt>
    <dgm:pt modelId="{EC0D1C26-BCE1-43DD-8D6D-E94A18ADDC8F}">
      <dgm:prSet phldrT="[Text]"/>
      <dgm:spPr/>
      <dgm:t>
        <a:bodyPr/>
        <a:lstStyle/>
        <a:p>
          <a:r>
            <a:rPr lang="en-US" dirty="0" smtClean="0"/>
            <a:t>Identify needs by persona</a:t>
          </a:r>
          <a:endParaRPr lang="en-US" dirty="0"/>
        </a:p>
      </dgm:t>
    </dgm:pt>
    <dgm:pt modelId="{4DE0F179-EEDB-4C0B-972C-5E4946A0CC4F}" type="parTrans" cxnId="{40CFB388-85DD-446B-AE0C-180D8607B73E}">
      <dgm:prSet/>
      <dgm:spPr/>
      <dgm:t>
        <a:bodyPr/>
        <a:lstStyle/>
        <a:p>
          <a:endParaRPr lang="en-US"/>
        </a:p>
      </dgm:t>
    </dgm:pt>
    <dgm:pt modelId="{BDC8BFC1-4252-49C6-928A-562192EC97B4}" type="sibTrans" cxnId="{40CFB388-85DD-446B-AE0C-180D8607B73E}">
      <dgm:prSet/>
      <dgm:spPr/>
      <dgm:t>
        <a:bodyPr/>
        <a:lstStyle/>
        <a:p>
          <a:endParaRPr lang="en-US"/>
        </a:p>
      </dgm:t>
    </dgm:pt>
    <dgm:pt modelId="{006144F0-513F-4ED1-86B6-3E02EE684D77}">
      <dgm:prSet phldrT="[Text]"/>
      <dgm:spPr/>
      <dgm:t>
        <a:bodyPr/>
        <a:lstStyle/>
        <a:p>
          <a:r>
            <a:rPr lang="en-US" b="1" dirty="0" smtClean="0"/>
            <a:t>Design</a:t>
          </a:r>
          <a:endParaRPr lang="en-US" b="1" dirty="0"/>
        </a:p>
      </dgm:t>
    </dgm:pt>
    <dgm:pt modelId="{9E59C4D1-6A0C-4CDF-ADE7-E459BACD9BBE}" type="parTrans" cxnId="{9EEEBB41-8BA0-40C2-9832-4569DF7E3689}">
      <dgm:prSet/>
      <dgm:spPr/>
      <dgm:t>
        <a:bodyPr/>
        <a:lstStyle/>
        <a:p>
          <a:endParaRPr lang="en-US"/>
        </a:p>
      </dgm:t>
    </dgm:pt>
    <dgm:pt modelId="{5B937A7C-F2A8-482B-AA30-F54B2337B2C6}" type="sibTrans" cxnId="{9EEEBB41-8BA0-40C2-9832-4569DF7E3689}">
      <dgm:prSet/>
      <dgm:spPr/>
      <dgm:t>
        <a:bodyPr/>
        <a:lstStyle/>
        <a:p>
          <a:endParaRPr lang="en-US"/>
        </a:p>
      </dgm:t>
    </dgm:pt>
    <dgm:pt modelId="{D782CC7C-F363-4AE0-AA94-DA24799CA16D}">
      <dgm:prSet phldrT="[Text]"/>
      <dgm:spPr/>
      <dgm:t>
        <a:bodyPr/>
        <a:lstStyle/>
        <a:p>
          <a:r>
            <a:rPr lang="en-US" b="1" dirty="0" smtClean="0"/>
            <a:t>Delivery</a:t>
          </a:r>
          <a:endParaRPr lang="en-US" b="1" dirty="0"/>
        </a:p>
      </dgm:t>
    </dgm:pt>
    <dgm:pt modelId="{52846407-E3E3-4FB3-B394-DCDDE795FB4C}" type="parTrans" cxnId="{E612E7DA-B5F0-4F12-96EB-92289E2678DA}">
      <dgm:prSet/>
      <dgm:spPr/>
      <dgm:t>
        <a:bodyPr/>
        <a:lstStyle/>
        <a:p>
          <a:endParaRPr lang="en-US"/>
        </a:p>
      </dgm:t>
    </dgm:pt>
    <dgm:pt modelId="{961A4B5E-2E27-4E11-A99B-786AFCEB9AB6}" type="sibTrans" cxnId="{E612E7DA-B5F0-4F12-96EB-92289E2678DA}">
      <dgm:prSet/>
      <dgm:spPr/>
      <dgm:t>
        <a:bodyPr/>
        <a:lstStyle/>
        <a:p>
          <a:endParaRPr lang="en-US"/>
        </a:p>
      </dgm:t>
    </dgm:pt>
    <dgm:pt modelId="{C2939EA1-9CCB-445A-A951-D16CF9DB85CE}">
      <dgm:prSet phldrT="[Text]"/>
      <dgm:spPr/>
      <dgm:t>
        <a:bodyPr/>
        <a:lstStyle/>
        <a:p>
          <a:r>
            <a:rPr lang="en-US" b="1" dirty="0" smtClean="0"/>
            <a:t>Action</a:t>
          </a:r>
          <a:endParaRPr lang="en-US" b="1" dirty="0"/>
        </a:p>
      </dgm:t>
    </dgm:pt>
    <dgm:pt modelId="{CAE26EF6-2468-40AC-8BF3-16154E56E524}" type="parTrans" cxnId="{72D4BAE8-C50D-4A72-818A-1C177AACED19}">
      <dgm:prSet/>
      <dgm:spPr/>
      <dgm:t>
        <a:bodyPr/>
        <a:lstStyle/>
        <a:p>
          <a:endParaRPr lang="en-US"/>
        </a:p>
      </dgm:t>
    </dgm:pt>
    <dgm:pt modelId="{281E320F-776A-4A67-923B-B216D1B3C699}" type="sibTrans" cxnId="{72D4BAE8-C50D-4A72-818A-1C177AACED19}">
      <dgm:prSet/>
      <dgm:spPr/>
      <dgm:t>
        <a:bodyPr/>
        <a:lstStyle/>
        <a:p>
          <a:endParaRPr lang="en-US"/>
        </a:p>
      </dgm:t>
    </dgm:pt>
    <dgm:pt modelId="{CF590814-D531-4B7F-859F-A84FE3CF020C}">
      <dgm:prSet phldrT="[Text]"/>
      <dgm:spPr/>
      <dgm:t>
        <a:bodyPr/>
        <a:lstStyle/>
        <a:p>
          <a:r>
            <a:rPr lang="en-US" dirty="0" smtClean="0"/>
            <a:t>Flexibility, customization, rigor and quality</a:t>
          </a:r>
          <a:endParaRPr lang="en-US" dirty="0"/>
        </a:p>
      </dgm:t>
    </dgm:pt>
    <dgm:pt modelId="{F96A5858-FC8B-4FA4-A9A5-CCB1A9CC4039}" type="parTrans" cxnId="{D34EEB65-2DDE-4F76-9663-2F13249AF792}">
      <dgm:prSet/>
      <dgm:spPr/>
      <dgm:t>
        <a:bodyPr/>
        <a:lstStyle/>
        <a:p>
          <a:endParaRPr lang="en-US"/>
        </a:p>
      </dgm:t>
    </dgm:pt>
    <dgm:pt modelId="{8DF4847B-0C37-4DF5-9507-BFF266AF35DF}" type="sibTrans" cxnId="{D34EEB65-2DDE-4F76-9663-2F13249AF792}">
      <dgm:prSet/>
      <dgm:spPr/>
      <dgm:t>
        <a:bodyPr/>
        <a:lstStyle/>
        <a:p>
          <a:endParaRPr lang="en-US"/>
        </a:p>
      </dgm:t>
    </dgm:pt>
    <dgm:pt modelId="{78A06B56-63F3-4117-838A-0354121E9C11}">
      <dgm:prSet phldrT="[Text]"/>
      <dgm:spPr/>
      <dgm:t>
        <a:bodyPr/>
        <a:lstStyle/>
        <a:p>
          <a:r>
            <a:rPr lang="en-US" dirty="0" smtClean="0"/>
            <a:t>Multiple mechanisms for delivery (traditional, blended, online, consortium, partner institutions, competitions, co-curricular activities, advisory network/mentors)</a:t>
          </a:r>
          <a:endParaRPr lang="en-US" dirty="0"/>
        </a:p>
      </dgm:t>
    </dgm:pt>
    <dgm:pt modelId="{B184FA2A-2456-40A6-9527-0C04F4F7C989}" type="parTrans" cxnId="{84C420A5-283A-469C-BBF9-4C8A827A2295}">
      <dgm:prSet/>
      <dgm:spPr/>
      <dgm:t>
        <a:bodyPr/>
        <a:lstStyle/>
        <a:p>
          <a:endParaRPr lang="en-US"/>
        </a:p>
      </dgm:t>
    </dgm:pt>
    <dgm:pt modelId="{529F5FCF-384B-432B-B854-95932687ABE6}" type="sibTrans" cxnId="{84C420A5-283A-469C-BBF9-4C8A827A2295}">
      <dgm:prSet/>
      <dgm:spPr/>
      <dgm:t>
        <a:bodyPr/>
        <a:lstStyle/>
        <a:p>
          <a:endParaRPr lang="en-US"/>
        </a:p>
      </dgm:t>
    </dgm:pt>
    <dgm:pt modelId="{AAFCA6E6-E4DD-43B0-B400-D701054F528B}">
      <dgm:prSet phldrT="[Text]"/>
      <dgm:spPr/>
      <dgm:t>
        <a:bodyPr/>
        <a:lstStyle/>
        <a:p>
          <a:r>
            <a:rPr lang="en-US" dirty="0" smtClean="0"/>
            <a:t>Identify gaps (technical, engineering, business, arts etc.) collaboration, experimentation, open source teaching leading to best practices</a:t>
          </a:r>
          <a:endParaRPr lang="en-US" dirty="0"/>
        </a:p>
      </dgm:t>
    </dgm:pt>
    <dgm:pt modelId="{B010872E-7CCA-4E2C-B64D-9843E658E1B9}" type="parTrans" cxnId="{1DA55152-BB6F-4F11-9BC3-CF8485808154}">
      <dgm:prSet/>
      <dgm:spPr/>
      <dgm:t>
        <a:bodyPr/>
        <a:lstStyle/>
        <a:p>
          <a:endParaRPr lang="en-US"/>
        </a:p>
      </dgm:t>
    </dgm:pt>
    <dgm:pt modelId="{9F0E0AB7-D126-467E-82E1-F647067A83D2}" type="sibTrans" cxnId="{1DA55152-BB6F-4F11-9BC3-CF8485808154}">
      <dgm:prSet/>
      <dgm:spPr/>
      <dgm:t>
        <a:bodyPr/>
        <a:lstStyle/>
        <a:p>
          <a:endParaRPr lang="en-US"/>
        </a:p>
      </dgm:t>
    </dgm:pt>
    <dgm:pt modelId="{C3CA4F87-47FB-4225-A476-EF07F324FD5A}" type="pres">
      <dgm:prSet presAssocID="{5D36DAEA-DA15-4442-A578-90219FAACA0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8DBE49-4CBC-4FE5-829C-8744CF6231D7}" type="pres">
      <dgm:prSet presAssocID="{09794C22-7016-4E95-822D-E3804AEA4290}" presName="composite" presStyleCnt="0"/>
      <dgm:spPr/>
      <dgm:t>
        <a:bodyPr/>
        <a:lstStyle/>
        <a:p>
          <a:endParaRPr lang="en-US"/>
        </a:p>
      </dgm:t>
    </dgm:pt>
    <dgm:pt modelId="{95703A34-3B96-4013-A457-9728DC1555C9}" type="pres">
      <dgm:prSet presAssocID="{09794C22-7016-4E95-822D-E3804AEA4290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6A709-26A0-4A41-8F3C-01C7CE6BE0D4}" type="pres">
      <dgm:prSet presAssocID="{09794C22-7016-4E95-822D-E3804AEA4290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A09FC-2628-4EEA-836F-81B8178B5BC2}" type="pres">
      <dgm:prSet presAssocID="{949F2498-2949-46D4-BC65-3BF272DA3FA2}" presName="sp" presStyleCnt="0"/>
      <dgm:spPr/>
      <dgm:t>
        <a:bodyPr/>
        <a:lstStyle/>
        <a:p>
          <a:endParaRPr lang="en-US"/>
        </a:p>
      </dgm:t>
    </dgm:pt>
    <dgm:pt modelId="{23071C82-4CCE-40B1-BC1F-EB4A2E1927BF}" type="pres">
      <dgm:prSet presAssocID="{67B83EE5-09E0-4BDA-BE22-08F691C46E6B}" presName="composite" presStyleCnt="0"/>
      <dgm:spPr/>
      <dgm:t>
        <a:bodyPr/>
        <a:lstStyle/>
        <a:p>
          <a:endParaRPr lang="en-US"/>
        </a:p>
      </dgm:t>
    </dgm:pt>
    <dgm:pt modelId="{751B8F76-8E96-45B4-BF3E-7F24027A1AB7}" type="pres">
      <dgm:prSet presAssocID="{67B83EE5-09E0-4BDA-BE22-08F691C46E6B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307E0-46E9-4346-9581-CECD214A97F5}" type="pres">
      <dgm:prSet presAssocID="{67B83EE5-09E0-4BDA-BE22-08F691C46E6B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87601-8E98-4AF2-8031-10E5D67899EC}" type="pres">
      <dgm:prSet presAssocID="{A12C1079-B592-4B3E-9551-13A5D42CAA49}" presName="sp" presStyleCnt="0"/>
      <dgm:spPr/>
      <dgm:t>
        <a:bodyPr/>
        <a:lstStyle/>
        <a:p>
          <a:endParaRPr lang="en-US"/>
        </a:p>
      </dgm:t>
    </dgm:pt>
    <dgm:pt modelId="{F6206E4B-BD45-43FB-8BD2-17604A5C0D4F}" type="pres">
      <dgm:prSet presAssocID="{41FFCF06-D09F-4820-8354-BE102B897443}" presName="composite" presStyleCnt="0"/>
      <dgm:spPr/>
      <dgm:t>
        <a:bodyPr/>
        <a:lstStyle/>
        <a:p>
          <a:endParaRPr lang="en-US"/>
        </a:p>
      </dgm:t>
    </dgm:pt>
    <dgm:pt modelId="{5BFD765F-909A-4FA2-9BD5-FC304E2CDED7}" type="pres">
      <dgm:prSet presAssocID="{41FFCF06-D09F-4820-8354-BE102B897443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9BF49-E231-455B-AFF8-B48C8BD2FBFC}" type="pres">
      <dgm:prSet presAssocID="{41FFCF06-D09F-4820-8354-BE102B897443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9E243-349A-4EB6-A3E8-13B8FCDBA3E6}" type="pres">
      <dgm:prSet presAssocID="{2F8E7611-6E85-425D-A8D4-0D0D759F79AE}" presName="sp" presStyleCnt="0"/>
      <dgm:spPr/>
      <dgm:t>
        <a:bodyPr/>
        <a:lstStyle/>
        <a:p>
          <a:endParaRPr lang="en-US"/>
        </a:p>
      </dgm:t>
    </dgm:pt>
    <dgm:pt modelId="{EE4ACC5F-2AEC-4E2E-97C4-8B3329EFDADB}" type="pres">
      <dgm:prSet presAssocID="{006144F0-513F-4ED1-86B6-3E02EE684D77}" presName="composite" presStyleCnt="0"/>
      <dgm:spPr/>
      <dgm:t>
        <a:bodyPr/>
        <a:lstStyle/>
        <a:p>
          <a:endParaRPr lang="en-US"/>
        </a:p>
      </dgm:t>
    </dgm:pt>
    <dgm:pt modelId="{509AF1CA-8A21-4C90-8296-F0D4BAD7C891}" type="pres">
      <dgm:prSet presAssocID="{006144F0-513F-4ED1-86B6-3E02EE684D77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FADCE-4E19-4906-B64A-070E6A112243}" type="pres">
      <dgm:prSet presAssocID="{006144F0-513F-4ED1-86B6-3E02EE684D77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A0D82-A98B-44E6-BCA9-9BEB34DD8FAC}" type="pres">
      <dgm:prSet presAssocID="{5B937A7C-F2A8-482B-AA30-F54B2337B2C6}" presName="sp" presStyleCnt="0"/>
      <dgm:spPr/>
      <dgm:t>
        <a:bodyPr/>
        <a:lstStyle/>
        <a:p>
          <a:endParaRPr lang="en-US"/>
        </a:p>
      </dgm:t>
    </dgm:pt>
    <dgm:pt modelId="{36205039-2343-4782-B472-4105283DC09C}" type="pres">
      <dgm:prSet presAssocID="{D782CC7C-F363-4AE0-AA94-DA24799CA16D}" presName="composite" presStyleCnt="0"/>
      <dgm:spPr/>
      <dgm:t>
        <a:bodyPr/>
        <a:lstStyle/>
        <a:p>
          <a:endParaRPr lang="en-US"/>
        </a:p>
      </dgm:t>
    </dgm:pt>
    <dgm:pt modelId="{1A83EC5E-4D95-4DF5-9537-4038AEE6126D}" type="pres">
      <dgm:prSet presAssocID="{D782CC7C-F363-4AE0-AA94-DA24799CA16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0A191-D468-41C9-89E8-5930957E40E5}" type="pres">
      <dgm:prSet presAssocID="{D782CC7C-F363-4AE0-AA94-DA24799CA16D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03A1F-8E92-4114-B79C-8B50B5F8F2C3}" type="pres">
      <dgm:prSet presAssocID="{961A4B5E-2E27-4E11-A99B-786AFCEB9AB6}" presName="sp" presStyleCnt="0"/>
      <dgm:spPr/>
      <dgm:t>
        <a:bodyPr/>
        <a:lstStyle/>
        <a:p>
          <a:endParaRPr lang="en-US"/>
        </a:p>
      </dgm:t>
    </dgm:pt>
    <dgm:pt modelId="{D0717105-A20A-4284-9D95-FE86F72342AA}" type="pres">
      <dgm:prSet presAssocID="{C2939EA1-9CCB-445A-A951-D16CF9DB85CE}" presName="composite" presStyleCnt="0"/>
      <dgm:spPr/>
      <dgm:t>
        <a:bodyPr/>
        <a:lstStyle/>
        <a:p>
          <a:endParaRPr lang="en-US"/>
        </a:p>
      </dgm:t>
    </dgm:pt>
    <dgm:pt modelId="{20AAF470-6D42-418E-8287-E149D37D5E84}" type="pres">
      <dgm:prSet presAssocID="{C2939EA1-9CCB-445A-A951-D16CF9DB85CE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279FA-FC89-45D0-B7BF-B0FC955A2F5D}" type="pres">
      <dgm:prSet presAssocID="{C2939EA1-9CCB-445A-A951-D16CF9DB85CE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D4BAE8-C50D-4A72-818A-1C177AACED19}" srcId="{5D36DAEA-DA15-4442-A578-90219FAACA0A}" destId="{C2939EA1-9CCB-445A-A951-D16CF9DB85CE}" srcOrd="5" destOrd="0" parTransId="{CAE26EF6-2468-40AC-8BF3-16154E56E524}" sibTransId="{281E320F-776A-4A67-923B-B216D1B3C699}"/>
    <dgm:cxn modelId="{4DD33A04-EFA9-4F76-B2DC-E56E8B2D5073}" type="presOf" srcId="{09794C22-7016-4E95-822D-E3804AEA4290}" destId="{95703A34-3B96-4013-A457-9728DC1555C9}" srcOrd="0" destOrd="0" presId="urn:microsoft.com/office/officeart/2005/8/layout/chevron2"/>
    <dgm:cxn modelId="{7A8D61BB-D17C-494D-969A-43B178DD47ED}" type="presOf" srcId="{CF590814-D531-4B7F-859F-A84FE3CF020C}" destId="{CA5FADCE-4E19-4906-B64A-070E6A112243}" srcOrd="0" destOrd="0" presId="urn:microsoft.com/office/officeart/2005/8/layout/chevron2"/>
    <dgm:cxn modelId="{850C3EA7-B3B4-4313-AE73-C242527AEAC8}" type="presOf" srcId="{78A06B56-63F3-4117-838A-0354121E9C11}" destId="{62B0A191-D468-41C9-89E8-5930957E40E5}" srcOrd="0" destOrd="0" presId="urn:microsoft.com/office/officeart/2005/8/layout/chevron2"/>
    <dgm:cxn modelId="{ACF22311-6995-4258-9A63-43B940301CB8}" srcId="{09794C22-7016-4E95-822D-E3804AEA4290}" destId="{25958C4C-36D1-40E6-8DED-62F061A702C7}" srcOrd="0" destOrd="0" parTransId="{30B84D26-D453-4006-AC9F-54264DFCBB85}" sibTransId="{CF813790-32C1-43C3-8AF2-4347E9A546DA}"/>
    <dgm:cxn modelId="{69228E00-05F8-43AD-AAB0-5BA08F27D9CC}" srcId="{5D36DAEA-DA15-4442-A578-90219FAACA0A}" destId="{41FFCF06-D09F-4820-8354-BE102B897443}" srcOrd="2" destOrd="0" parTransId="{6323CC0F-F2E0-4B96-B792-2FD69D2AC9A3}" sibTransId="{2F8E7611-6E85-425D-A8D4-0D0D759F79AE}"/>
    <dgm:cxn modelId="{B10AFA80-4D7C-4A25-89E0-0E2DEDA46A16}" type="presOf" srcId="{AAFCA6E6-E4DD-43B0-B400-D701054F528B}" destId="{C72279FA-FC89-45D0-B7BF-B0FC955A2F5D}" srcOrd="0" destOrd="0" presId="urn:microsoft.com/office/officeart/2005/8/layout/chevron2"/>
    <dgm:cxn modelId="{9EEEBB41-8BA0-40C2-9832-4569DF7E3689}" srcId="{5D36DAEA-DA15-4442-A578-90219FAACA0A}" destId="{006144F0-513F-4ED1-86B6-3E02EE684D77}" srcOrd="3" destOrd="0" parTransId="{9E59C4D1-6A0C-4CDF-ADE7-E459BACD9BBE}" sibTransId="{5B937A7C-F2A8-482B-AA30-F54B2337B2C6}"/>
    <dgm:cxn modelId="{40CFB388-85DD-446B-AE0C-180D8607B73E}" srcId="{41FFCF06-D09F-4820-8354-BE102B897443}" destId="{EC0D1C26-BCE1-43DD-8D6D-E94A18ADDC8F}" srcOrd="0" destOrd="0" parTransId="{4DE0F179-EEDB-4C0B-972C-5E4946A0CC4F}" sibTransId="{BDC8BFC1-4252-49C6-928A-562192EC97B4}"/>
    <dgm:cxn modelId="{D34EEB65-2DDE-4F76-9663-2F13249AF792}" srcId="{006144F0-513F-4ED1-86B6-3E02EE684D77}" destId="{CF590814-D531-4B7F-859F-A84FE3CF020C}" srcOrd="0" destOrd="0" parTransId="{F96A5858-FC8B-4FA4-A9A5-CCB1A9CC4039}" sibTransId="{8DF4847B-0C37-4DF5-9507-BFF266AF35DF}"/>
    <dgm:cxn modelId="{84B91DA2-8316-4515-A6E4-A573E51EBF6A}" type="presOf" srcId="{41FFCF06-D09F-4820-8354-BE102B897443}" destId="{5BFD765F-909A-4FA2-9BD5-FC304E2CDED7}" srcOrd="0" destOrd="0" presId="urn:microsoft.com/office/officeart/2005/8/layout/chevron2"/>
    <dgm:cxn modelId="{55D5F577-A1D7-4B2C-95CF-102A500E9624}" type="presOf" srcId="{EC0D1C26-BCE1-43DD-8D6D-E94A18ADDC8F}" destId="{CF09BF49-E231-455B-AFF8-B48C8BD2FBFC}" srcOrd="0" destOrd="0" presId="urn:microsoft.com/office/officeart/2005/8/layout/chevron2"/>
    <dgm:cxn modelId="{C7AE70C7-64FC-41E1-86CA-53A540D2D220}" type="presOf" srcId="{C2939EA1-9CCB-445A-A951-D16CF9DB85CE}" destId="{20AAF470-6D42-418E-8287-E149D37D5E84}" srcOrd="0" destOrd="0" presId="urn:microsoft.com/office/officeart/2005/8/layout/chevron2"/>
    <dgm:cxn modelId="{37D8BF83-36B6-4219-B305-52F8B48BD704}" type="presOf" srcId="{5D36DAEA-DA15-4442-A578-90219FAACA0A}" destId="{C3CA4F87-47FB-4225-A476-EF07F324FD5A}" srcOrd="0" destOrd="0" presId="urn:microsoft.com/office/officeart/2005/8/layout/chevron2"/>
    <dgm:cxn modelId="{E612E7DA-B5F0-4F12-96EB-92289E2678DA}" srcId="{5D36DAEA-DA15-4442-A578-90219FAACA0A}" destId="{D782CC7C-F363-4AE0-AA94-DA24799CA16D}" srcOrd="4" destOrd="0" parTransId="{52846407-E3E3-4FB3-B394-DCDDE795FB4C}" sibTransId="{961A4B5E-2E27-4E11-A99B-786AFCEB9AB6}"/>
    <dgm:cxn modelId="{751AE866-B63A-4963-8B72-A1ECA563817D}" srcId="{5D36DAEA-DA15-4442-A578-90219FAACA0A}" destId="{67B83EE5-09E0-4BDA-BE22-08F691C46E6B}" srcOrd="1" destOrd="0" parTransId="{A019AE71-661A-4CD9-8790-8C8C59257081}" sibTransId="{A12C1079-B592-4B3E-9551-13A5D42CAA49}"/>
    <dgm:cxn modelId="{EC8CE986-A3E6-49D0-8D99-246DA725D914}" type="presOf" srcId="{D782CC7C-F363-4AE0-AA94-DA24799CA16D}" destId="{1A83EC5E-4D95-4DF5-9537-4038AEE6126D}" srcOrd="0" destOrd="0" presId="urn:microsoft.com/office/officeart/2005/8/layout/chevron2"/>
    <dgm:cxn modelId="{84C420A5-283A-469C-BBF9-4C8A827A2295}" srcId="{D782CC7C-F363-4AE0-AA94-DA24799CA16D}" destId="{78A06B56-63F3-4117-838A-0354121E9C11}" srcOrd="0" destOrd="0" parTransId="{B184FA2A-2456-40A6-9527-0C04F4F7C989}" sibTransId="{529F5FCF-384B-432B-B854-95932687ABE6}"/>
    <dgm:cxn modelId="{5DFC2CB5-3980-4DB2-8AF4-07DFC01F0153}" srcId="{67B83EE5-09E0-4BDA-BE22-08F691C46E6B}" destId="{638E4520-4181-4B4D-82A0-D6CC52381D16}" srcOrd="0" destOrd="0" parTransId="{823518B6-01E2-4079-8019-6DCCF0373CD5}" sibTransId="{89AFE7C1-7ABD-46D9-BF62-C614E0F98BD9}"/>
    <dgm:cxn modelId="{1DA55152-BB6F-4F11-9BC3-CF8485808154}" srcId="{C2939EA1-9CCB-445A-A951-D16CF9DB85CE}" destId="{AAFCA6E6-E4DD-43B0-B400-D701054F528B}" srcOrd="0" destOrd="0" parTransId="{B010872E-7CCA-4E2C-B64D-9843E658E1B9}" sibTransId="{9F0E0AB7-D126-467E-82E1-F647067A83D2}"/>
    <dgm:cxn modelId="{68564D76-E966-4D54-9EF7-4D2A42DA737C}" type="presOf" srcId="{67B83EE5-09E0-4BDA-BE22-08F691C46E6B}" destId="{751B8F76-8E96-45B4-BF3E-7F24027A1AB7}" srcOrd="0" destOrd="0" presId="urn:microsoft.com/office/officeart/2005/8/layout/chevron2"/>
    <dgm:cxn modelId="{124CF14A-963A-41B0-9DBE-BFD284A3CB5C}" type="presOf" srcId="{006144F0-513F-4ED1-86B6-3E02EE684D77}" destId="{509AF1CA-8A21-4C90-8296-F0D4BAD7C891}" srcOrd="0" destOrd="0" presId="urn:microsoft.com/office/officeart/2005/8/layout/chevron2"/>
    <dgm:cxn modelId="{5AC0C7C4-E99C-414C-B78E-CBFC359F052D}" type="presOf" srcId="{638E4520-4181-4B4D-82A0-D6CC52381D16}" destId="{B37307E0-46E9-4346-9581-CECD214A97F5}" srcOrd="0" destOrd="0" presId="urn:microsoft.com/office/officeart/2005/8/layout/chevron2"/>
    <dgm:cxn modelId="{1684AFAA-F90A-4753-B38C-73DE160F4E01}" srcId="{5D36DAEA-DA15-4442-A578-90219FAACA0A}" destId="{09794C22-7016-4E95-822D-E3804AEA4290}" srcOrd="0" destOrd="0" parTransId="{13CB685C-9207-44DC-AED2-6D7B435D066F}" sibTransId="{949F2498-2949-46D4-BC65-3BF272DA3FA2}"/>
    <dgm:cxn modelId="{0F62F59B-732C-4D94-BC1C-1AB8E381B725}" type="presOf" srcId="{25958C4C-36D1-40E6-8DED-62F061A702C7}" destId="{8CA6A709-26A0-4A41-8F3C-01C7CE6BE0D4}" srcOrd="0" destOrd="0" presId="urn:microsoft.com/office/officeart/2005/8/layout/chevron2"/>
    <dgm:cxn modelId="{4278566C-70F8-4C56-B971-AB09267F7241}" type="presParOf" srcId="{C3CA4F87-47FB-4225-A476-EF07F324FD5A}" destId="{818DBE49-4CBC-4FE5-829C-8744CF6231D7}" srcOrd="0" destOrd="0" presId="urn:microsoft.com/office/officeart/2005/8/layout/chevron2"/>
    <dgm:cxn modelId="{9BFB04B4-7EF5-4D8F-BAEA-71662B78D076}" type="presParOf" srcId="{818DBE49-4CBC-4FE5-829C-8744CF6231D7}" destId="{95703A34-3B96-4013-A457-9728DC1555C9}" srcOrd="0" destOrd="0" presId="urn:microsoft.com/office/officeart/2005/8/layout/chevron2"/>
    <dgm:cxn modelId="{D7549F6C-B885-4AF4-BC03-A27DBEB594D0}" type="presParOf" srcId="{818DBE49-4CBC-4FE5-829C-8744CF6231D7}" destId="{8CA6A709-26A0-4A41-8F3C-01C7CE6BE0D4}" srcOrd="1" destOrd="0" presId="urn:microsoft.com/office/officeart/2005/8/layout/chevron2"/>
    <dgm:cxn modelId="{3E886ED9-0645-4834-8C4A-E8F28FD6A79C}" type="presParOf" srcId="{C3CA4F87-47FB-4225-A476-EF07F324FD5A}" destId="{A8EA09FC-2628-4EEA-836F-81B8178B5BC2}" srcOrd="1" destOrd="0" presId="urn:microsoft.com/office/officeart/2005/8/layout/chevron2"/>
    <dgm:cxn modelId="{CE7A903B-7E4B-400A-B46A-46D0DD9B2797}" type="presParOf" srcId="{C3CA4F87-47FB-4225-A476-EF07F324FD5A}" destId="{23071C82-4CCE-40B1-BC1F-EB4A2E1927BF}" srcOrd="2" destOrd="0" presId="urn:microsoft.com/office/officeart/2005/8/layout/chevron2"/>
    <dgm:cxn modelId="{7E6184A8-62AB-442A-A9B6-33B11776E8D6}" type="presParOf" srcId="{23071C82-4CCE-40B1-BC1F-EB4A2E1927BF}" destId="{751B8F76-8E96-45B4-BF3E-7F24027A1AB7}" srcOrd="0" destOrd="0" presId="urn:microsoft.com/office/officeart/2005/8/layout/chevron2"/>
    <dgm:cxn modelId="{82D3A129-E333-45F1-9BAB-B592E7959D4A}" type="presParOf" srcId="{23071C82-4CCE-40B1-BC1F-EB4A2E1927BF}" destId="{B37307E0-46E9-4346-9581-CECD214A97F5}" srcOrd="1" destOrd="0" presId="urn:microsoft.com/office/officeart/2005/8/layout/chevron2"/>
    <dgm:cxn modelId="{68860993-1BC2-4765-9BDB-EDC33CD017D4}" type="presParOf" srcId="{C3CA4F87-47FB-4225-A476-EF07F324FD5A}" destId="{94687601-8E98-4AF2-8031-10E5D67899EC}" srcOrd="3" destOrd="0" presId="urn:microsoft.com/office/officeart/2005/8/layout/chevron2"/>
    <dgm:cxn modelId="{EC648AE2-E8F7-4953-BB3D-9152188F59D4}" type="presParOf" srcId="{C3CA4F87-47FB-4225-A476-EF07F324FD5A}" destId="{F6206E4B-BD45-43FB-8BD2-17604A5C0D4F}" srcOrd="4" destOrd="0" presId="urn:microsoft.com/office/officeart/2005/8/layout/chevron2"/>
    <dgm:cxn modelId="{58ED6DA5-FC96-4982-B4A1-AB67DC44F8C2}" type="presParOf" srcId="{F6206E4B-BD45-43FB-8BD2-17604A5C0D4F}" destId="{5BFD765F-909A-4FA2-9BD5-FC304E2CDED7}" srcOrd="0" destOrd="0" presId="urn:microsoft.com/office/officeart/2005/8/layout/chevron2"/>
    <dgm:cxn modelId="{0ADDC620-DB51-457A-9503-FFA59AD51DD2}" type="presParOf" srcId="{F6206E4B-BD45-43FB-8BD2-17604A5C0D4F}" destId="{CF09BF49-E231-455B-AFF8-B48C8BD2FBFC}" srcOrd="1" destOrd="0" presId="urn:microsoft.com/office/officeart/2005/8/layout/chevron2"/>
    <dgm:cxn modelId="{0E710D65-A83A-489A-BE9D-E49D2B4E6844}" type="presParOf" srcId="{C3CA4F87-47FB-4225-A476-EF07F324FD5A}" destId="{B559E243-349A-4EB6-A3E8-13B8FCDBA3E6}" srcOrd="5" destOrd="0" presId="urn:microsoft.com/office/officeart/2005/8/layout/chevron2"/>
    <dgm:cxn modelId="{F412C3CA-6577-4A2A-A60B-4580E9036B8F}" type="presParOf" srcId="{C3CA4F87-47FB-4225-A476-EF07F324FD5A}" destId="{EE4ACC5F-2AEC-4E2E-97C4-8B3329EFDADB}" srcOrd="6" destOrd="0" presId="urn:microsoft.com/office/officeart/2005/8/layout/chevron2"/>
    <dgm:cxn modelId="{D96235CD-22CE-4244-A321-17EBDEBC63B2}" type="presParOf" srcId="{EE4ACC5F-2AEC-4E2E-97C4-8B3329EFDADB}" destId="{509AF1CA-8A21-4C90-8296-F0D4BAD7C891}" srcOrd="0" destOrd="0" presId="urn:microsoft.com/office/officeart/2005/8/layout/chevron2"/>
    <dgm:cxn modelId="{8520F09D-552C-4F19-AECD-7FC84F0559F3}" type="presParOf" srcId="{EE4ACC5F-2AEC-4E2E-97C4-8B3329EFDADB}" destId="{CA5FADCE-4E19-4906-B64A-070E6A112243}" srcOrd="1" destOrd="0" presId="urn:microsoft.com/office/officeart/2005/8/layout/chevron2"/>
    <dgm:cxn modelId="{FB63FE84-690B-454A-BF98-48295A6E5D12}" type="presParOf" srcId="{C3CA4F87-47FB-4225-A476-EF07F324FD5A}" destId="{108A0D82-A98B-44E6-BCA9-9BEB34DD8FAC}" srcOrd="7" destOrd="0" presId="urn:microsoft.com/office/officeart/2005/8/layout/chevron2"/>
    <dgm:cxn modelId="{3BB668CB-A0E5-49AB-858A-929CE90A6E43}" type="presParOf" srcId="{C3CA4F87-47FB-4225-A476-EF07F324FD5A}" destId="{36205039-2343-4782-B472-4105283DC09C}" srcOrd="8" destOrd="0" presId="urn:microsoft.com/office/officeart/2005/8/layout/chevron2"/>
    <dgm:cxn modelId="{85FA92F5-77A9-4730-90D9-4C40BC57158F}" type="presParOf" srcId="{36205039-2343-4782-B472-4105283DC09C}" destId="{1A83EC5E-4D95-4DF5-9537-4038AEE6126D}" srcOrd="0" destOrd="0" presId="urn:microsoft.com/office/officeart/2005/8/layout/chevron2"/>
    <dgm:cxn modelId="{07C8372E-0272-4F7D-81F3-E3D337A9BB0F}" type="presParOf" srcId="{36205039-2343-4782-B472-4105283DC09C}" destId="{62B0A191-D468-41C9-89E8-5930957E40E5}" srcOrd="1" destOrd="0" presId="urn:microsoft.com/office/officeart/2005/8/layout/chevron2"/>
    <dgm:cxn modelId="{8875B87E-6387-4817-946F-3C6FA136FF14}" type="presParOf" srcId="{C3CA4F87-47FB-4225-A476-EF07F324FD5A}" destId="{27903A1F-8E92-4114-B79C-8B50B5F8F2C3}" srcOrd="9" destOrd="0" presId="urn:microsoft.com/office/officeart/2005/8/layout/chevron2"/>
    <dgm:cxn modelId="{BD0B09A5-A66F-4B9A-B0AA-9912A18AC9EE}" type="presParOf" srcId="{C3CA4F87-47FB-4225-A476-EF07F324FD5A}" destId="{D0717105-A20A-4284-9D95-FE86F72342AA}" srcOrd="10" destOrd="0" presId="urn:microsoft.com/office/officeart/2005/8/layout/chevron2"/>
    <dgm:cxn modelId="{AACE2F8F-AFC1-4935-AED6-56858AE39266}" type="presParOf" srcId="{D0717105-A20A-4284-9D95-FE86F72342AA}" destId="{20AAF470-6D42-418E-8287-E149D37D5E84}" srcOrd="0" destOrd="0" presId="urn:microsoft.com/office/officeart/2005/8/layout/chevron2"/>
    <dgm:cxn modelId="{C3A2260A-EB63-4B4C-B417-5507B666AC66}" type="presParOf" srcId="{D0717105-A20A-4284-9D95-FE86F72342AA}" destId="{C72279FA-FC89-45D0-B7BF-B0FC955A2F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83E1D-84DC-D547-99A2-DC66D55DE847}">
      <dsp:nvSpPr>
        <dsp:cNvPr id="0" name=""/>
        <dsp:cNvSpPr/>
      </dsp:nvSpPr>
      <dsp:spPr>
        <a:xfrm>
          <a:off x="2419350" y="0"/>
          <a:ext cx="876299" cy="81914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>
            <a:latin typeface="Zemke Hand ITC Mobile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Zemke Hand ITC Mobile" pitchFamily="34" charset="0"/>
            </a:rPr>
            <a:t>BP+</a:t>
          </a:r>
          <a:endParaRPr lang="en-US" sz="1600" b="1" kern="1200" dirty="0">
            <a:latin typeface="Zemke Hand ITC Mobile" pitchFamily="34" charset="0"/>
          </a:endParaRPr>
        </a:p>
      </dsp:txBody>
      <dsp:txXfrm>
        <a:off x="2419350" y="0"/>
        <a:ext cx="876299" cy="819148"/>
      </dsp:txXfrm>
    </dsp:sp>
    <dsp:sp modelId="{3FA17760-E6B5-463F-8AFC-A3DF6DE23F49}">
      <dsp:nvSpPr>
        <dsp:cNvPr id="0" name=""/>
        <dsp:cNvSpPr/>
      </dsp:nvSpPr>
      <dsp:spPr>
        <a:xfrm>
          <a:off x="2073145" y="819148"/>
          <a:ext cx="1568708" cy="64497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-5125"/>
            <a:satOff val="-575"/>
            <a:lumOff val="36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>
              <a:latin typeface="Zemke Hand ITC Mobile" pitchFamily="34" charset="0"/>
            </a:rPr>
            <a:t>Finance</a:t>
          </a:r>
          <a:endParaRPr lang="en-US" sz="1700" b="1" kern="1200" dirty="0">
            <a:latin typeface="Zemke Hand ITC Mobile" pitchFamily="34" charset="0"/>
          </a:endParaRPr>
        </a:p>
      </dsp:txBody>
      <dsp:txXfrm>
        <a:off x="2347669" y="819148"/>
        <a:ext cx="1019660" cy="644978"/>
      </dsp:txXfrm>
    </dsp:sp>
    <dsp:sp modelId="{30C02B1D-20A4-4969-B533-0E19E5DB9EC3}">
      <dsp:nvSpPr>
        <dsp:cNvPr id="0" name=""/>
        <dsp:cNvSpPr/>
      </dsp:nvSpPr>
      <dsp:spPr>
        <a:xfrm>
          <a:off x="1727621" y="1464127"/>
          <a:ext cx="2259756" cy="64497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-10249"/>
            <a:satOff val="-1150"/>
            <a:lumOff val="73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>
              <a:latin typeface="Zemke Hand ITC Mobile" pitchFamily="34" charset="0"/>
            </a:rPr>
            <a:t>Execution</a:t>
          </a:r>
          <a:endParaRPr lang="en-US" sz="1700" b="1" kern="1200" dirty="0">
            <a:latin typeface="Zemke Hand ITC Mobile" pitchFamily="34" charset="0"/>
          </a:endParaRPr>
        </a:p>
      </dsp:txBody>
      <dsp:txXfrm>
        <a:off x="2123079" y="1464127"/>
        <a:ext cx="1468841" cy="644978"/>
      </dsp:txXfrm>
    </dsp:sp>
    <dsp:sp modelId="{018A0C40-1E88-423F-82E2-A5E15B6DA7F4}">
      <dsp:nvSpPr>
        <dsp:cNvPr id="0" name=""/>
        <dsp:cNvSpPr/>
      </dsp:nvSpPr>
      <dsp:spPr>
        <a:xfrm>
          <a:off x="1382097" y="2109106"/>
          <a:ext cx="2950805" cy="64497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-15374"/>
            <a:satOff val="-1725"/>
            <a:lumOff val="110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>
              <a:latin typeface="Zemke Hand ITC Mobile" pitchFamily="34" charset="0"/>
            </a:rPr>
            <a:t>Biz Model</a:t>
          </a:r>
          <a:endParaRPr lang="en-US" sz="1700" b="1" kern="1200" dirty="0">
            <a:latin typeface="Zemke Hand ITC Mobile" pitchFamily="34" charset="0"/>
          </a:endParaRPr>
        </a:p>
      </dsp:txBody>
      <dsp:txXfrm>
        <a:off x="1898488" y="2109106"/>
        <a:ext cx="1918023" cy="644978"/>
      </dsp:txXfrm>
    </dsp:sp>
    <dsp:sp modelId="{D607147F-A5DC-4DC0-B56A-A520FAE176CE}">
      <dsp:nvSpPr>
        <dsp:cNvPr id="0" name=""/>
        <dsp:cNvSpPr/>
      </dsp:nvSpPr>
      <dsp:spPr>
        <a:xfrm>
          <a:off x="1036572" y="2754085"/>
          <a:ext cx="3641854" cy="64497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-20498"/>
            <a:satOff val="-2299"/>
            <a:lumOff val="1467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>
              <a:latin typeface="Zemke Hand ITC Mobile" pitchFamily="34" charset="0"/>
            </a:rPr>
            <a:t>Product</a:t>
          </a:r>
          <a:endParaRPr lang="en-US" sz="1700" b="1" kern="1200" dirty="0">
            <a:latin typeface="Zemke Hand ITC Mobile" pitchFamily="34" charset="0"/>
          </a:endParaRPr>
        </a:p>
      </dsp:txBody>
      <dsp:txXfrm>
        <a:off x="1673897" y="2754085"/>
        <a:ext cx="2367205" cy="644978"/>
      </dsp:txXfrm>
    </dsp:sp>
    <dsp:sp modelId="{D598D937-199C-4FC1-88EE-BD72F9E0B6EF}">
      <dsp:nvSpPr>
        <dsp:cNvPr id="0" name=""/>
        <dsp:cNvSpPr/>
      </dsp:nvSpPr>
      <dsp:spPr>
        <a:xfrm>
          <a:off x="691048" y="3399063"/>
          <a:ext cx="4332902" cy="64497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-25623"/>
            <a:satOff val="-2874"/>
            <a:lumOff val="1834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>
              <a:latin typeface="Zemke Hand ITC Mobile" pitchFamily="34" charset="0"/>
            </a:rPr>
            <a:t>Market</a:t>
          </a:r>
          <a:endParaRPr lang="en-US" sz="1700" b="1" kern="1200" dirty="0">
            <a:latin typeface="Zemke Hand ITC Mobile" pitchFamily="34" charset="0"/>
          </a:endParaRPr>
        </a:p>
      </dsp:txBody>
      <dsp:txXfrm>
        <a:off x="1449306" y="3399063"/>
        <a:ext cx="2816386" cy="644978"/>
      </dsp:txXfrm>
    </dsp:sp>
    <dsp:sp modelId="{61CD63B0-845F-4C17-9BA7-B5AE1763B8FA}">
      <dsp:nvSpPr>
        <dsp:cNvPr id="0" name=""/>
        <dsp:cNvSpPr/>
      </dsp:nvSpPr>
      <dsp:spPr>
        <a:xfrm>
          <a:off x="345524" y="4044042"/>
          <a:ext cx="5023951" cy="64497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-30747"/>
            <a:satOff val="-3449"/>
            <a:lumOff val="2201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latin typeface="Zemke Hand ITC Mobile" pitchFamily="34" charset="0"/>
            </a:rPr>
            <a:t>Team</a:t>
          </a:r>
          <a:endParaRPr lang="en-US" sz="1700" b="1" kern="1200" dirty="0">
            <a:latin typeface="Zemke Hand ITC Mobile" pitchFamily="34" charset="0"/>
          </a:endParaRPr>
        </a:p>
      </dsp:txBody>
      <dsp:txXfrm>
        <a:off x="1224715" y="4044042"/>
        <a:ext cx="3265568" cy="644978"/>
      </dsp:txXfrm>
    </dsp:sp>
    <dsp:sp modelId="{1096A5E0-1EFB-4A26-994D-154D8826AE0B}">
      <dsp:nvSpPr>
        <dsp:cNvPr id="0" name=""/>
        <dsp:cNvSpPr/>
      </dsp:nvSpPr>
      <dsp:spPr>
        <a:xfrm>
          <a:off x="0" y="4689021"/>
          <a:ext cx="5714999" cy="644978"/>
        </a:xfrm>
        <a:prstGeom prst="trapezoid">
          <a:avLst>
            <a:gd name="adj" fmla="val 53571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>
              <a:latin typeface="Zemke Hand ITC Mobile" pitchFamily="34" charset="0"/>
            </a:rPr>
            <a:t>Idea</a:t>
          </a:r>
          <a:endParaRPr lang="en-US" sz="1700" b="1" kern="1200" dirty="0">
            <a:latin typeface="Zemke Hand ITC Mobile" pitchFamily="34" charset="0"/>
          </a:endParaRPr>
        </a:p>
      </dsp:txBody>
      <dsp:txXfrm>
        <a:off x="1000125" y="4689021"/>
        <a:ext cx="3714749" cy="644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D6D50-3A95-45B2-8C3C-A1E2A04713D3}">
      <dsp:nvSpPr>
        <dsp:cNvPr id="0" name=""/>
        <dsp:cNvSpPr/>
      </dsp:nvSpPr>
      <dsp:spPr>
        <a:xfrm>
          <a:off x="486982" y="764000"/>
          <a:ext cx="3244023" cy="3244023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D19620-10EA-47EF-A6A3-5420C26201A7}">
      <dsp:nvSpPr>
        <dsp:cNvPr id="0" name=""/>
        <dsp:cNvSpPr/>
      </dsp:nvSpPr>
      <dsp:spPr>
        <a:xfrm>
          <a:off x="486982" y="764000"/>
          <a:ext cx="3244023" cy="3244023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C59C07-1ED4-4B0B-8EE9-D9FCCCF5171F}">
      <dsp:nvSpPr>
        <dsp:cNvPr id="0" name=""/>
        <dsp:cNvSpPr/>
      </dsp:nvSpPr>
      <dsp:spPr>
        <a:xfrm>
          <a:off x="486982" y="764000"/>
          <a:ext cx="3244023" cy="3244023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CF40DD-C76C-4E0E-8A80-CEF44FA83D51}">
      <dsp:nvSpPr>
        <dsp:cNvPr id="0" name=""/>
        <dsp:cNvSpPr/>
      </dsp:nvSpPr>
      <dsp:spPr>
        <a:xfrm>
          <a:off x="486982" y="764000"/>
          <a:ext cx="3244023" cy="3244023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5A1517-DD10-4601-93AC-BDCC8046B1B2}">
      <dsp:nvSpPr>
        <dsp:cNvPr id="0" name=""/>
        <dsp:cNvSpPr/>
      </dsp:nvSpPr>
      <dsp:spPr>
        <a:xfrm>
          <a:off x="1475876" y="1752894"/>
          <a:ext cx="1266235" cy="1266235"/>
        </a:xfrm>
        <a:prstGeom prst="ellipse">
          <a:avLst/>
        </a:prstGeom>
        <a:solidFill>
          <a:srgbClr val="3B23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Entrepreneurship Core</a:t>
          </a:r>
        </a:p>
      </dsp:txBody>
      <dsp:txXfrm>
        <a:off x="1661312" y="1938330"/>
        <a:ext cx="895363" cy="895363"/>
      </dsp:txXfrm>
    </dsp:sp>
    <dsp:sp modelId="{791BE102-051B-46B8-921F-D00EA2DA5EF6}">
      <dsp:nvSpPr>
        <dsp:cNvPr id="0" name=""/>
        <dsp:cNvSpPr/>
      </dsp:nvSpPr>
      <dsp:spPr>
        <a:xfrm>
          <a:off x="1586379" y="279014"/>
          <a:ext cx="1045228" cy="1045228"/>
        </a:xfrm>
        <a:prstGeom prst="ellipse">
          <a:avLst/>
        </a:prstGeom>
        <a:solidFill>
          <a:srgbClr val="3B23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1. Discovery</a:t>
          </a:r>
        </a:p>
      </dsp:txBody>
      <dsp:txXfrm>
        <a:off x="1739449" y="432084"/>
        <a:ext cx="739088" cy="739088"/>
      </dsp:txXfrm>
    </dsp:sp>
    <dsp:sp modelId="{85D78C67-1C05-4800-8971-5DB7C5322313}">
      <dsp:nvSpPr>
        <dsp:cNvPr id="0" name=""/>
        <dsp:cNvSpPr/>
      </dsp:nvSpPr>
      <dsp:spPr>
        <a:xfrm>
          <a:off x="3170763" y="1863398"/>
          <a:ext cx="1045228" cy="1045228"/>
        </a:xfrm>
        <a:prstGeom prst="ellipse">
          <a:avLst/>
        </a:prstGeom>
        <a:solidFill>
          <a:srgbClr val="3B23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2. Modeling</a:t>
          </a:r>
        </a:p>
      </dsp:txBody>
      <dsp:txXfrm>
        <a:off x="3323833" y="2016468"/>
        <a:ext cx="739088" cy="739088"/>
      </dsp:txXfrm>
    </dsp:sp>
    <dsp:sp modelId="{2E4A1CBF-F43A-4D52-BC0C-16D49125E074}">
      <dsp:nvSpPr>
        <dsp:cNvPr id="0" name=""/>
        <dsp:cNvSpPr/>
      </dsp:nvSpPr>
      <dsp:spPr>
        <a:xfrm>
          <a:off x="1586379" y="3447781"/>
          <a:ext cx="1045228" cy="1045228"/>
        </a:xfrm>
        <a:prstGeom prst="ellipse">
          <a:avLst/>
        </a:prstGeom>
        <a:solidFill>
          <a:srgbClr val="3B23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3.  Feasibility</a:t>
          </a:r>
        </a:p>
      </dsp:txBody>
      <dsp:txXfrm>
        <a:off x="1739449" y="3600851"/>
        <a:ext cx="739088" cy="739088"/>
      </dsp:txXfrm>
    </dsp:sp>
    <dsp:sp modelId="{CB8EB397-053C-451F-B519-8D9EBC04934E}">
      <dsp:nvSpPr>
        <dsp:cNvPr id="0" name=""/>
        <dsp:cNvSpPr/>
      </dsp:nvSpPr>
      <dsp:spPr>
        <a:xfrm>
          <a:off x="1995" y="1863398"/>
          <a:ext cx="1045228" cy="1045228"/>
        </a:xfrm>
        <a:prstGeom prst="ellipse">
          <a:avLst/>
        </a:prstGeom>
        <a:solidFill>
          <a:srgbClr val="3B23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cap="none" spc="0" dirty="0">
              <a:ln w="0"/>
              <a:solidFill>
                <a:srgbClr val="FFC2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4. Realization</a:t>
          </a:r>
        </a:p>
      </dsp:txBody>
      <dsp:txXfrm>
        <a:off x="155065" y="2016468"/>
        <a:ext cx="739088" cy="739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03A34-3B96-4013-A457-9728DC1555C9}">
      <dsp:nvSpPr>
        <dsp:cNvPr id="0" name=""/>
        <dsp:cNvSpPr/>
      </dsp:nvSpPr>
      <dsp:spPr>
        <a:xfrm rot="5400000">
          <a:off x="-131548" y="132001"/>
          <a:ext cx="876987" cy="6138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Segmentation</a:t>
          </a:r>
          <a:endParaRPr lang="en-US" sz="700" b="1" kern="1200" dirty="0"/>
        </a:p>
      </dsp:txBody>
      <dsp:txXfrm rot="-5400000">
        <a:off x="1" y="307399"/>
        <a:ext cx="613891" cy="263096"/>
      </dsp:txXfrm>
    </dsp:sp>
    <dsp:sp modelId="{8CA6A709-26A0-4A41-8F3C-01C7CE6BE0D4}">
      <dsp:nvSpPr>
        <dsp:cNvPr id="0" name=""/>
        <dsp:cNvSpPr/>
      </dsp:nvSpPr>
      <dsp:spPr>
        <a:xfrm rot="5400000">
          <a:off x="4365324" y="-3750980"/>
          <a:ext cx="570041" cy="807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Research all types of students enrolling entrepreneurship classes today</a:t>
          </a:r>
          <a:endParaRPr lang="en-US" sz="1800" kern="1200" dirty="0"/>
        </a:p>
      </dsp:txBody>
      <dsp:txXfrm rot="-5400000">
        <a:off x="613891" y="28280"/>
        <a:ext cx="8045081" cy="514387"/>
      </dsp:txXfrm>
    </dsp:sp>
    <dsp:sp modelId="{751B8F76-8E96-45B4-BF3E-7F24027A1AB7}">
      <dsp:nvSpPr>
        <dsp:cNvPr id="0" name=""/>
        <dsp:cNvSpPr/>
      </dsp:nvSpPr>
      <dsp:spPr>
        <a:xfrm rot="5400000">
          <a:off x="-131548" y="910509"/>
          <a:ext cx="876987" cy="6138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Personas</a:t>
          </a:r>
          <a:endParaRPr lang="en-US" sz="700" b="1" kern="1200" dirty="0"/>
        </a:p>
      </dsp:txBody>
      <dsp:txXfrm rot="-5400000">
        <a:off x="1" y="1085907"/>
        <a:ext cx="613891" cy="263096"/>
      </dsp:txXfrm>
    </dsp:sp>
    <dsp:sp modelId="{B37307E0-46E9-4346-9581-CECD214A97F5}">
      <dsp:nvSpPr>
        <dsp:cNvPr id="0" name=""/>
        <dsp:cNvSpPr/>
      </dsp:nvSpPr>
      <dsp:spPr>
        <a:xfrm rot="5400000">
          <a:off x="4365324" y="-2972471"/>
          <a:ext cx="570041" cy="807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Describe real representative samples from similar institutions (e.g. liberal arts colleges)</a:t>
          </a:r>
          <a:endParaRPr lang="en-US" sz="1800" kern="1200" dirty="0"/>
        </a:p>
      </dsp:txBody>
      <dsp:txXfrm rot="-5400000">
        <a:off x="613891" y="806789"/>
        <a:ext cx="8045081" cy="514387"/>
      </dsp:txXfrm>
    </dsp:sp>
    <dsp:sp modelId="{5BFD765F-909A-4FA2-9BD5-FC304E2CDED7}">
      <dsp:nvSpPr>
        <dsp:cNvPr id="0" name=""/>
        <dsp:cNvSpPr/>
      </dsp:nvSpPr>
      <dsp:spPr>
        <a:xfrm rot="5400000">
          <a:off x="-131548" y="1689018"/>
          <a:ext cx="876987" cy="6138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Needs</a:t>
          </a:r>
          <a:endParaRPr lang="en-US" sz="700" b="1" kern="1200" dirty="0"/>
        </a:p>
      </dsp:txBody>
      <dsp:txXfrm rot="-5400000">
        <a:off x="1" y="1864416"/>
        <a:ext cx="613891" cy="263096"/>
      </dsp:txXfrm>
    </dsp:sp>
    <dsp:sp modelId="{CF09BF49-E231-455B-AFF8-B48C8BD2FBFC}">
      <dsp:nvSpPr>
        <dsp:cNvPr id="0" name=""/>
        <dsp:cNvSpPr/>
      </dsp:nvSpPr>
      <dsp:spPr>
        <a:xfrm rot="5400000">
          <a:off x="4365324" y="-2193962"/>
          <a:ext cx="570041" cy="807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Identify needs by persona</a:t>
          </a:r>
          <a:endParaRPr lang="en-US" sz="1800" kern="1200" dirty="0"/>
        </a:p>
      </dsp:txBody>
      <dsp:txXfrm rot="-5400000">
        <a:off x="613891" y="1585298"/>
        <a:ext cx="8045081" cy="514387"/>
      </dsp:txXfrm>
    </dsp:sp>
    <dsp:sp modelId="{509AF1CA-8A21-4C90-8296-F0D4BAD7C891}">
      <dsp:nvSpPr>
        <dsp:cNvPr id="0" name=""/>
        <dsp:cNvSpPr/>
      </dsp:nvSpPr>
      <dsp:spPr>
        <a:xfrm rot="5400000">
          <a:off x="-131548" y="2467527"/>
          <a:ext cx="876987" cy="6138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Design</a:t>
          </a:r>
          <a:endParaRPr lang="en-US" sz="700" b="1" kern="1200" dirty="0"/>
        </a:p>
      </dsp:txBody>
      <dsp:txXfrm rot="-5400000">
        <a:off x="1" y="2642925"/>
        <a:ext cx="613891" cy="263096"/>
      </dsp:txXfrm>
    </dsp:sp>
    <dsp:sp modelId="{CA5FADCE-4E19-4906-B64A-070E6A112243}">
      <dsp:nvSpPr>
        <dsp:cNvPr id="0" name=""/>
        <dsp:cNvSpPr/>
      </dsp:nvSpPr>
      <dsp:spPr>
        <a:xfrm rot="5400000">
          <a:off x="4365324" y="-1415453"/>
          <a:ext cx="570041" cy="807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Flexibility, customization, rigor and quality</a:t>
          </a:r>
          <a:endParaRPr lang="en-US" sz="1800" kern="1200" dirty="0"/>
        </a:p>
      </dsp:txBody>
      <dsp:txXfrm rot="-5400000">
        <a:off x="613891" y="2363807"/>
        <a:ext cx="8045081" cy="514387"/>
      </dsp:txXfrm>
    </dsp:sp>
    <dsp:sp modelId="{1A83EC5E-4D95-4DF5-9537-4038AEE6126D}">
      <dsp:nvSpPr>
        <dsp:cNvPr id="0" name=""/>
        <dsp:cNvSpPr/>
      </dsp:nvSpPr>
      <dsp:spPr>
        <a:xfrm rot="5400000">
          <a:off x="-131548" y="3246036"/>
          <a:ext cx="876987" cy="6138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Delivery</a:t>
          </a:r>
          <a:endParaRPr lang="en-US" sz="700" b="1" kern="1200" dirty="0"/>
        </a:p>
      </dsp:txBody>
      <dsp:txXfrm rot="-5400000">
        <a:off x="1" y="3421434"/>
        <a:ext cx="613891" cy="263096"/>
      </dsp:txXfrm>
    </dsp:sp>
    <dsp:sp modelId="{62B0A191-D468-41C9-89E8-5930957E40E5}">
      <dsp:nvSpPr>
        <dsp:cNvPr id="0" name=""/>
        <dsp:cNvSpPr/>
      </dsp:nvSpPr>
      <dsp:spPr>
        <a:xfrm rot="5400000">
          <a:off x="4365324" y="-636944"/>
          <a:ext cx="570041" cy="807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Multiple mechanisms for delivery (traditional, blended, online, consortium, partner institutions, competitions, co-curricular activities, advisory network/mentors)</a:t>
          </a:r>
          <a:endParaRPr lang="en-US" sz="1800" kern="1200" dirty="0"/>
        </a:p>
      </dsp:txBody>
      <dsp:txXfrm rot="-5400000">
        <a:off x="613891" y="3142316"/>
        <a:ext cx="8045081" cy="514387"/>
      </dsp:txXfrm>
    </dsp:sp>
    <dsp:sp modelId="{20AAF470-6D42-418E-8287-E149D37D5E84}">
      <dsp:nvSpPr>
        <dsp:cNvPr id="0" name=""/>
        <dsp:cNvSpPr/>
      </dsp:nvSpPr>
      <dsp:spPr>
        <a:xfrm rot="5400000">
          <a:off x="-131548" y="4024545"/>
          <a:ext cx="876987" cy="6138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Action</a:t>
          </a:r>
          <a:endParaRPr lang="en-US" sz="700" b="1" kern="1200" dirty="0"/>
        </a:p>
      </dsp:txBody>
      <dsp:txXfrm rot="-5400000">
        <a:off x="1" y="4199943"/>
        <a:ext cx="613891" cy="263096"/>
      </dsp:txXfrm>
    </dsp:sp>
    <dsp:sp modelId="{C72279FA-FC89-45D0-B7BF-B0FC955A2F5D}">
      <dsp:nvSpPr>
        <dsp:cNvPr id="0" name=""/>
        <dsp:cNvSpPr/>
      </dsp:nvSpPr>
      <dsp:spPr>
        <a:xfrm rot="5400000">
          <a:off x="4365324" y="141564"/>
          <a:ext cx="570041" cy="80729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Identify gaps (technical, engineering, business, arts etc.) collaboration, experimentation, open source teaching leading to best practices</a:t>
          </a:r>
          <a:endParaRPr lang="en-US" sz="1800" kern="1200" dirty="0"/>
        </a:p>
      </dsp:txBody>
      <dsp:txXfrm rot="-5400000">
        <a:off x="613891" y="3920825"/>
        <a:ext cx="8045081" cy="514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ECB7F-C444-4769-8EB1-E47BF335E0B9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7BA96-BE00-463C-B557-7A18A6362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8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0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8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4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5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5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8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74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7BA96-BE00-463C-B557-7A18A63620E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8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331E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06932"/>
            <a:ext cx="7772400" cy="16911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800" spc="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391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i="1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sz="1000" i="0" spc="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3700" y="3454995"/>
            <a:ext cx="3276600" cy="3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78" y="6001752"/>
            <a:ext cx="1969783" cy="4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BE65-46BB-4C95-B00A-0F330A7386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437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753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963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621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6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7452-AA9D-4C89-ABED-E287CBF193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9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5447-9F0A-43B8-BF7C-BE2E9E8385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72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DA59-B3BC-4F3E-BEEC-D6B20B3291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53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6E53-9515-4EED-8F34-A44C5B972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38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E216-EF7D-4214-9334-0BB8D218D9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1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00200"/>
            <a:ext cx="8877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266700" y="2181225"/>
            <a:ext cx="5295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343400"/>
            <a:ext cx="7772400" cy="990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Class #: Class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204280"/>
            <a:ext cx="6400800" cy="7620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1673-8788-4162-95AE-6A6758C901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45815" y="2895600"/>
            <a:ext cx="7772635" cy="1337903"/>
            <a:chOff x="4275129" y="1447800"/>
            <a:chExt cx="7772635" cy="1337903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4275129" y="1447800"/>
              <a:ext cx="5707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srgbClr val="C80000"/>
                  </a:solidFill>
                  <a:latin typeface="Arial" pitchFamily="34" charset="0"/>
                  <a:cs typeface="Arial" pitchFamily="34" charset="0"/>
                </a:rPr>
                <a:t>DISCIPLINED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275364" y="1954706"/>
              <a:ext cx="7772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ENTREPRENEURSHIP</a:t>
              </a: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142522" y="430308"/>
            <a:ext cx="4948364" cy="1337903"/>
            <a:chOff x="2999350" y="430308"/>
            <a:chExt cx="4948364" cy="1337903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2999350" y="430308"/>
              <a:ext cx="3892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15.390 NEW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2999350" y="937214"/>
              <a:ext cx="4948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srgbClr val="C80000"/>
                  </a:solidFill>
                  <a:latin typeface="Arial" pitchFamily="34" charset="0"/>
                  <a:cs typeface="Arial" pitchFamily="34" charset="0"/>
                </a:rPr>
                <a:t>ENTERPRISES</a:t>
              </a:r>
            </a:p>
          </p:txBody>
        </p:sp>
      </p:grpSp>
      <p:cxnSp>
        <p:nvCxnSpPr>
          <p:cNvPr id="18" name="Straight Connector 17"/>
          <p:cNvCxnSpPr/>
          <p:nvPr userDrawn="1"/>
        </p:nvCxnSpPr>
        <p:spPr>
          <a:xfrm>
            <a:off x="6096000" y="2181225"/>
            <a:ext cx="38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5743572" y="2181225"/>
            <a:ext cx="1285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788943" y="2183606"/>
            <a:ext cx="2377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7162800" y="2183606"/>
            <a:ext cx="198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ubtitle 2"/>
          <p:cNvSpPr txBox="1">
            <a:spLocks/>
          </p:cNvSpPr>
          <p:nvPr userDrawn="1"/>
        </p:nvSpPr>
        <p:spPr>
          <a:xfrm>
            <a:off x="1371600" y="581025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80000"/>
                </a:solidFill>
              </a:rPr>
              <a:t>Bill Aulet</a:t>
            </a:r>
            <a:endParaRPr lang="en-US" dirty="0">
              <a:solidFill>
                <a:srgbClr val="C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3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8B10-BB36-43B4-A383-AADCEAC09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aulet\Documents\MIT\ECenter Plans 2009-2010\Trust Center Dedication\Logo\August Work on New Logo for MTC4ME\Final Logo\Logo with Black Letters in the Logo and Guidelines\mtc_logo_pms_blackwords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20" y="6389914"/>
            <a:ext cx="1165870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IT: Massachusetts Institute of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" y="6419221"/>
            <a:ext cx="590550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67000" y="6291942"/>
            <a:ext cx="4046529" cy="525674"/>
            <a:chOff x="5249871" y="6336173"/>
            <a:chExt cx="4046529" cy="525674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5249871" y="6336173"/>
              <a:ext cx="1657825" cy="525674"/>
              <a:chOff x="9362022" y="4888373"/>
              <a:chExt cx="1657825" cy="525674"/>
            </a:xfrm>
          </p:grpSpPr>
          <p:sp>
            <p:nvSpPr>
              <p:cNvPr id="17" name="TextBox 16"/>
              <p:cNvSpPr txBox="1"/>
              <p:nvPr userDrawn="1"/>
            </p:nvSpPr>
            <p:spPr>
              <a:xfrm>
                <a:off x="9655371" y="4888373"/>
                <a:ext cx="1364476" cy="342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400"/>
                <a:r>
                  <a:rPr lang="en-US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15.390 NEW</a:t>
                </a:r>
              </a:p>
            </p:txBody>
          </p:sp>
          <p:sp>
            <p:nvSpPr>
              <p:cNvPr id="18" name="TextBox 17"/>
              <p:cNvSpPr txBox="1"/>
              <p:nvPr userDrawn="1"/>
            </p:nvSpPr>
            <p:spPr>
              <a:xfrm>
                <a:off x="9362022" y="5071646"/>
                <a:ext cx="1657825" cy="342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400"/>
                <a:r>
                  <a:rPr lang="en-US" sz="1600" b="1" dirty="0" smtClean="0">
                    <a:solidFill>
                      <a:srgbClr val="C80000"/>
                    </a:solidFill>
                    <a:latin typeface="Arial" pitchFamily="34" charset="0"/>
                    <a:cs typeface="Arial" pitchFamily="34" charset="0"/>
                  </a:rPr>
                  <a:t>ENTERPRISES</a:t>
                </a:r>
              </a:p>
            </p:txBody>
          </p:sp>
        </p:grpSp>
        <p:grpSp>
          <p:nvGrpSpPr>
            <p:cNvPr id="13" name="Group 12"/>
            <p:cNvGrpSpPr/>
            <p:nvPr userDrawn="1"/>
          </p:nvGrpSpPr>
          <p:grpSpPr>
            <a:xfrm>
              <a:off x="6858000" y="6336173"/>
              <a:ext cx="2438400" cy="521827"/>
              <a:chOff x="6983896" y="6253906"/>
              <a:chExt cx="2438400" cy="521827"/>
            </a:xfrm>
          </p:grpSpPr>
          <p:sp>
            <p:nvSpPr>
              <p:cNvPr id="15" name="TextBox 14"/>
              <p:cNvSpPr txBox="1"/>
              <p:nvPr userDrawn="1"/>
            </p:nvSpPr>
            <p:spPr>
              <a:xfrm>
                <a:off x="6983896" y="6253906"/>
                <a:ext cx="1499699" cy="342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600" b="1" dirty="0" smtClean="0">
                    <a:solidFill>
                      <a:srgbClr val="C80000"/>
                    </a:solidFill>
                    <a:latin typeface="Arial" pitchFamily="34" charset="0"/>
                    <a:cs typeface="Arial" pitchFamily="34" charset="0"/>
                  </a:rPr>
                  <a:t>DISCIPLINED</a:t>
                </a:r>
              </a:p>
            </p:txBody>
          </p:sp>
          <p:sp>
            <p:nvSpPr>
              <p:cNvPr id="16" name="TextBox 15"/>
              <p:cNvSpPr txBox="1"/>
              <p:nvPr userDrawn="1"/>
            </p:nvSpPr>
            <p:spPr>
              <a:xfrm>
                <a:off x="6983896" y="6437179"/>
                <a:ext cx="2438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ENTREPRENEURSHIP</a:t>
                </a:r>
              </a:p>
            </p:txBody>
          </p:sp>
        </p:grpSp>
        <p:cxnSp>
          <p:nvCxnSpPr>
            <p:cNvPr id="14" name="Straight Connector 13"/>
            <p:cNvCxnSpPr/>
            <p:nvPr userDrawn="1"/>
          </p:nvCxnSpPr>
          <p:spPr>
            <a:xfrm>
              <a:off x="6883882" y="6424828"/>
              <a:ext cx="0" cy="338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911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3F05-4B19-490B-991F-C7B9033677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51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2F24-6ED0-4F0C-AAF8-F1378A8812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8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94349"/>
            <a:ext cx="8686800" cy="58370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aseline="0">
                <a:solidFill>
                  <a:srgbClr val="331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1029"/>
            <a:ext cx="8686800" cy="477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" y="5743195"/>
            <a:ext cx="8686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30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9F2B2-A90A-4E84-B1A0-D32869B044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BE65-46BB-4C95-B00A-0F330A7386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32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7452-AA9D-4C89-ABED-E287CBF193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59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5447-9F0A-43B8-BF7C-BE2E9E8385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6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3DA59-B3BC-4F3E-BEEC-D6B20B3291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59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96E53-9515-4EED-8F34-A44C5B9729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32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E216-EF7D-4214-9334-0BB8D218D9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8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9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56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9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rgbClr val="6A4C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1451576"/>
            <a:ext cx="8069881" cy="2015829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spc="300" dirty="0">
                <a:solidFill>
                  <a:srgbClr val="FFFFFF"/>
                </a:solidFill>
                <a:latin typeface="Verdana"/>
                <a:cs typeface="Verdana"/>
              </a:rPr>
              <a:t>EPERIBUS QUUNT </a:t>
            </a:r>
            <a:br>
              <a:rPr lang="en-US" sz="4000" spc="300" dirty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4000" spc="300" dirty="0">
                <a:solidFill>
                  <a:srgbClr val="FFFFFF"/>
                </a:solidFill>
                <a:latin typeface="Verdana"/>
                <a:cs typeface="Verdana"/>
              </a:rPr>
              <a:t>MILIS MINTENT UTENDEM APIS REM?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8640" y="3557765"/>
            <a:ext cx="8069881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Maxime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nus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maximil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ictation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endis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natio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Ut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fugias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verciis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eumquis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saectatibus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sitat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eaquis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simolorum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re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cuptat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laute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volor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magnis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et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quia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coriaecta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aut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evellaceaqui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nus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ducilig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nienditis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ello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mos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volestiisin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nonsenderspe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dolorum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consequas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nimperi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omnis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dundam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con non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reium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fugitatus</a:t>
            </a:r>
            <a:r>
              <a:rPr lang="en-US" i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47688" y="322228"/>
            <a:ext cx="8069618" cy="47514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25618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68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85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55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45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97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25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33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92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50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5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94349"/>
            <a:ext cx="8686800" cy="58370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aseline="0">
                <a:solidFill>
                  <a:srgbClr val="331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" y="5743195"/>
            <a:ext cx="8686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209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63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67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70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6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1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12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722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95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04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6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00200"/>
            <a:ext cx="8877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266700" y="2181225"/>
            <a:ext cx="5295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343400"/>
            <a:ext cx="7772400" cy="990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Class #: Class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204280"/>
            <a:ext cx="6400800" cy="7620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1673-8788-4162-95AE-6A6758C901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45815" y="2895600"/>
            <a:ext cx="7772635" cy="1337903"/>
            <a:chOff x="4275129" y="1447800"/>
            <a:chExt cx="7772635" cy="1337903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4275129" y="1447800"/>
              <a:ext cx="5707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srgbClr val="C80000"/>
                  </a:solidFill>
                  <a:latin typeface="Arial" pitchFamily="34" charset="0"/>
                  <a:cs typeface="Arial" pitchFamily="34" charset="0"/>
                </a:rPr>
                <a:t>DISCIPLINED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4275364" y="1954706"/>
              <a:ext cx="7772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ENTREPRENEURSHIP</a:t>
              </a: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142522" y="430308"/>
            <a:ext cx="4948364" cy="1337903"/>
            <a:chOff x="2999350" y="430308"/>
            <a:chExt cx="4948364" cy="1337903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2999350" y="430308"/>
              <a:ext cx="3892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15.390 NEW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2999350" y="937214"/>
              <a:ext cx="4948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800" b="1" dirty="0" smtClean="0">
                  <a:solidFill>
                    <a:srgbClr val="C80000"/>
                  </a:solidFill>
                  <a:latin typeface="Arial" pitchFamily="34" charset="0"/>
                  <a:cs typeface="Arial" pitchFamily="34" charset="0"/>
                </a:rPr>
                <a:t>ENTERPRISES</a:t>
              </a:r>
            </a:p>
          </p:txBody>
        </p:sp>
      </p:grpSp>
      <p:cxnSp>
        <p:nvCxnSpPr>
          <p:cNvPr id="18" name="Straight Connector 17"/>
          <p:cNvCxnSpPr/>
          <p:nvPr userDrawn="1"/>
        </p:nvCxnSpPr>
        <p:spPr>
          <a:xfrm>
            <a:off x="6096000" y="2181225"/>
            <a:ext cx="38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5743572" y="2181225"/>
            <a:ext cx="1285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788943" y="2183606"/>
            <a:ext cx="2377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7162800" y="2183606"/>
            <a:ext cx="198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ubtitle 2"/>
          <p:cNvSpPr txBox="1">
            <a:spLocks/>
          </p:cNvSpPr>
          <p:nvPr userDrawn="1"/>
        </p:nvSpPr>
        <p:spPr>
          <a:xfrm>
            <a:off x="1371600" y="581025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80000"/>
                </a:solidFill>
              </a:rPr>
              <a:t>Bill Aulet</a:t>
            </a:r>
            <a:endParaRPr lang="en-US" dirty="0">
              <a:solidFill>
                <a:srgbClr val="C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60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075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65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86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26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24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24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68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63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94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7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8B10-BB36-43B4-A383-AADCEAC09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aulet\Documents\MIT\ECenter Plans 2009-2010\Trust Center Dedication\Logo\August Work on New Logo for MTC4ME\Final Logo\Logo with Black Letters in the Logo and Guidelines\mtc_logo_pms_blackwords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20" y="6389914"/>
            <a:ext cx="1165870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IT: Massachusetts Institute of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" y="6419221"/>
            <a:ext cx="590550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67000" y="6291942"/>
            <a:ext cx="4046529" cy="525674"/>
            <a:chOff x="5249871" y="6336173"/>
            <a:chExt cx="4046529" cy="525674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5249871" y="6336173"/>
              <a:ext cx="1657825" cy="525674"/>
              <a:chOff x="9362022" y="4888373"/>
              <a:chExt cx="1657825" cy="525674"/>
            </a:xfrm>
          </p:grpSpPr>
          <p:sp>
            <p:nvSpPr>
              <p:cNvPr id="17" name="TextBox 16"/>
              <p:cNvSpPr txBox="1"/>
              <p:nvPr userDrawn="1"/>
            </p:nvSpPr>
            <p:spPr>
              <a:xfrm>
                <a:off x="9655371" y="4888373"/>
                <a:ext cx="1364476" cy="342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400"/>
                <a:r>
                  <a:rPr lang="en-US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15.390 NEW</a:t>
                </a:r>
              </a:p>
            </p:txBody>
          </p:sp>
          <p:sp>
            <p:nvSpPr>
              <p:cNvPr id="18" name="TextBox 17"/>
              <p:cNvSpPr txBox="1"/>
              <p:nvPr userDrawn="1"/>
            </p:nvSpPr>
            <p:spPr>
              <a:xfrm>
                <a:off x="9362022" y="5071646"/>
                <a:ext cx="1657825" cy="342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400"/>
                <a:r>
                  <a:rPr lang="en-US" sz="1600" b="1" dirty="0" smtClean="0">
                    <a:solidFill>
                      <a:srgbClr val="C80000"/>
                    </a:solidFill>
                    <a:latin typeface="Arial" pitchFamily="34" charset="0"/>
                    <a:cs typeface="Arial" pitchFamily="34" charset="0"/>
                  </a:rPr>
                  <a:t>ENTERPRISES</a:t>
                </a:r>
              </a:p>
            </p:txBody>
          </p:sp>
        </p:grpSp>
        <p:grpSp>
          <p:nvGrpSpPr>
            <p:cNvPr id="13" name="Group 12"/>
            <p:cNvGrpSpPr/>
            <p:nvPr userDrawn="1"/>
          </p:nvGrpSpPr>
          <p:grpSpPr>
            <a:xfrm>
              <a:off x="6858000" y="6336173"/>
              <a:ext cx="2438400" cy="521827"/>
              <a:chOff x="6983896" y="6253906"/>
              <a:chExt cx="2438400" cy="521827"/>
            </a:xfrm>
          </p:grpSpPr>
          <p:sp>
            <p:nvSpPr>
              <p:cNvPr id="15" name="TextBox 14"/>
              <p:cNvSpPr txBox="1"/>
              <p:nvPr userDrawn="1"/>
            </p:nvSpPr>
            <p:spPr>
              <a:xfrm>
                <a:off x="6983896" y="6253906"/>
                <a:ext cx="1499699" cy="342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600" b="1" dirty="0" smtClean="0">
                    <a:solidFill>
                      <a:srgbClr val="C80000"/>
                    </a:solidFill>
                    <a:latin typeface="Arial" pitchFamily="34" charset="0"/>
                    <a:cs typeface="Arial" pitchFamily="34" charset="0"/>
                  </a:rPr>
                  <a:t>DISCIPLINED</a:t>
                </a:r>
              </a:p>
            </p:txBody>
          </p:sp>
          <p:sp>
            <p:nvSpPr>
              <p:cNvPr id="16" name="TextBox 15"/>
              <p:cNvSpPr txBox="1"/>
              <p:nvPr userDrawn="1"/>
            </p:nvSpPr>
            <p:spPr>
              <a:xfrm>
                <a:off x="6983896" y="6437179"/>
                <a:ext cx="2438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600" b="1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ENTREPRENEURSHIP</a:t>
                </a:r>
              </a:p>
            </p:txBody>
          </p:sp>
        </p:grpSp>
        <p:cxnSp>
          <p:nvCxnSpPr>
            <p:cNvPr id="14" name="Straight Connector 13"/>
            <p:cNvCxnSpPr/>
            <p:nvPr userDrawn="1"/>
          </p:nvCxnSpPr>
          <p:spPr>
            <a:xfrm>
              <a:off x="6883882" y="6424828"/>
              <a:ext cx="0" cy="338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207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89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25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33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01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63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81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83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7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84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2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3F05-4B19-490B-991F-C7B9033677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45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681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268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28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54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716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27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25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743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626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5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92F24-6ED0-4F0C-AAF8-F1378A8812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097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32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31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058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03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357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473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514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4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25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2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9F2B2-A90A-4E84-B1A0-D32869B044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599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808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76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317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747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143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371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942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313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18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8600" y="5743195"/>
            <a:ext cx="8686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9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331E5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6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</a:defRPr>
            </a:lvl1pPr>
          </a:lstStyle>
          <a:p>
            <a:pPr defTabSz="914400"/>
            <a:fld id="{A6962BDF-C87A-4E88-A367-FC418FDFF2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055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</a:defRPr>
            </a:lvl1pPr>
          </a:lstStyle>
          <a:p>
            <a:pPr defTabSz="914400"/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0392" y="6781798"/>
            <a:ext cx="9164392" cy="76201"/>
          </a:xfrm>
          <a:prstGeom prst="rect">
            <a:avLst/>
          </a:prstGeom>
          <a:solidFill>
            <a:srgbClr val="C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8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Zemke Hand ITC Mobile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</a:defRPr>
            </a:lvl1pPr>
          </a:lstStyle>
          <a:p>
            <a:pPr defTabSz="914400"/>
            <a:fld id="{A6962BDF-C87A-4E88-A367-FC418FDFF2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055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Zemke Hand ITC Mobile" pitchFamily="34" charset="0"/>
              </a:defRPr>
            </a:lvl1pPr>
          </a:lstStyle>
          <a:p>
            <a:pPr defTabSz="914400"/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0392" y="6781798"/>
            <a:ext cx="9164392" cy="76201"/>
          </a:xfrm>
          <a:prstGeom prst="rect">
            <a:avLst/>
          </a:prstGeom>
          <a:solidFill>
            <a:srgbClr val="C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8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Zemke Hand ITC Mobile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Zemke Hand ITC Mobil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763FFF8-2F52-4059-8B00-69F29EA956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D0DC36-B5E5-4FD6-8D31-2CF26785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1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1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1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2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4F4E03-ECE3-4B17-A9FB-05E16CD8D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EEC070-3DD9-4B86-8C9D-E736BBF9C6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5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26" Type="http://schemas.openxmlformats.org/officeDocument/2006/relationships/image" Target="../media/image60.jpg"/><Relationship Id="rId3" Type="http://schemas.openxmlformats.org/officeDocument/2006/relationships/image" Target="../media/image37.png"/><Relationship Id="rId21" Type="http://schemas.openxmlformats.org/officeDocument/2006/relationships/image" Target="../media/image55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5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jp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24" Type="http://schemas.openxmlformats.org/officeDocument/2006/relationships/image" Target="../media/image58.jp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jpg"/><Relationship Id="rId10" Type="http://schemas.openxmlformats.org/officeDocument/2006/relationships/image" Target="../media/image44.jpg"/><Relationship Id="rId19" Type="http://schemas.openxmlformats.org/officeDocument/2006/relationships/image" Target="../media/image53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Relationship Id="rId22" Type="http://schemas.openxmlformats.org/officeDocument/2006/relationships/image" Target="../media/image56.jpg"/><Relationship Id="rId27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tiff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289" y="1506932"/>
            <a:ext cx="8252177" cy="1691194"/>
          </a:xfrm>
        </p:spPr>
        <p:txBody>
          <a:bodyPr>
            <a:noAutofit/>
          </a:bodyPr>
          <a:lstStyle/>
          <a:p>
            <a:r>
              <a:rPr lang="en-US" sz="2800" dirty="0"/>
              <a:t>East Coast vs. West Coast: Comparing Lean Launchpad and Disciplined Entrepreneurship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4, 2016</a:t>
            </a:r>
          </a:p>
          <a:p>
            <a:endParaRPr lang="en-US" dirty="0"/>
          </a:p>
          <a:p>
            <a:r>
              <a:rPr lang="en-US" dirty="0"/>
              <a:t>Mike Panesis		Renee Rock</a:t>
            </a:r>
          </a:p>
        </p:txBody>
      </p:sp>
    </p:spTree>
    <p:extLst>
      <p:ext uri="{BB962C8B-B14F-4D97-AF65-F5344CB8AC3E}">
        <p14:creationId xmlns:p14="http://schemas.microsoft.com/office/powerpoint/2010/main" val="33635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05" y="147378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ea typeface="ＭＳ Ｐゴシック" pitchFamily="34" charset="-128"/>
              </a:rPr>
              <a:t>24 Step process 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Come in with an idea</a:t>
            </a:r>
          </a:p>
          <a:p>
            <a:r>
              <a:rPr lang="en-US" dirty="0" smtClean="0">
                <a:ea typeface="ＭＳ Ｐゴシック" pitchFamily="34" charset="-128"/>
              </a:rPr>
              <a:t>Identify sooner </a:t>
            </a:r>
            <a:r>
              <a:rPr lang="en-US" dirty="0">
                <a:ea typeface="ＭＳ Ｐゴシック" pitchFamily="34" charset="-128"/>
              </a:rPr>
              <a:t>rather than later that your idea is not a good </a:t>
            </a:r>
            <a:r>
              <a:rPr lang="en-US" dirty="0" smtClean="0">
                <a:ea typeface="ＭＳ Ｐゴシック" pitchFamily="34" charset="-128"/>
              </a:rPr>
              <a:t>one.</a:t>
            </a:r>
          </a:p>
          <a:p>
            <a:r>
              <a:rPr lang="en-US" dirty="0" smtClean="0">
                <a:ea typeface="ＭＳ Ｐゴシック" pitchFamily="34" charset="-128"/>
              </a:rPr>
              <a:t>Build </a:t>
            </a:r>
            <a:r>
              <a:rPr lang="en-US" dirty="0">
                <a:ea typeface="ＭＳ Ｐゴシック" pitchFamily="34" charset="-128"/>
              </a:rPr>
              <a:t>a team</a:t>
            </a:r>
          </a:p>
          <a:p>
            <a:r>
              <a:rPr lang="en-US" dirty="0">
                <a:ea typeface="ＭＳ Ｐゴシック" pitchFamily="34" charset="-128"/>
              </a:rPr>
              <a:t>Execution considerations</a:t>
            </a:r>
          </a:p>
          <a:p>
            <a:r>
              <a:rPr lang="en-US" dirty="0">
                <a:ea typeface="ＭＳ Ｐゴシック" pitchFamily="34" charset="-128"/>
              </a:rPr>
              <a:t>Fund raising</a:t>
            </a:r>
          </a:p>
          <a:p>
            <a:r>
              <a:rPr lang="en-US" dirty="0">
                <a:ea typeface="ＭＳ Ｐゴシック" pitchFamily="34" charset="-128"/>
              </a:rPr>
              <a:t>Scaling</a:t>
            </a:r>
            <a:endParaRPr lang="en-US" sz="2800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 descr="http://disciplinedentrepreneurship.com/sites/default/files/DE-Homepage-Slideshow-2013-06-10-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r="57849"/>
          <a:stretch/>
        </p:blipFill>
        <p:spPr bwMode="auto">
          <a:xfrm>
            <a:off x="5486400" y="3116179"/>
            <a:ext cx="33147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 smtClean="0"/>
              <a:t>Logical Flow of Course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69669553"/>
              </p:ext>
            </p:extLst>
          </p:nvPr>
        </p:nvGraphicFramePr>
        <p:xfrm>
          <a:off x="152400" y="838200"/>
          <a:ext cx="5715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5105400" y="4114800"/>
            <a:ext cx="1897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</a:t>
            </a:r>
            <a:r>
              <a:rPr lang="en-US" sz="1200" b="1" dirty="0" smtClean="0">
                <a:solidFill>
                  <a:prstClr val="black"/>
                </a:solidFill>
                <a:latin typeface="Zemke Hand ITC Mobile" pitchFamily="34" charset="0"/>
              </a:rPr>
              <a:t>Segmentation</a:t>
            </a:r>
            <a:endParaRPr lang="en-US" sz="1200" b="1" dirty="0">
              <a:solidFill>
                <a:prstClr val="black"/>
              </a:solidFill>
              <a:latin typeface="Zemke Hand ITC Mobile" pitchFamily="34" charset="0"/>
            </a:endParaRPr>
          </a:p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Direct Validation</a:t>
            </a:r>
          </a:p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Competition</a:t>
            </a:r>
          </a:p>
        </p:txBody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4794250" y="3468688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200" b="1">
                <a:solidFill>
                  <a:prstClr val="black"/>
                </a:solidFill>
                <a:latin typeface="Zemke Hand ITC Mobile" pitchFamily="34" charset="0"/>
              </a:rPr>
              <a:t>- Value Proposition</a:t>
            </a:r>
          </a:p>
          <a:p>
            <a:pPr defTabSz="914400"/>
            <a:r>
              <a:rPr lang="en-US" sz="1200" b="1">
                <a:solidFill>
                  <a:prstClr val="black"/>
                </a:solidFill>
                <a:latin typeface="Zemke Hand ITC Mobile" pitchFamily="34" charset="0"/>
              </a:rPr>
              <a:t>- Competitive Advantage</a:t>
            </a:r>
          </a:p>
          <a:p>
            <a:pPr defTabSz="914400"/>
            <a:r>
              <a:rPr lang="en-US" sz="1200" b="1">
                <a:solidFill>
                  <a:prstClr val="black"/>
                </a:solidFill>
                <a:latin typeface="Zemke Hand ITC Mobile" pitchFamily="34" charset="0"/>
              </a:rPr>
              <a:t>- Development Plans</a:t>
            </a:r>
          </a:p>
        </p:txBody>
      </p: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4419600" y="28956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Where to Extract Rent</a:t>
            </a:r>
          </a:p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Pricing</a:t>
            </a:r>
          </a:p>
        </p:txBody>
      </p:sp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4083050" y="2173288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Go to Market</a:t>
            </a:r>
          </a:p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Sales</a:t>
            </a:r>
          </a:p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Marketing</a:t>
            </a:r>
          </a:p>
        </p:txBody>
      </p:sp>
      <p:sp>
        <p:nvSpPr>
          <p:cNvPr id="14" name="TextBox 42"/>
          <p:cNvSpPr txBox="1">
            <a:spLocks noChangeArrowheads="1"/>
          </p:cNvSpPr>
          <p:nvPr/>
        </p:nvSpPr>
        <p:spPr bwMode="auto">
          <a:xfrm>
            <a:off x="3676650" y="1595438"/>
            <a:ext cx="220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Financial Statements </a:t>
            </a:r>
          </a:p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Investor Strategy &amp; Pitch</a:t>
            </a:r>
          </a:p>
        </p:txBody>
      </p:sp>
      <p:sp>
        <p:nvSpPr>
          <p:cNvPr id="15" name="TextBox 45"/>
          <p:cNvSpPr txBox="1">
            <a:spLocks noChangeArrowheads="1"/>
          </p:cNvSpPr>
          <p:nvPr/>
        </p:nvSpPr>
        <p:spPr bwMode="auto">
          <a:xfrm>
            <a:off x="5791200" y="5449888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Generation</a:t>
            </a:r>
          </a:p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Analysis</a:t>
            </a:r>
          </a:p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Testing on Key Stakeholders</a:t>
            </a:r>
          </a:p>
        </p:txBody>
      </p:sp>
      <p:sp>
        <p:nvSpPr>
          <p:cNvPr id="16" name="TextBox 45"/>
          <p:cNvSpPr txBox="1">
            <a:spLocks noChangeArrowheads="1"/>
          </p:cNvSpPr>
          <p:nvPr/>
        </p:nvSpPr>
        <p:spPr bwMode="auto">
          <a:xfrm>
            <a:off x="5486400" y="4762500"/>
            <a:ext cx="1770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Team Composition</a:t>
            </a:r>
          </a:p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Values</a:t>
            </a:r>
          </a:p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Setting Expectations</a:t>
            </a:r>
          </a:p>
        </p:txBody>
      </p:sp>
      <p:sp>
        <p:nvSpPr>
          <p:cNvPr id="17" name="TextBox 42"/>
          <p:cNvSpPr txBox="1">
            <a:spLocks noChangeArrowheads="1"/>
          </p:cNvSpPr>
          <p:nvPr/>
        </p:nvSpPr>
        <p:spPr bwMode="auto">
          <a:xfrm>
            <a:off x="3352800" y="762000"/>
            <a:ext cx="139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- </a:t>
            </a:r>
            <a:r>
              <a:rPr lang="en-US" sz="1200" b="1" dirty="0" smtClean="0">
                <a:solidFill>
                  <a:prstClr val="black"/>
                </a:solidFill>
                <a:latin typeface="Zemke Hand ITC Mobile" pitchFamily="34" charset="0"/>
              </a:rPr>
              <a:t>Business Plan</a:t>
            </a:r>
            <a:endParaRPr lang="en-US" sz="1200" b="1" dirty="0">
              <a:solidFill>
                <a:prstClr val="black"/>
              </a:solidFill>
              <a:latin typeface="Zemke Hand ITC Mobile" pitchFamily="34" charset="0"/>
            </a:endParaRPr>
          </a:p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Scaling</a:t>
            </a:r>
          </a:p>
          <a:p>
            <a:pPr defTabSz="914400">
              <a:buFontTx/>
              <a:buChar char="-"/>
            </a:pPr>
            <a:r>
              <a:rPr lang="en-US" sz="1200" b="1" dirty="0">
                <a:solidFill>
                  <a:prstClr val="black"/>
                </a:solidFill>
                <a:latin typeface="Zemke Hand ITC Mobile" pitchFamily="34" charset="0"/>
              </a:rPr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603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Assessing the Idea:</a:t>
            </a:r>
            <a:br>
              <a:rPr lang="en-US" altLang="en-US" sz="3200" dirty="0"/>
            </a:br>
            <a:r>
              <a:rPr lang="en-US" altLang="en-US" sz="3200" dirty="0"/>
              <a:t>Howard Anderson’s 27 Rules for Viability</a:t>
            </a:r>
            <a:endParaRPr lang="en-US" altLang="en-US" sz="3200" dirty="0" smtClean="0"/>
          </a:p>
        </p:txBody>
      </p:sp>
      <p:sp>
        <p:nvSpPr>
          <p:cNvPr id="7171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Don’t worry; focus on process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Right can come from Wrong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Little Capital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Quick to generate Sales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Low break even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Does not require perfect execution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High Gross Margin products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Not require excellent management team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Identifiable customers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Reason marketing &amp; sales costs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Avoid dominant buyer power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Intelligent customers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Avoid fads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1600" dirty="0" smtClean="0"/>
              <a:t>Avoid requirement for global markets</a:t>
            </a:r>
          </a:p>
        </p:txBody>
      </p:sp>
      <p:sp>
        <p:nvSpPr>
          <p:cNvPr id="7172" name="Content Placeholder 10"/>
          <p:cNvSpPr>
            <a:spLocks noGrp="1"/>
          </p:cNvSpPr>
          <p:nvPr>
            <p:ph sz="half" idx="4294967295"/>
          </p:nvPr>
        </p:nvSpPr>
        <p:spPr>
          <a:xfrm>
            <a:off x="5334000" y="1524000"/>
            <a:ext cx="3810000" cy="4953000"/>
          </a:xfrm>
        </p:spPr>
        <p:txBody>
          <a:bodyPr/>
          <a:lstStyle/>
          <a:p>
            <a:pPr>
              <a:buFontTx/>
              <a:buAutoNum type="arabicPeriod" startAt="15"/>
            </a:pPr>
            <a:r>
              <a:rPr lang="en-US" altLang="en-US" sz="1600" dirty="0" smtClean="0"/>
              <a:t>Avoid dependence on OEM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dependence on </a:t>
            </a:r>
            <a:r>
              <a:rPr lang="en-US" altLang="en-US" sz="1600" dirty="0" err="1" smtClean="0"/>
              <a:t>Gov</a:t>
            </a:r>
            <a:r>
              <a:rPr lang="en-US" altLang="en-US" sz="1600" dirty="0" smtClean="0"/>
              <a:t> policy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simple extension of competitor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long lead time to succeed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soft dollar justification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complex DMP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markets where customer is not well funded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cross departmental sales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Select products with 4X+ benefit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Avoid Swiss Army Knives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Select doable sales metrics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Select where min process change</a:t>
            </a:r>
          </a:p>
          <a:p>
            <a:pPr>
              <a:buFontTx/>
              <a:buAutoNum type="arabicPeriod" startAt="15"/>
            </a:pPr>
            <a:r>
              <a:rPr lang="en-US" altLang="en-US" sz="1600" dirty="0" smtClean="0"/>
              <a:t>Select where can develop product family</a:t>
            </a:r>
          </a:p>
          <a:p>
            <a:pPr>
              <a:buFontTx/>
              <a:buAutoNum type="arabicPeriod" startAt="15"/>
            </a:pPr>
            <a:endParaRPr lang="en-US" altLang="en-US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0400"/>
            <a:ext cx="304800" cy="366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55510"/>
            <a:ext cx="304800" cy="3664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34" y="3562785"/>
            <a:ext cx="304800" cy="366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48422"/>
            <a:ext cx="304800" cy="366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34" y="2603877"/>
            <a:ext cx="304800" cy="36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Themes of 24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aulet\Documents\Book on Entrepreneurship\Cartoons and Diagrams I Really Like\0000 Overview of 24 Steps with Color Coding Spread for Book 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8" t="23886" r="33113" b="40268"/>
          <a:stretch>
            <a:fillRect/>
          </a:stretch>
        </p:blipFill>
        <p:spPr bwMode="auto">
          <a:xfrm>
            <a:off x="457200" y="2044261"/>
            <a:ext cx="2438400" cy="3532188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03" y="1306539"/>
            <a:ext cx="5414936" cy="54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aulet\Documents\Book on Entrepreneurship\Cartoons and Diagrams I Really Like\0000 Overview of 24 Steps with Color Coding Spread for Book 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1" t="24023" r="20840" b="45369"/>
          <a:stretch>
            <a:fillRect/>
          </a:stretch>
        </p:blipFill>
        <p:spPr bwMode="auto">
          <a:xfrm>
            <a:off x="304800" y="2133600"/>
            <a:ext cx="2209800" cy="32766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11" y="53182"/>
            <a:ext cx="6271418" cy="62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ulet\Documents\Book on Entrepreneurship\Cartoons and Diagrams I Really Like\0000 Overview of 24 Steps with Color Coding Spread for Book 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5" t="24049" r="6206" b="54344"/>
          <a:stretch>
            <a:fillRect/>
          </a:stretch>
        </p:blipFill>
        <p:spPr bwMode="auto">
          <a:xfrm>
            <a:off x="152400" y="2368048"/>
            <a:ext cx="2645924" cy="218791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84" y="326294"/>
            <a:ext cx="6271418" cy="62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aulet\Documents\Book on Entrepreneurship\Cartoons and Diagrams I Really Like\0000 Overview of 24 Steps with Color Coding Spread for Book 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9" t="59697" r="32529" b="13812"/>
          <a:stretch>
            <a:fillRect/>
          </a:stretch>
        </p:blipFill>
        <p:spPr bwMode="auto">
          <a:xfrm>
            <a:off x="152400" y="2286000"/>
            <a:ext cx="2324100" cy="2547938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11" y="53182"/>
            <a:ext cx="6271418" cy="62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aulet\Documents\Book on Entrepreneurship\Cartoons and Diagrams I Really Like\0000 Overview of 24 Steps with Color Coding Spread for Book 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2" t="60303" r="19965" b="13812"/>
          <a:stretch>
            <a:fillRect/>
          </a:stretch>
        </p:blipFill>
        <p:spPr bwMode="auto">
          <a:xfrm>
            <a:off x="304800" y="2362200"/>
            <a:ext cx="2211413" cy="2565902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11" y="252308"/>
            <a:ext cx="6271418" cy="62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11" y="255191"/>
            <a:ext cx="6271418" cy="6271418"/>
          </a:xfrm>
          <a:prstGeom prst="rect">
            <a:avLst/>
          </a:prstGeom>
        </p:spPr>
      </p:pic>
      <p:pic>
        <p:nvPicPr>
          <p:cNvPr id="29700" name="Picture 2" descr="C:\Users\aulet\Documents\Book on Entrepreneurship\Cartoons and Diagrams I Really Like\0000 Overview of 24 Steps with Color Coding Spread for Book 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6" t="60461" r="8911" b="23393"/>
          <a:stretch>
            <a:fillRect/>
          </a:stretch>
        </p:blipFill>
        <p:spPr bwMode="auto">
          <a:xfrm>
            <a:off x="457200" y="2590800"/>
            <a:ext cx="2242554" cy="175260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the Teachers: The MIT </a:t>
            </a:r>
            <a:r>
              <a:rPr lang="en-US" dirty="0"/>
              <a:t>Global Entrepreneurship </a:t>
            </a:r>
            <a:r>
              <a:rPr lang="en-US" dirty="0" smtClean="0"/>
              <a:t>Bootcamp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538254"/>
            <a:ext cx="8829675" cy="477128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“We don’t study entrepreneurs, we </a:t>
            </a:r>
            <a:r>
              <a:rPr lang="en-US" sz="2000" b="1" i="1" dirty="0">
                <a:solidFill>
                  <a:schemeClr val="tx1"/>
                </a:solidFill>
              </a:rPr>
              <a:t>become</a:t>
            </a:r>
            <a:r>
              <a:rPr lang="en-US" sz="2000" dirty="0">
                <a:solidFill>
                  <a:schemeClr val="tx1"/>
                </a:solidFill>
              </a:rPr>
              <a:t> entrepreneurs.”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L</a:t>
            </a:r>
            <a:r>
              <a:rPr lang="en-US" sz="2000" b="1" dirty="0" smtClean="0">
                <a:solidFill>
                  <a:schemeClr val="tx1"/>
                </a:solidFill>
              </a:rPr>
              <a:t>earn by doing</a:t>
            </a:r>
            <a:r>
              <a:rPr lang="en-US" sz="2000" dirty="0" smtClean="0">
                <a:solidFill>
                  <a:schemeClr val="tx1"/>
                </a:solidFill>
              </a:rPr>
              <a:t>: Identify</a:t>
            </a:r>
            <a:r>
              <a:rPr lang="en-US" sz="2000" dirty="0">
                <a:solidFill>
                  <a:schemeClr val="tx1"/>
                </a:solidFill>
              </a:rPr>
              <a:t>, organize and build a new enterprise in 5 days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Demands hard work, long hours, little sleep, solid collaboration skills, discipline and </a:t>
            </a:r>
            <a:r>
              <a:rPr lang="en-US" sz="2000" dirty="0" smtClean="0">
                <a:solidFill>
                  <a:schemeClr val="tx1"/>
                </a:solidFill>
              </a:rPr>
              <a:t>creativity (rapid onboarding of entrepreneurial traits) 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Focus on diversity (50 </a:t>
            </a:r>
            <a:r>
              <a:rPr lang="en-US" sz="2000" dirty="0">
                <a:solidFill>
                  <a:schemeClr val="tx1"/>
                </a:solidFill>
              </a:rPr>
              <a:t>entrepreneurs from 27 different </a:t>
            </a:r>
            <a:r>
              <a:rPr lang="en-US" sz="2000" dirty="0" smtClean="0">
                <a:solidFill>
                  <a:schemeClr val="tx1"/>
                </a:solidFill>
              </a:rPr>
              <a:t>countries, but </a:t>
            </a:r>
            <a:r>
              <a:rPr lang="en-US" sz="2000" b="1" dirty="0" smtClean="0">
                <a:solidFill>
                  <a:schemeClr val="tx1"/>
                </a:solidFill>
              </a:rPr>
              <a:t>mostly men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Lectures from MIT faculty, entrepreneurs, VCs from Martin Trust Center for Entrepreneurship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High tolerance for failure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High tolerance for alcohol consumption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 Perspective</a:t>
            </a:r>
            <a:endParaRPr lang="en-US" dirty="0"/>
          </a:p>
          <a:p>
            <a:r>
              <a:rPr lang="en-US" dirty="0"/>
              <a:t>Using DE in the </a:t>
            </a:r>
            <a:r>
              <a:rPr lang="en-US" dirty="0" smtClean="0"/>
              <a:t>Li</a:t>
            </a:r>
            <a:r>
              <a:rPr lang="en-US" dirty="0" smtClean="0"/>
              <a:t>beral Arts Classroom</a:t>
            </a:r>
            <a:endParaRPr lang="en-US" dirty="0"/>
          </a:p>
          <a:p>
            <a:r>
              <a:rPr lang="en-US" dirty="0"/>
              <a:t>Comparing DE and LLP</a:t>
            </a:r>
          </a:p>
          <a:p>
            <a:r>
              <a:rPr lang="en-US" dirty="0"/>
              <a:t>Reflections on teaching entrepreneurship– and what’s next</a:t>
            </a:r>
          </a:p>
          <a:p>
            <a:r>
              <a:rPr lang="en-US" dirty="0"/>
              <a:t>Discussion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rrock\Desktop\Dropbox\Dropbox\mit photos and video\MIT\1621765_10152245768406951_3035953971050773316_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Comparing DE and LLP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DE Steps to Business Model Canvas</a:t>
            </a:r>
          </a:p>
        </p:txBody>
      </p:sp>
      <p:pic>
        <p:nvPicPr>
          <p:cNvPr id="6146" name="Picture 2" descr="File:Business Model Canv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5" y="778050"/>
            <a:ext cx="7123289" cy="47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648" y="1971786"/>
            <a:ext cx="1030632" cy="3142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648" y="2362870"/>
            <a:ext cx="1181587" cy="3268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87" y="2570467"/>
            <a:ext cx="951301" cy="2890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48" y="3167879"/>
            <a:ext cx="1043966" cy="3156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290" y="2404293"/>
            <a:ext cx="898317" cy="3422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2648" y="3560365"/>
            <a:ext cx="1220785" cy="2738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1170" y="2065221"/>
            <a:ext cx="1143144" cy="288561"/>
          </a:xfrm>
          <a:prstGeom prst="rect">
            <a:avLst/>
          </a:prstGeom>
        </p:spPr>
      </p:pic>
      <p:pic>
        <p:nvPicPr>
          <p:cNvPr id="6144" name="Picture 61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4922" y="4368800"/>
            <a:ext cx="938784" cy="304800"/>
          </a:xfrm>
          <a:prstGeom prst="rect">
            <a:avLst/>
          </a:prstGeom>
        </p:spPr>
      </p:pic>
      <p:pic>
        <p:nvPicPr>
          <p:cNvPr id="6145" name="Picture 61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1018" y="4673600"/>
            <a:ext cx="844354" cy="288858"/>
          </a:xfrm>
          <a:prstGeom prst="rect">
            <a:avLst/>
          </a:prstGeom>
        </p:spPr>
      </p:pic>
      <p:pic>
        <p:nvPicPr>
          <p:cNvPr id="6148" name="Picture 61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1170" y="2515352"/>
            <a:ext cx="1035321" cy="294249"/>
          </a:xfrm>
          <a:prstGeom prst="rect">
            <a:avLst/>
          </a:prstGeom>
        </p:spPr>
      </p:pic>
      <p:pic>
        <p:nvPicPr>
          <p:cNvPr id="6154" name="Picture 61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4687" y="3649322"/>
            <a:ext cx="790278" cy="316111"/>
          </a:xfrm>
          <a:prstGeom prst="rect">
            <a:avLst/>
          </a:prstGeom>
        </p:spPr>
      </p:pic>
      <p:pic>
        <p:nvPicPr>
          <p:cNvPr id="6155" name="Picture 61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2648" y="2766559"/>
            <a:ext cx="817141" cy="324453"/>
          </a:xfrm>
          <a:prstGeom prst="rect">
            <a:avLst/>
          </a:prstGeom>
        </p:spPr>
      </p:pic>
      <p:pic>
        <p:nvPicPr>
          <p:cNvPr id="6156" name="Picture 61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74687" y="3299373"/>
            <a:ext cx="1212774" cy="288443"/>
          </a:xfrm>
          <a:prstGeom prst="rect">
            <a:avLst/>
          </a:prstGeom>
        </p:spPr>
      </p:pic>
      <p:pic>
        <p:nvPicPr>
          <p:cNvPr id="6157" name="Picture 615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4687" y="2207477"/>
            <a:ext cx="1074040" cy="301485"/>
          </a:xfrm>
          <a:prstGeom prst="rect">
            <a:avLst/>
          </a:prstGeom>
        </p:spPr>
      </p:pic>
      <p:pic>
        <p:nvPicPr>
          <p:cNvPr id="6158" name="Picture 61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74687" y="2920975"/>
            <a:ext cx="1242221" cy="316893"/>
          </a:xfrm>
          <a:prstGeom prst="rect">
            <a:avLst/>
          </a:prstGeom>
        </p:spPr>
      </p:pic>
      <p:grpSp>
        <p:nvGrpSpPr>
          <p:cNvPr id="6160" name="Group 6159"/>
          <p:cNvGrpSpPr/>
          <p:nvPr/>
        </p:nvGrpSpPr>
        <p:grpSpPr>
          <a:xfrm>
            <a:off x="7549319" y="712364"/>
            <a:ext cx="1291090" cy="1639234"/>
            <a:chOff x="7572169" y="734382"/>
            <a:chExt cx="1291090" cy="1639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576621" y="1038552"/>
              <a:ext cx="854400" cy="3604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76621" y="1426750"/>
              <a:ext cx="1042728" cy="3140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76621" y="1768573"/>
              <a:ext cx="1286638" cy="28454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76621" y="2080865"/>
              <a:ext cx="1183733" cy="292751"/>
            </a:xfrm>
            <a:prstGeom prst="rect">
              <a:avLst/>
            </a:prstGeom>
          </p:spPr>
        </p:pic>
        <p:sp>
          <p:nvSpPr>
            <p:cNvPr id="6159" name="TextBox 6158"/>
            <p:cNvSpPr txBox="1"/>
            <p:nvPr/>
          </p:nvSpPr>
          <p:spPr>
            <a:xfrm>
              <a:off x="7572169" y="734382"/>
              <a:ext cx="1227078" cy="21457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Market Size</a:t>
              </a:r>
            </a:p>
          </p:txBody>
        </p:sp>
      </p:grpSp>
      <p:grpSp>
        <p:nvGrpSpPr>
          <p:cNvPr id="6163" name="Group 6162"/>
          <p:cNvGrpSpPr/>
          <p:nvPr/>
        </p:nvGrpSpPr>
        <p:grpSpPr>
          <a:xfrm>
            <a:off x="7549319" y="2513057"/>
            <a:ext cx="1249927" cy="589927"/>
            <a:chOff x="7549320" y="2489637"/>
            <a:chExt cx="1249927" cy="5899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549320" y="2788340"/>
              <a:ext cx="1036757" cy="291224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572169" y="2489637"/>
              <a:ext cx="1227078" cy="21457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Competition</a:t>
              </a:r>
            </a:p>
          </p:txBody>
        </p:sp>
      </p:grpSp>
      <p:grpSp>
        <p:nvGrpSpPr>
          <p:cNvPr id="6164" name="Group 6163"/>
          <p:cNvGrpSpPr/>
          <p:nvPr/>
        </p:nvGrpSpPr>
        <p:grpSpPr>
          <a:xfrm>
            <a:off x="7549319" y="4480298"/>
            <a:ext cx="1249928" cy="1109332"/>
            <a:chOff x="7549319" y="4502316"/>
            <a:chExt cx="1249928" cy="1109332"/>
          </a:xfrm>
        </p:grpSpPr>
        <p:pic>
          <p:nvPicPr>
            <p:cNvPr id="6150" name="Picture 614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549319" y="4957073"/>
              <a:ext cx="762555" cy="323508"/>
            </a:xfrm>
            <a:prstGeom prst="rect">
              <a:avLst/>
            </a:prstGeom>
          </p:spPr>
        </p:pic>
        <p:pic>
          <p:nvPicPr>
            <p:cNvPr id="6151" name="Picture 615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552073" y="5328140"/>
              <a:ext cx="759801" cy="283508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572169" y="4502316"/>
              <a:ext cx="1227078" cy="42578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Scientific Method</a:t>
              </a:r>
            </a:p>
          </p:txBody>
        </p:sp>
      </p:grpSp>
      <p:grpSp>
        <p:nvGrpSpPr>
          <p:cNvPr id="6162" name="Group 6161"/>
          <p:cNvGrpSpPr/>
          <p:nvPr/>
        </p:nvGrpSpPr>
        <p:grpSpPr>
          <a:xfrm>
            <a:off x="7549319" y="3264443"/>
            <a:ext cx="1291090" cy="1054395"/>
            <a:chOff x="7572169" y="3251129"/>
            <a:chExt cx="1291090" cy="1054395"/>
          </a:xfrm>
        </p:grpSpPr>
        <p:pic>
          <p:nvPicPr>
            <p:cNvPr id="6147" name="Picture 614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576620" y="3746018"/>
              <a:ext cx="1222627" cy="276420"/>
            </a:xfrm>
            <a:prstGeom prst="rect">
              <a:avLst/>
            </a:prstGeom>
          </p:spPr>
        </p:pic>
        <p:pic>
          <p:nvPicPr>
            <p:cNvPr id="6149" name="Picture 61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576620" y="4055028"/>
              <a:ext cx="1286639" cy="25049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572169" y="3251129"/>
              <a:ext cx="1227078" cy="43788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Metrics That Matter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09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LLP and DE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71501" y="716456"/>
          <a:ext cx="8086723" cy="4793102"/>
        </p:xfrm>
        <a:graphic>
          <a:graphicData uri="http://schemas.openxmlformats.org/drawingml/2006/table">
            <a:tbl>
              <a:tblPr/>
              <a:tblGrid>
                <a:gridCol w="1644756">
                  <a:extLst>
                    <a:ext uri="{9D8B030D-6E8A-4147-A177-3AD203B41FA5}">
                      <a16:colId xmlns="" xmlns:a16="http://schemas.microsoft.com/office/drawing/2014/main" val="1451436388"/>
                    </a:ext>
                  </a:extLst>
                </a:gridCol>
                <a:gridCol w="3485319">
                  <a:extLst>
                    <a:ext uri="{9D8B030D-6E8A-4147-A177-3AD203B41FA5}">
                      <a16:colId xmlns="" xmlns:a16="http://schemas.microsoft.com/office/drawing/2014/main" val="700017205"/>
                    </a:ext>
                  </a:extLst>
                </a:gridCol>
                <a:gridCol w="2956648">
                  <a:extLst>
                    <a:ext uri="{9D8B030D-6E8A-4147-A177-3AD203B41FA5}">
                      <a16:colId xmlns="" xmlns:a16="http://schemas.microsoft.com/office/drawing/2014/main" val="4290310022"/>
                    </a:ext>
                  </a:extLst>
                </a:gridCol>
              </a:tblGrid>
              <a:tr h="30646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Lean Launchpad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Disciplined Entrepreneurship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9256776"/>
                  </a:ext>
                </a:extLst>
              </a:tr>
              <a:tr h="17512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Founder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Steve Blank</a:t>
                      </a:r>
                      <a:endParaRPr lang="en-US" sz="140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 Aulet</a:t>
                      </a:r>
                      <a:endParaRPr lang="en-US" sz="140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78920040"/>
                  </a:ext>
                </a:extLst>
              </a:tr>
              <a:tr h="17512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Founding Locations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Stanford &amp; UC Berkeley</a:t>
                      </a:r>
                      <a:endParaRPr lang="en-US" sz="140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</a:t>
                      </a:r>
                      <a:endParaRPr lang="en-US" sz="140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1762937"/>
                  </a:ext>
                </a:extLst>
              </a:tr>
              <a:tr h="1175524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Textbooks/Papers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“The Startup Owner’s Manual”, Blank &amp; Dorf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“Business Model Generation”, Osterwalder &amp; Pigneur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“Four Steps to the Epiphany”, Blank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“Why the Lean Startup Changes Everything”, Blank, HBR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“Disciplined Entrepreneurship”, Aulet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57115223"/>
                  </a:ext>
                </a:extLst>
              </a:tr>
              <a:tr h="43780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Affiliated Programs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Innovation Corps – NSF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Startup Next (originally)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MITx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Bootcamp</a:t>
                      </a:r>
                      <a:endParaRPr lang="en-US" sz="1400" dirty="0">
                        <a:effectLst/>
                      </a:endParaRPr>
                    </a:p>
                    <a:p>
                      <a:pPr fontAlgn="ctr"/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9767003"/>
                  </a:ext>
                </a:extLst>
              </a:tr>
              <a:tr h="70048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Educator Seminar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LLP Educators Seminar</a:t>
                      </a:r>
                      <a:endParaRPr lang="en-US" sz="140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Entrepreneurship Educators Forum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MITx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Entrepreneurship Educators Seminar w/ Certification 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84304846"/>
                  </a:ext>
                </a:extLst>
              </a:tr>
              <a:tr h="30646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 Sites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http://www.steveblank.com</a:t>
                      </a:r>
                      <a:endParaRPr lang="en-US" sz="140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http://disciplinedentrepreneurship.com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5138080"/>
                  </a:ext>
                </a:extLst>
              </a:tr>
              <a:tr h="17512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MOOC Affiliation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Udacity</a:t>
                      </a:r>
                      <a:endParaRPr lang="en-US" sz="140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EdX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4348806"/>
                  </a:ext>
                </a:extLst>
              </a:tr>
              <a:tr h="70048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Apps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Launchpad Central</a:t>
                      </a: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Disciplined Entrepreneurship Toolbox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</a:endParaRPr>
                    </a:p>
                  </a:txBody>
                  <a:tcPr marL="36483" marR="36483" marT="21890" marB="218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006071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3098296" y="-233065"/>
            <a:ext cx="156058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LLP and DE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1" y="1666876"/>
          <a:ext cx="7010397" cy="2198524"/>
        </p:xfrm>
        <a:graphic>
          <a:graphicData uri="http://schemas.openxmlformats.org/drawingml/2006/table">
            <a:tbl>
              <a:tblPr/>
              <a:tblGrid>
                <a:gridCol w="2336799">
                  <a:extLst>
                    <a:ext uri="{9D8B030D-6E8A-4147-A177-3AD203B41FA5}">
                      <a16:colId xmlns="" xmlns:a16="http://schemas.microsoft.com/office/drawing/2014/main" val="1311506589"/>
                    </a:ext>
                  </a:extLst>
                </a:gridCol>
                <a:gridCol w="2336799">
                  <a:extLst>
                    <a:ext uri="{9D8B030D-6E8A-4147-A177-3AD203B41FA5}">
                      <a16:colId xmlns="" xmlns:a16="http://schemas.microsoft.com/office/drawing/2014/main" val="354357588"/>
                    </a:ext>
                  </a:extLst>
                </a:gridCol>
                <a:gridCol w="2336799">
                  <a:extLst>
                    <a:ext uri="{9D8B030D-6E8A-4147-A177-3AD203B41FA5}">
                      <a16:colId xmlns="" xmlns:a16="http://schemas.microsoft.com/office/drawing/2014/main" val="86197341"/>
                    </a:ext>
                  </a:extLst>
                </a:gridCol>
              </a:tblGrid>
              <a:tr h="22723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  <a:endParaRPr lang="en-US" sz="1400" dirty="0">
                        <a:effectLst/>
                      </a:endParaRPr>
                    </a:p>
                  </a:txBody>
                  <a:tcPr marL="27052" marR="27052" marT="16231" marB="1623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Lean Launchpad</a:t>
                      </a:r>
                      <a:endParaRPr lang="en-US" sz="1400">
                        <a:effectLst/>
                      </a:endParaRPr>
                    </a:p>
                  </a:txBody>
                  <a:tcPr marL="27052" marR="27052" marT="16231" marB="1623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Disciplined Entrepreneurship</a:t>
                      </a:r>
                      <a:endParaRPr lang="en-US" sz="1400" dirty="0">
                        <a:effectLst/>
                      </a:endParaRPr>
                    </a:p>
                  </a:txBody>
                  <a:tcPr marL="27052" marR="27052" marT="16231" marB="1623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1264319"/>
                  </a:ext>
                </a:extLst>
              </a:tr>
              <a:tr h="1006345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Assertions</a:t>
                      </a:r>
                      <a:endParaRPr lang="en-US" sz="1400" dirty="0">
                        <a:effectLst/>
                      </a:endParaRPr>
                    </a:p>
                  </a:txBody>
                  <a:tcPr marL="27052" marR="27052" marT="16231" marB="1623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business plan survived first contact with the customer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startup is not a smaller version of a large company.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startup is a search for a repeatable, sustainable business model</a:t>
                      </a:r>
                      <a:endParaRPr lang="en-US" sz="1400" dirty="0">
                        <a:effectLst/>
                      </a:endParaRPr>
                    </a:p>
                  </a:txBody>
                  <a:tcPr marL="27052" marR="27052" marT="16231" marB="1623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More founders = better odds of success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Entrepreneurs need to be effective communicators, recruiters, and salespeople.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Entrepreneurship can be taught</a:t>
                      </a:r>
                      <a:endParaRPr lang="en-US" sz="1400" dirty="0">
                        <a:effectLst/>
                      </a:endParaRPr>
                    </a:p>
                  </a:txBody>
                  <a:tcPr marL="27052" marR="27052" marT="16231" marB="1623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17106476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4572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LLP and DE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4375" y="1214436"/>
          <a:ext cx="7543800" cy="2747052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="" xmlns:a16="http://schemas.microsoft.com/office/drawing/2014/main" val="522851930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1719726306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3179554353"/>
                    </a:ext>
                  </a:extLst>
                </a:gridCol>
              </a:tblGrid>
              <a:tr h="1452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Lean Launchpad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Disciplined Entrepreneurship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397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5709874"/>
                  </a:ext>
                </a:extLst>
              </a:tr>
              <a:tr h="8299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Innovation Catalyst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Pull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Technology Push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85278910"/>
                  </a:ext>
                </a:extLst>
              </a:tr>
              <a:tr h="8299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Method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Steps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8255527"/>
                  </a:ext>
                </a:extLst>
              </a:tr>
              <a:tr h="14523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 to Iteration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Fixed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– repeat steps as needed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90204411"/>
                  </a:ext>
                </a:extLst>
              </a:tr>
              <a:tr h="8299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Framework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Model Canvas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Themes 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526633"/>
                  </a:ext>
                </a:extLst>
              </a:tr>
              <a:tr h="14523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Approach to Customer Engagement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Get out of the classroom/lab/office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Get out of the classroom/lab/office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28131712"/>
                  </a:ext>
                </a:extLst>
              </a:tr>
              <a:tr h="14523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Step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proposition hypothesis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segmentation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39936521"/>
                  </a:ext>
                </a:extLst>
              </a:tr>
              <a:tr h="2074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Role of mentors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Critical, co-teach in classroom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Critical, co-teach in classroom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 Mentor Network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55363196"/>
                  </a:ext>
                </a:extLst>
              </a:tr>
              <a:tr h="14523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Formation of student teams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Mixers &amp; info sessions six weeks prior</a:t>
                      </a:r>
                      <a:endParaRPr lang="en-US" sz="140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Entrepreneur type categorization</a:t>
                      </a:r>
                      <a:endParaRPr lang="en-US" sz="1400" dirty="0">
                        <a:effectLst/>
                      </a:endParaRPr>
                    </a:p>
                  </a:txBody>
                  <a:tcPr marL="17290" marR="17290" marT="10374" marB="1037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0672916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0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Both Work, because…</a:t>
            </a:r>
          </a:p>
        </p:txBody>
      </p:sp>
      <p:pic>
        <p:nvPicPr>
          <p:cNvPr id="7170" name="Picture 2" descr="http://samfloy.com/wp-content/uploads/2013/10/mladen_interview__tit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481137"/>
            <a:ext cx="2779883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1290637"/>
            <a:ext cx="3181350" cy="212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275" y="3714749"/>
            <a:ext cx="2779883" cy="7715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 Customer Interaction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8458" y="3714749"/>
            <a:ext cx="2779883" cy="7715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Mentor Engagement</a:t>
            </a:r>
          </a:p>
        </p:txBody>
      </p:sp>
    </p:spTree>
    <p:extLst>
      <p:ext uri="{BB962C8B-B14F-4D97-AF65-F5344CB8AC3E}">
        <p14:creationId xmlns:p14="http://schemas.microsoft.com/office/powerpoint/2010/main" val="4809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for both in Entrepreneurship Minor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881063"/>
          <a:ext cx="4217988" cy="4772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4"/>
          <p:cNvSpPr txBox="1">
            <a:spLocks/>
          </p:cNvSpPr>
          <p:nvPr/>
        </p:nvSpPr>
        <p:spPr>
          <a:xfrm>
            <a:off x="4697730" y="881029"/>
            <a:ext cx="4217670" cy="4771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57750" y="1131570"/>
            <a:ext cx="3566160" cy="405765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2000" b="1" i="1" dirty="0">
              <a:solidFill>
                <a:srgbClr val="6A4C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89170" y="1057384"/>
            <a:ext cx="4034790" cy="441857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 courses in sequence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covers similar subjects</a:t>
            </a:r>
          </a:p>
          <a:p>
            <a:pPr lvl="1"/>
            <a:r>
              <a:rPr lang="en-US" dirty="0"/>
              <a:t>Entrepreneurial thinking</a:t>
            </a:r>
          </a:p>
          <a:p>
            <a:pPr lvl="1"/>
            <a:r>
              <a:rPr lang="en-US" dirty="0"/>
              <a:t>Customer discovery</a:t>
            </a:r>
          </a:p>
          <a:p>
            <a:pPr lvl="1"/>
            <a:r>
              <a:rPr lang="en-US" dirty="0"/>
              <a:t>Business model generation</a:t>
            </a:r>
          </a:p>
          <a:p>
            <a:pPr lvl="1"/>
            <a:r>
              <a:rPr lang="en-US" dirty="0"/>
              <a:t>Hypothesis testing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Emphasis shifts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Discovery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Modeling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Feasibility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Realization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400050"/>
            <a:r>
              <a:rPr lang="en-US" dirty="0"/>
              <a:t>Specialization (Electives)</a:t>
            </a:r>
          </a:p>
          <a:p>
            <a:pPr marL="800100" lvl="1"/>
            <a:r>
              <a:rPr lang="en-US" dirty="0"/>
              <a:t>Agile Product Development</a:t>
            </a:r>
          </a:p>
          <a:p>
            <a:pPr marL="800100" lvl="1"/>
            <a:r>
              <a:rPr lang="en-US" dirty="0"/>
              <a:t>Entrepreneurial Marketing &amp; Selling</a:t>
            </a:r>
          </a:p>
          <a:p>
            <a:pPr marL="800100" lvl="1"/>
            <a:r>
              <a:rPr lang="en-US" dirty="0"/>
              <a:t>Entrepreneurial Finance</a:t>
            </a:r>
          </a:p>
          <a:p>
            <a:pPr marL="800100" lvl="1"/>
            <a:r>
              <a:rPr lang="en-US" dirty="0"/>
              <a:t>Legal Aspects of Entrepreneurship</a:t>
            </a:r>
          </a:p>
          <a:p>
            <a:pPr marL="800100" lvl="1"/>
            <a:r>
              <a:rPr lang="en-US" dirty="0"/>
              <a:t>Growth-Stage Venture Management</a:t>
            </a:r>
          </a:p>
          <a:p>
            <a:pPr marL="400050"/>
            <a:endParaRPr lang="en-US" dirty="0"/>
          </a:p>
          <a:p>
            <a:pPr marL="400050"/>
            <a:r>
              <a:rPr lang="en-US" dirty="0"/>
              <a:t>Order of Use</a:t>
            </a:r>
          </a:p>
          <a:p>
            <a:pPr marL="857250" lvl="1" indent="-342900">
              <a:buFont typeface="+mj-lt"/>
              <a:buAutoNum type="arabicPeriod"/>
            </a:pPr>
            <a:r>
              <a:rPr lang="en-US" dirty="0"/>
              <a:t>Aulet</a:t>
            </a:r>
          </a:p>
          <a:p>
            <a:pPr marL="857250" lvl="1" indent="-342900">
              <a:buFont typeface="+mj-lt"/>
              <a:buAutoNum type="arabicPeriod"/>
            </a:pPr>
            <a:r>
              <a:rPr lang="en-US" dirty="0"/>
              <a:t>Blank</a:t>
            </a:r>
          </a:p>
          <a:p>
            <a:pPr marL="857250" lvl="1" indent="-342900">
              <a:buFont typeface="+mj-lt"/>
              <a:buAutoNum type="arabicPeriod"/>
            </a:pPr>
            <a:r>
              <a:rPr lang="en-US" dirty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6440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Reflections on</a:t>
            </a:r>
            <a:br>
              <a:rPr lang="en-US" dirty="0"/>
            </a:br>
            <a:r>
              <a:rPr lang="en-US" dirty="0"/>
              <a:t>teaching entrepreneurship</a:t>
            </a:r>
            <a:br>
              <a:rPr lang="en-US" dirty="0"/>
            </a:br>
            <a:r>
              <a:rPr lang="en-US" dirty="0"/>
              <a:t>– and what’s next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674"/>
            <a:ext cx="8686800" cy="583701"/>
          </a:xfrm>
        </p:spPr>
        <p:txBody>
          <a:bodyPr/>
          <a:lstStyle/>
          <a:p>
            <a:r>
              <a:rPr lang="en-US" dirty="0" smtClean="0"/>
              <a:t>Going Forward: Finding the Right Fit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638678"/>
              </p:ext>
            </p:extLst>
          </p:nvPr>
        </p:nvGraphicFramePr>
        <p:xfrm>
          <a:off x="228600" y="1038225"/>
          <a:ext cx="8686800" cy="477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24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Historical Perspective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8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to Needs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BF6FE-DB87-4E3D-891C-CA611E639E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47" y="1479788"/>
            <a:ext cx="6625390" cy="497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</a:t>
            </a:r>
            <a:r>
              <a:rPr lang="en-US" dirty="0" smtClean="0"/>
              <a:t>Entrepreneurship </a:t>
            </a:r>
            <a:r>
              <a:rPr lang="en-US" dirty="0"/>
              <a:t>as a </a:t>
            </a:r>
            <a:r>
              <a:rPr lang="en-US" dirty="0" smtClean="0"/>
              <a:t>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81029"/>
            <a:ext cx="6924674" cy="477128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Effectual Entrepreneurship</a:t>
            </a:r>
          </a:p>
          <a:p>
            <a:r>
              <a:rPr lang="en-US" dirty="0" smtClean="0"/>
              <a:t>Principles of Effectual Entrepreneurship</a:t>
            </a:r>
          </a:p>
          <a:p>
            <a:pPr lvl="1"/>
            <a:r>
              <a:rPr lang="en-US" dirty="0" smtClean="0"/>
              <a:t>How do entrepreneurs think?</a:t>
            </a:r>
          </a:p>
          <a:p>
            <a:pPr lvl="1"/>
            <a:r>
              <a:rPr lang="en-US" dirty="0" smtClean="0"/>
              <a:t>What makes entrepreneurs entrepreneurial?</a:t>
            </a:r>
          </a:p>
          <a:p>
            <a:pPr lvl="1"/>
            <a:r>
              <a:rPr lang="en-US" dirty="0" smtClean="0"/>
              <a:t>Causal (managerial) vs. effectual (entrepreneurial) thinking</a:t>
            </a:r>
          </a:p>
          <a:p>
            <a:pPr lvl="1"/>
            <a:r>
              <a:rPr lang="en-US" dirty="0" smtClean="0"/>
              <a:t>Optimizing available resources: and committing the fewest resources to a new idea</a:t>
            </a:r>
          </a:p>
          <a:p>
            <a:pPr lvl="1"/>
            <a:r>
              <a:rPr lang="en-US" dirty="0" smtClean="0"/>
              <a:t>Who I am</a:t>
            </a:r>
          </a:p>
          <a:p>
            <a:pPr lvl="1"/>
            <a:r>
              <a:rPr lang="en-US" dirty="0" smtClean="0"/>
              <a:t>What I know</a:t>
            </a:r>
          </a:p>
          <a:p>
            <a:pPr lvl="1"/>
            <a:r>
              <a:rPr lang="en-US" dirty="0" smtClean="0"/>
              <a:t>Who I know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4" y="1257300"/>
            <a:ext cx="1990723" cy="199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6138" y="3428998"/>
            <a:ext cx="1947862" cy="4095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dirty="0" err="1"/>
              <a:t>Saras</a:t>
            </a:r>
            <a:r>
              <a:rPr lang="en-US" dirty="0"/>
              <a:t> </a:t>
            </a:r>
            <a:r>
              <a:rPr lang="en-US" dirty="0" err="1"/>
              <a:t>Sarasvathy</a:t>
            </a:r>
            <a:r>
              <a:rPr lang="en-US" dirty="0"/>
              <a:t>, University of Virginia</a:t>
            </a:r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7" y="3556302"/>
            <a:ext cx="1481137" cy="167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Entrepreneurship as a Method that Requires Practice (Heidi Neck, Babson)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885071"/>
              </p:ext>
            </p:extLst>
          </p:nvPr>
        </p:nvGraphicFramePr>
        <p:xfrm>
          <a:off x="228600" y="1661411"/>
          <a:ext cx="462915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91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Teaching entrepreneurship as a 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 set of practices (play,</a:t>
                      </a:r>
                      <a:r>
                        <a:rPr lang="en-US" baseline="0" dirty="0" smtClean="0"/>
                        <a:t> empathy, creation, experimentation, and reflection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Phases of learning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Iterative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Creative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Action focus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Investment for learning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Collaborative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4695825"/>
            <a:ext cx="4886325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588293"/>
            <a:ext cx="17907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66" y="3014662"/>
            <a:ext cx="1422984" cy="2138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93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long tradition…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50060" y="862530"/>
            <a:ext cx="2833511" cy="4337642"/>
            <a:chOff x="1150060" y="862530"/>
            <a:chExt cx="2833511" cy="4337642"/>
          </a:xfrm>
        </p:grpSpPr>
        <p:pic>
          <p:nvPicPr>
            <p:cNvPr id="1026" name="Picture 2" descr="https://upload.wikimedia.org/wikipedia/commons/c/c6/Panning_on_the_Mokelumn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080" y="1446966"/>
              <a:ext cx="904451" cy="1027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150060" y="862530"/>
              <a:ext cx="2833511" cy="41768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2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 Coast</a:t>
              </a:r>
            </a:p>
          </p:txBody>
        </p:sp>
        <p:pic>
          <p:nvPicPr>
            <p:cNvPr id="1030" name="Picture 6" descr="http://myfootballmentor.com/wp-content/uploads/2013/06/dm_130121_The_Coaching_Philosophy_of_Bill_Walsh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922" y="2945037"/>
              <a:ext cx="1403272" cy="789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upload.wikimedia.org/wikipedia/commons/4/48/Steve_Blan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610" y="4075691"/>
              <a:ext cx="1315183" cy="1124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s3.amazonaws.com/production.mediajoint.prx.org/public/piece_images/260380/Tupac_Square_smal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201" y="1724455"/>
              <a:ext cx="959868" cy="959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199943" y="862530"/>
            <a:ext cx="2833511" cy="4368801"/>
            <a:chOff x="970843" y="1095022"/>
            <a:chExt cx="2833511" cy="4368801"/>
          </a:xfrm>
        </p:grpSpPr>
        <p:pic>
          <p:nvPicPr>
            <p:cNvPr id="1028" name="Picture 4" descr="https://s-media-cache-ak0.pinimg.com/236x/6a/60/a0/6a60a0da07b36be42de0f2b2cf13452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43" y="1588910"/>
              <a:ext cx="801513" cy="1334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70843" y="1095022"/>
              <a:ext cx="2833511" cy="41768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2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East Coast</a:t>
              </a:r>
            </a:p>
          </p:txBody>
        </p:sp>
        <p:pic>
          <p:nvPicPr>
            <p:cNvPr id="1032" name="Picture 8" descr="http://www.endzonescore.com/wp-content/uploads/2015/03/bill-belichick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795" y="3204368"/>
              <a:ext cx="1102561" cy="842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encrypted-tbn2.gstatic.com/images?q=tbn:ANd9GcQU80b4HTAjBaye-2SaMsn5QmHTLQUHpwo2CeITpLFiXsB_x1KJ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256" y="4339342"/>
              <a:ext cx="748291" cy="1124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ime.ulximg.com/image/300x300/artist/1390342043_a5437284e755d8c7e20eec64c830247a.jpg/2b0814c895556538c5d3084bf3780d77/1390342043_biggie_smalls_image_018_19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049" y="2067416"/>
              <a:ext cx="989930" cy="98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2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75324"/>
            <a:ext cx="8686800" cy="583701"/>
          </a:xfrm>
        </p:spPr>
        <p:txBody>
          <a:bodyPr/>
          <a:lstStyle/>
          <a:p>
            <a:r>
              <a:rPr lang="en-US" dirty="0"/>
              <a:t>This isn’t really new</a:t>
            </a:r>
          </a:p>
        </p:txBody>
      </p:sp>
      <p:pic>
        <p:nvPicPr>
          <p:cNvPr id="3074" name="Picture 2" descr="FrankRobin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1417637"/>
            <a:ext cx="164782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8424" y="3228975"/>
            <a:ext cx="2892425" cy="9429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Frank Robinson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 Validation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13061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7" y="2235356"/>
            <a:ext cx="8528597" cy="3431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Entrepreneurship Education</a:t>
            </a:r>
            <a:endParaRPr lang="en-US" dirty="0"/>
          </a:p>
        </p:txBody>
      </p:sp>
      <p:pic>
        <p:nvPicPr>
          <p:cNvPr id="2050" name="Picture 2" descr="http://ecx.images-amazon.com/images/I/31UoNQAS2XL._SX387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38" y="3051372"/>
            <a:ext cx="715962" cy="91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cx.images-amazon.com/images/I/51BX0JNQ7NL._SY344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433873"/>
            <a:ext cx="570158" cy="85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.gr-assets.com/books/1347394098l/7625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53" y="2467584"/>
            <a:ext cx="670963" cy="82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ecx.images-amazon.com/images/I/41huuAXbN5L._SX382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18" y="3361464"/>
            <a:ext cx="622317" cy="80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cx.images-amazon.com/images/I/51RcKowuZ-L._SY344_BO1,204,203,20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09" y="816793"/>
            <a:ext cx="658991" cy="9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tartupbookclub.com/wp-content/uploads/2012/04/Business-Model-Generation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600" y="3064413"/>
            <a:ext cx="998243" cy="79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ecx.images-amazon.com/images/I/51vN15YCJy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60" y="820014"/>
            <a:ext cx="671044" cy="101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52.fastpic.ru/big/2012/1222/21/bbddd1b9739a86d29c1c25a99bc5ca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95" y="1989225"/>
            <a:ext cx="772712" cy="9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cdn2.hubspot.net/hub/150/file-232389422-jpg/images/disciplined-entrepreneurship-smal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70" y="2006623"/>
            <a:ext cx="854499" cy="8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ecx.images-amazon.com/images/I/51BMfK6293L._SX331_BO1,204,203,200_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36" y="1968766"/>
            <a:ext cx="675964" cy="10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8223" y="1255061"/>
            <a:ext cx="3479353" cy="609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VC Investment</a:t>
            </a:r>
          </a:p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PWC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MoneyTree</a:t>
            </a:r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2338" y="824974"/>
            <a:ext cx="675740" cy="10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student startup ideas– </a:t>
            </a:r>
            <a:r>
              <a:rPr lang="en-US" dirty="0" err="1" smtClean="0"/>
              <a:t>esp</a:t>
            </a:r>
            <a:r>
              <a:rPr lang="en-US" dirty="0" smtClean="0"/>
              <a:t> undergrad– have significant flaws</a:t>
            </a:r>
          </a:p>
          <a:p>
            <a:r>
              <a:rPr lang="en-US" dirty="0" smtClean="0"/>
              <a:t>Most students won’t become entrepreneurs</a:t>
            </a:r>
          </a:p>
          <a:p>
            <a:r>
              <a:rPr lang="en-US" dirty="0" smtClean="0"/>
              <a:t>How do we serve the entire student body, not just those who want to be the next Gates/Jobs/Thiel/Musk/Zuckerberg?</a:t>
            </a:r>
          </a:p>
          <a:p>
            <a:r>
              <a:rPr lang="en-US" dirty="0" smtClean="0"/>
              <a:t>How keep the most enthusiastic entrepreneurs in school?</a:t>
            </a:r>
          </a:p>
          <a:p>
            <a:r>
              <a:rPr lang="en-US" dirty="0" smtClean="0"/>
              <a:t>How big a difference is there between being and living like an entrepreneur?</a:t>
            </a:r>
          </a:p>
          <a:p>
            <a:r>
              <a:rPr lang="en-US" dirty="0" smtClean="0"/>
              <a:t>Given the expansion of what we know about entrepreneurship, how do we expand the curriculum to fully prepare students for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5002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DE in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Liberal Arts Classroom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7674"/>
            <a:ext cx="8686800" cy="583701"/>
          </a:xfrm>
        </p:spPr>
        <p:txBody>
          <a:bodyPr/>
          <a:lstStyle/>
          <a:p>
            <a:r>
              <a:rPr lang="en-US" dirty="0" smtClean="0"/>
              <a:t>Teaching Entrepreneurship as a Process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2" y="652462"/>
            <a:ext cx="477202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7425" y="5414961"/>
            <a:ext cx="2457450" cy="2381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(Bill </a:t>
            </a:r>
            <a:r>
              <a:rPr lang="en-US" dirty="0" err="1"/>
              <a:t>Aulet</a:t>
            </a:r>
            <a:r>
              <a:rPr lang="en-US" dirty="0"/>
              <a:t>, MIT)</a:t>
            </a:r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711375"/>
            <a:ext cx="3362078" cy="25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339089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77" y="3923026"/>
            <a:ext cx="1424235" cy="140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5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U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 anchor="t">
        <a:noAutofit/>
      </a:bodyPr>
      <a:lstStyle>
        <a:defPPr algn="ctr">
          <a:defRPr sz="2000" b="1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CLU-PowerPoint-Template.potx</Template>
  <TotalTime>2277</TotalTime>
  <Words>1054</Words>
  <Application>Microsoft Office PowerPoint</Application>
  <PresentationFormat>On-screen Show (4:3)</PresentationFormat>
  <Paragraphs>281</Paragraphs>
  <Slides>33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CLU-PowerPoint-Template</vt:lpstr>
      <vt:lpstr>3_Office Theme</vt:lpstr>
      <vt:lpstr>4_Office Theme</vt:lpstr>
      <vt:lpstr>Office Theme</vt:lpstr>
      <vt:lpstr>1_Office Theme</vt:lpstr>
      <vt:lpstr>2_Office Theme</vt:lpstr>
      <vt:lpstr>5_Office Theme</vt:lpstr>
      <vt:lpstr>6_Office Theme</vt:lpstr>
      <vt:lpstr>7_Office Theme</vt:lpstr>
      <vt:lpstr>8_Office Theme</vt:lpstr>
      <vt:lpstr>East Coast vs. West Coast: Comparing Lean Launchpad and Disciplined Entrepreneurship</vt:lpstr>
      <vt:lpstr>Agenda</vt:lpstr>
      <vt:lpstr>Historical Perspective</vt:lpstr>
      <vt:lpstr>A long tradition…</vt:lpstr>
      <vt:lpstr>This isn’t really new</vt:lpstr>
      <vt:lpstr>Evolution of Entrepreneurship Education</vt:lpstr>
      <vt:lpstr>Reality Check</vt:lpstr>
      <vt:lpstr>Using DE in the  Liberal Arts Classroom</vt:lpstr>
      <vt:lpstr>Teaching Entrepreneurship as a Process</vt:lpstr>
      <vt:lpstr>Process</vt:lpstr>
      <vt:lpstr>Logical Flow of Course</vt:lpstr>
      <vt:lpstr>Assessing the Idea: Howard Anderson’s 27 Rules for Viability</vt:lpstr>
      <vt:lpstr>6 Themes of 24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the Teachers: The MIT Global Entrepreneurship Bootcamp Experience</vt:lpstr>
      <vt:lpstr>PowerPoint Presentation</vt:lpstr>
      <vt:lpstr>Comparing DE and LLP</vt:lpstr>
      <vt:lpstr>Map DE Steps to Business Model Canvas</vt:lpstr>
      <vt:lpstr>Comparing LLP and DE</vt:lpstr>
      <vt:lpstr>Comparing LLP and DE</vt:lpstr>
      <vt:lpstr>Comparing LLP and DE</vt:lpstr>
      <vt:lpstr>Conclusion: Both Work, because…</vt:lpstr>
      <vt:lpstr>Room for both in Entrepreneurship Minor</vt:lpstr>
      <vt:lpstr>Reflections on teaching entrepreneurship – and what’s next </vt:lpstr>
      <vt:lpstr>Going Forward: Finding the Right Fit</vt:lpstr>
      <vt:lpstr>Mapping to Needs</vt:lpstr>
      <vt:lpstr>Teaching Entrepreneurship as a Mindset</vt:lpstr>
      <vt:lpstr>Teaching Entrepreneurship as a Method that Requires Practice (Heidi Neck, Babson)</vt:lpstr>
      <vt:lpstr>Discussion</vt:lpstr>
    </vt:vector>
  </TitlesOfParts>
  <Company>Ologie,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</dc:title>
  <dc:creator>Kyle Kastranec</dc:creator>
  <cp:lastModifiedBy>Rock, Renee</cp:lastModifiedBy>
  <cp:revision>173</cp:revision>
  <cp:lastPrinted>2014-10-01T00:44:05Z</cp:lastPrinted>
  <dcterms:created xsi:type="dcterms:W3CDTF">2014-06-11T19:41:49Z</dcterms:created>
  <dcterms:modified xsi:type="dcterms:W3CDTF">2016-03-04T23:43:04Z</dcterms:modified>
</cp:coreProperties>
</file>